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sldIdLst>
    <p:sldId id="260" r:id="rId2"/>
    <p:sldId id="263" r:id="rId3"/>
    <p:sldId id="366" r:id="rId4"/>
    <p:sldId id="369" r:id="rId5"/>
    <p:sldId id="382" r:id="rId6"/>
    <p:sldId id="383" r:id="rId7"/>
    <p:sldId id="376" r:id="rId8"/>
    <p:sldId id="370" r:id="rId9"/>
    <p:sldId id="374" r:id="rId10"/>
    <p:sldId id="375" r:id="rId11"/>
    <p:sldId id="372" r:id="rId12"/>
    <p:sldId id="379" r:id="rId13"/>
    <p:sldId id="380" r:id="rId14"/>
    <p:sldId id="381" r:id="rId15"/>
    <p:sldId id="373" r:id="rId16"/>
    <p:sldId id="378" r:id="rId17"/>
    <p:sldId id="371" r:id="rId18"/>
    <p:sldId id="384" r:id="rId19"/>
    <p:sldId id="36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024FA6-F19E-58F6-A111-ACF5078D1B0B}" name="Amie Townsend" initials="AT" userId="S::Amie.Townsend@HISCOX.com::8eb33977-65b9-4eaf-a3ff-afe4ce5428b5" providerId="AD"/>
  <p188:author id="{DE791CF9-651A-EED7-2419-4FF7C9C59A58}" name="Kenneth Ross" initials="KR" userId="f59370041c9bbd5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2DE9E-CA6D-45B1-B701-A160D941E5DC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A45EC-BDE3-462A-8ADE-972EEDCB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4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589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87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923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752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8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1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8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93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Questions. </a:t>
            </a:r>
          </a:p>
          <a:p>
            <a:endParaRPr lang="en-US" dirty="0"/>
          </a:p>
          <a:p>
            <a:r>
              <a:rPr lang="en-US" dirty="0"/>
              <a:t>KR will ask questions and DM or JB can answer, depending on the question.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86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will introduce the speakers and the subject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3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3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7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89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9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5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6C512-15FF-432A-AE77-A2B24242FA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1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7493-0F5A-4680-B34D-E835E7975AE0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2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898E-B08A-439E-8EDF-AEFE6D799968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362A-2687-4D73-8A26-1068F0A9AF99}" type="datetime1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4E308-1578-42C6-9449-AA2897479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kenrossesq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ie.Townsend@HISCOX.com" TargetMode="External"/><Relationship Id="rId5" Type="http://schemas.openxmlformats.org/officeDocument/2006/relationships/hyperlink" Target="mailto:George.Borlase@ul.org" TargetMode="External"/><Relationship Id="rId4" Type="http://schemas.openxmlformats.org/officeDocument/2006/relationships/hyperlink" Target="mailto:info@productsafetyprofessiona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74" y="1498752"/>
            <a:ext cx="1794016" cy="18007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797182" y="513190"/>
            <a:ext cx="7549631" cy="692798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SPSP 2022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797183" y="5555648"/>
            <a:ext cx="7549631" cy="9517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Recall Preparation (Part 2):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Plans and Insurance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April 14, 2022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1:00 – 2:00 p.m. ET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Sponsored by Sedgwick Brand Protection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2A625-B4B6-4906-8271-EC28D9C0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8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0E2E0F-AF04-4881-A10B-9210D80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199748"/>
            <a:ext cx="8229600" cy="1686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What is the biggest mistake companies make with their plan?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18174-5C9B-4FB5-A877-C7BC78C9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94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0E2E0F-AF04-4881-A10B-9210D80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23" y="1635801"/>
            <a:ext cx="8229600" cy="1073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How do you create a recall plan?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BAB65B-1CE4-4677-8FF9-F443022B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3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C0D52-E384-455C-8E0E-E2B7A8D4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66" y="638174"/>
            <a:ext cx="6172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Designate a person to take lead on developing the plan.</a:t>
            </a:r>
          </a:p>
          <a:p>
            <a:r>
              <a:rPr lang="en-US" sz="2400" dirty="0"/>
              <a:t>Identify additional stakeholders to serve as primary contributors or support staff</a:t>
            </a:r>
          </a:p>
          <a:p>
            <a:r>
              <a:rPr lang="en-US" sz="2400" dirty="0"/>
              <a:t>Plan should be comprehensive based on your organizational type.</a:t>
            </a:r>
          </a:p>
          <a:p>
            <a:r>
              <a:rPr lang="en-US" sz="2400" dirty="0"/>
              <a:t>Consider both domestic and international distribution</a:t>
            </a:r>
          </a:p>
          <a:p>
            <a:r>
              <a:rPr lang="en-US" sz="2400" dirty="0"/>
              <a:t>Use available resources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C0DFC7-CC04-43BC-831C-3B0095229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2" y="371474"/>
            <a:ext cx="1703388" cy="1762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7AF92-239B-40B4-823F-1B6AD2744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783" y="3959253"/>
            <a:ext cx="2441391" cy="2409767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ED787E7-6CC8-4AD3-A955-F5DC723FD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826" y="4592708"/>
            <a:ext cx="1743433" cy="1724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A8799-BC4D-4C0E-95B0-C863C45DC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478" y="4592708"/>
            <a:ext cx="2066210" cy="18938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5580C-EB87-4EA4-AE92-7B9401BD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0E2E0F-AF04-4881-A10B-9210D80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52425"/>
            <a:ext cx="8229600" cy="5610225"/>
          </a:xfrm>
        </p:spPr>
        <p:txBody>
          <a:bodyPr>
            <a:normAutofit fontScale="250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8300" algn="l"/>
                <a:tab pos="5594350" algn="r"/>
              </a:tabLst>
            </a:pPr>
            <a:r>
              <a:rPr lang="en-US" sz="8000" b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of Contents (Draft)</a:t>
            </a:r>
            <a:endParaRPr lang="en-US" sz="8000" b="1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94350" algn="r"/>
              </a:tabLst>
            </a:pPr>
            <a:r>
              <a:rPr lang="en-US" sz="6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Purpose	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Scope	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Definitions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Team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Roles and Responsibilities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Investigating</a:t>
            </a: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Potential Safety Hazard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Decision to Recall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Regulatory Reporting</a:t>
            </a:r>
            <a:endParaRPr lang="en-US" sz="72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Determine Scope</a:t>
            </a:r>
          </a:p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Ex</a:t>
            </a: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ecution/Strategy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Remedy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Communications 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Response Management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Logistics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Outside Partners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Execution Reporting and Effectiveness 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Termination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Post Recall Lessons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94350" algn="r"/>
              </a:tabLst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94350" algn="r"/>
              </a:tabLst>
            </a:pP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5594350" algn="r"/>
              </a:tabLst>
            </a:pPr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en-US" sz="4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32CF46-37B9-4334-BCD8-EEE8F167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8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0E2E0F-AF04-4881-A10B-9210D80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352425"/>
            <a:ext cx="8229600" cy="5610225"/>
          </a:xfrm>
        </p:spPr>
        <p:txBody>
          <a:bodyPr>
            <a:normAutofit fontScale="250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68300" algn="l"/>
                <a:tab pos="5594350" algn="r"/>
              </a:tabLst>
            </a:pPr>
            <a:r>
              <a:rPr lang="en-US" sz="9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Appendixes</a:t>
            </a:r>
            <a:endParaRPr lang="en-US" sz="9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94350" algn="r"/>
              </a:tabLst>
            </a:pPr>
            <a:r>
              <a:rPr lang="en-US" sz="6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Process Flow	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Links	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Check Lists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Responsibility Matrix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Consumer and Customer Recall Letter Template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Press Release Template</a:t>
            </a:r>
            <a:endParaRPr lang="en-US" sz="7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Progress Rep</a:t>
            </a: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ort Template</a:t>
            </a:r>
            <a:endParaRPr lang="en-US" sz="7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Recall Scope Worksheet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Hazard Assessment </a:t>
            </a:r>
          </a:p>
          <a:p>
            <a:pPr>
              <a:lnSpc>
                <a:spcPct val="115000"/>
              </a:lnSpc>
              <a:spcBef>
                <a:spcPts val="0"/>
              </a:spcBef>
              <a:tabLst>
                <a:tab pos="5594350" algn="r"/>
              </a:tabLst>
            </a:pPr>
            <a:r>
              <a:rPr lang="en-US" sz="7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Sample Retailer Poster</a:t>
            </a:r>
          </a:p>
          <a:p>
            <a:pPr marL="1314450" lvl="1" indent="-91440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  <a:tabLst>
                <a:tab pos="5594350" algn="r"/>
              </a:tabLst>
            </a:pPr>
            <a:endParaRPr lang="en-US" sz="4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94350" algn="r"/>
              </a:tabLst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594350" algn="r"/>
              </a:tabLst>
            </a:pP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5594350" algn="r"/>
              </a:tabLst>
            </a:pP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en-US" sz="4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AA1F3-B4B5-4EF3-B384-7424DD4C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258" y="1828800"/>
            <a:ext cx="2737417" cy="3445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73BD8-63A6-48AB-A103-789AAEC76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17" y="4043363"/>
            <a:ext cx="3297100" cy="24622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6EE23B-2BD6-4323-86EE-4EF9EC0D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F423-DD87-452A-8A0C-6A067802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7994"/>
            <a:ext cx="8229600" cy="654520"/>
          </a:xfrm>
        </p:spPr>
        <p:txBody>
          <a:bodyPr>
            <a:normAutofit/>
          </a:bodyPr>
          <a:lstStyle/>
          <a:p>
            <a:r>
              <a:rPr lang="en-US" sz="3600" dirty="0"/>
              <a:t>Recall Lifecycle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7642817-8559-4DB1-B729-4DA892069A75}"/>
              </a:ext>
            </a:extLst>
          </p:cNvPr>
          <p:cNvGrpSpPr/>
          <p:nvPr/>
        </p:nvGrpSpPr>
        <p:grpSpPr>
          <a:xfrm>
            <a:off x="120435" y="1208015"/>
            <a:ext cx="8859829" cy="4906053"/>
            <a:chOff x="1756907" y="1612900"/>
            <a:chExt cx="8210695" cy="4546600"/>
          </a:xfrm>
        </p:grpSpPr>
        <p:pic>
          <p:nvPicPr>
            <p:cNvPr id="8" name="Picture 7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398CAB52-7DDA-4DC7-BAAA-FE46DE3E8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2911" y="1612900"/>
              <a:ext cx="5080000" cy="4546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856F21-0929-455C-BF03-6DE91D152A9E}"/>
                </a:ext>
              </a:extLst>
            </p:cNvPr>
            <p:cNvSpPr txBox="1"/>
            <p:nvPr/>
          </p:nvSpPr>
          <p:spPr>
            <a:xfrm>
              <a:off x="7585104" y="2055855"/>
              <a:ext cx="1172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Preparation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CCCF28-9B0F-4FC5-8CBA-49EA0CC4378A}"/>
                </a:ext>
              </a:extLst>
            </p:cNvPr>
            <p:cNvSpPr txBox="1"/>
            <p:nvPr/>
          </p:nvSpPr>
          <p:spPr>
            <a:xfrm>
              <a:off x="8146572" y="3362786"/>
              <a:ext cx="1781953" cy="541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Customer/Consumer</a:t>
              </a:r>
            </a:p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Identification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FF36B7-1892-4526-B1A6-A1C89A4453C8}"/>
                </a:ext>
              </a:extLst>
            </p:cNvPr>
            <p:cNvSpPr txBox="1"/>
            <p:nvPr/>
          </p:nvSpPr>
          <p:spPr>
            <a:xfrm>
              <a:off x="7646133" y="4631617"/>
              <a:ext cx="23214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Notification management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D4145F-7DFE-4345-BC6D-FCCB996FC562}"/>
                </a:ext>
              </a:extLst>
            </p:cNvPr>
            <p:cNvSpPr txBox="1"/>
            <p:nvPr/>
          </p:nvSpPr>
          <p:spPr>
            <a:xfrm>
              <a:off x="4882746" y="5770146"/>
              <a:ext cx="2140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Response management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A01EA7-33A1-4D7A-AE47-CEE985E38376}"/>
                </a:ext>
              </a:extLst>
            </p:cNvPr>
            <p:cNvSpPr txBox="1"/>
            <p:nvPr/>
          </p:nvSpPr>
          <p:spPr>
            <a:xfrm>
              <a:off x="2425478" y="4626128"/>
              <a:ext cx="17764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Product processing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AFCE1F-CED7-4590-B55B-0FB996A1CC82}"/>
                </a:ext>
              </a:extLst>
            </p:cNvPr>
            <p:cNvSpPr txBox="1"/>
            <p:nvPr/>
          </p:nvSpPr>
          <p:spPr>
            <a:xfrm>
              <a:off x="1756907" y="3359723"/>
              <a:ext cx="2020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Remedy management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36AF04-6963-431C-8281-5BEF71E2E41E}"/>
                </a:ext>
              </a:extLst>
            </p:cNvPr>
            <p:cNvSpPr txBox="1"/>
            <p:nvPr/>
          </p:nvSpPr>
          <p:spPr>
            <a:xfrm>
              <a:off x="2135142" y="2055855"/>
              <a:ext cx="2228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Resolution management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EE1D3-7FC6-432F-86C4-ACD4F84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8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0E2E0F-AF04-4881-A10B-9210D80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052"/>
            <a:ext cx="8229600" cy="145973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400" dirty="0"/>
              <a:t>You have a robust recall plan, what is next?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0E1697-1631-41FD-A415-ED61DF76893D}"/>
              </a:ext>
            </a:extLst>
          </p:cNvPr>
          <p:cNvGrpSpPr/>
          <p:nvPr/>
        </p:nvGrpSpPr>
        <p:grpSpPr>
          <a:xfrm>
            <a:off x="1965325" y="3224004"/>
            <a:ext cx="2103717" cy="2034844"/>
            <a:chOff x="3451412" y="1768838"/>
            <a:chExt cx="1577788" cy="15261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BC5DE6-5B3E-4807-B168-EB1FD6D1D97F}"/>
                </a:ext>
              </a:extLst>
            </p:cNvPr>
            <p:cNvSpPr txBox="1"/>
            <p:nvPr/>
          </p:nvSpPr>
          <p:spPr>
            <a:xfrm>
              <a:off x="3451412" y="2979548"/>
              <a:ext cx="1577788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Training</a:t>
              </a:r>
            </a:p>
          </p:txBody>
        </p:sp>
        <p:pic>
          <p:nvPicPr>
            <p:cNvPr id="10" name="Picture 3" descr="\\stericorp\comsol\Marketing\Design (Legacy)\Presentations\External\Webinar\Expert\2019\LAW360\Materials\1_Training.png">
              <a:extLst>
                <a:ext uri="{FF2B5EF4-FFF2-40B4-BE49-F238E27FC236}">
                  <a16:creationId xmlns:a16="http://schemas.microsoft.com/office/drawing/2014/main" id="{8F0A8353-B238-4365-9546-78BC6D1A9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365" y="1768838"/>
              <a:ext cx="1323882" cy="132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4DD684-1688-49E0-A8C0-B5235AC6F864}"/>
              </a:ext>
            </a:extLst>
          </p:cNvPr>
          <p:cNvGrpSpPr/>
          <p:nvPr/>
        </p:nvGrpSpPr>
        <p:grpSpPr>
          <a:xfrm>
            <a:off x="5359400" y="3279661"/>
            <a:ext cx="2103717" cy="2259792"/>
            <a:chOff x="5889812" y="1846300"/>
            <a:chExt cx="1577788" cy="16948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96AB46-9D10-4055-BAC5-3F9DF8B683CA}"/>
                </a:ext>
              </a:extLst>
            </p:cNvPr>
            <p:cNvSpPr txBox="1"/>
            <p:nvPr/>
          </p:nvSpPr>
          <p:spPr>
            <a:xfrm>
              <a:off x="5889812" y="2979548"/>
              <a:ext cx="1577788" cy="56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Mock Simulations</a:t>
              </a:r>
            </a:p>
          </p:txBody>
        </p:sp>
        <p:pic>
          <p:nvPicPr>
            <p:cNvPr id="14" name="Picture 4" descr="\\stericorp\comsol\Marketing\Design (Legacy)\Presentations\External\Webinar\Expert\2019\LAW360\Materials\1_Mock Recalls.png">
              <a:extLst>
                <a:ext uri="{FF2B5EF4-FFF2-40B4-BE49-F238E27FC236}">
                  <a16:creationId xmlns:a16="http://schemas.microsoft.com/office/drawing/2014/main" id="{40C451B3-7F94-430A-9028-2CDF8B9F9E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082" y="1846300"/>
              <a:ext cx="1133248" cy="113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ED30E-D7D3-4786-BD9A-3145510C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6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F423-DD87-452A-8A0C-6A067802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6383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/>
              <a:t>What insurance companies look for in </a:t>
            </a:r>
          </a:p>
          <a:p>
            <a:pPr marL="0" indent="0" algn="ctr">
              <a:buNone/>
            </a:pPr>
            <a:r>
              <a:rPr lang="en-US" sz="3600" dirty="0"/>
              <a:t>recall preparation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9A9B5-741E-4ABD-ACB9-5DD3A76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6A3EB95-37A9-4121-B1FA-FAD0541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16" y="4203510"/>
            <a:ext cx="3541884" cy="23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6F423-DD87-452A-8A0C-6A067802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What insurance companies look for in </a:t>
            </a:r>
            <a:br>
              <a:rPr lang="en-US" sz="4000" dirty="0"/>
            </a:br>
            <a:r>
              <a:rPr lang="en-US" sz="4000" dirty="0"/>
              <a:t>recall preparation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BA53BD-1A2D-42A2-9C48-C32CFD03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948" y="1772432"/>
            <a:ext cx="8229600" cy="452596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dirty="0"/>
              <a:t>Recall plan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dirty="0"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dirty="0"/>
              <a:t>Crisis management plan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dirty="0"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dirty="0"/>
              <a:t>Batch coding / traceability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endParaRPr lang="en-GB" dirty="0"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dirty="0"/>
              <a:t>Subrogation rights </a:t>
            </a:r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endParaRPr lang="en-GB" dirty="0"/>
          </a:p>
          <a:p>
            <a:pPr marL="285750" indent="-285750">
              <a:spcBef>
                <a:spcPts val="0"/>
              </a:spcBef>
              <a:buFontTx/>
              <a:buChar char="-"/>
              <a:defRPr/>
            </a:pPr>
            <a:r>
              <a:rPr lang="en-GB" dirty="0"/>
              <a:t>Regular staff training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F68A1-5C60-4988-B681-1E061FE3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2047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BEC29-F2E3-4687-BED0-06F9F659986B}"/>
              </a:ext>
            </a:extLst>
          </p:cNvPr>
          <p:cNvSpPr txBox="1"/>
          <p:nvPr/>
        </p:nvSpPr>
        <p:spPr>
          <a:xfrm>
            <a:off x="628650" y="430107"/>
            <a:ext cx="78867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questions after the webinar, email SPSP at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info@productsafetyprofessionals.org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contact speakers: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Chris.Harvey@Sedgwick.com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Amie.Townsend@HISCOX.com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hlinkClick r:id="rId7"/>
              </a:rPr>
              <a:t>kenrossesq@gmail.com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slides, a link to this webinar and more recall material can be accessed at the SPSP website under “SPSP-webinar-series.”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9E600-B9C4-42AA-A576-E69823E5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6E5E3-80F0-4422-92AE-AADE4111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222" y="510288"/>
            <a:ext cx="5035128" cy="759427"/>
          </a:xfrm>
        </p:spPr>
        <p:txBody>
          <a:bodyPr>
            <a:normAutofit fontScale="90000"/>
          </a:bodyPr>
          <a:lstStyle/>
          <a:p>
            <a:r>
              <a:rPr lang="en-US" sz="4050" b="1" dirty="0"/>
              <a:t>SPSP Webinar Speakers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3AC50-E6F9-4AA6-B6E0-A3C0CCE5D58B}"/>
              </a:ext>
            </a:extLst>
          </p:cNvPr>
          <p:cNvSpPr txBox="1"/>
          <p:nvPr/>
        </p:nvSpPr>
        <p:spPr>
          <a:xfrm>
            <a:off x="1505407" y="3316170"/>
            <a:ext cx="1330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Chris Harvey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Sedgwick Brand Protection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6DD05-2634-474A-AB31-F1A7924B1E9A}"/>
              </a:ext>
            </a:extLst>
          </p:cNvPr>
          <p:cNvSpPr txBox="1"/>
          <p:nvPr/>
        </p:nvSpPr>
        <p:spPr>
          <a:xfrm>
            <a:off x="4310747" y="3316170"/>
            <a:ext cx="1239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Kenneth Ross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Bowman and Brooke LLP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3427A6-709A-4586-A786-20523C53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7" y="1688137"/>
            <a:ext cx="1133599" cy="1584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209CA-2B2D-41BF-B9AE-43F83835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4" y="5338475"/>
            <a:ext cx="1330607" cy="1335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A31B5-49C2-4BAB-88FF-0A0F3CF3C01E}"/>
              </a:ext>
            </a:extLst>
          </p:cNvPr>
          <p:cNvSpPr txBox="1"/>
          <p:nvPr/>
        </p:nvSpPr>
        <p:spPr>
          <a:xfrm>
            <a:off x="6655556" y="3316170"/>
            <a:ext cx="155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Amie Townsend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HISCOX Insurance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F2686-A913-4496-A3B6-F201C187B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986" y="1605064"/>
            <a:ext cx="1561012" cy="1667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164F4-0382-473A-BE45-22541B151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3737" y="1658414"/>
            <a:ext cx="1584285" cy="15842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49521-E907-4511-ACB0-61B7A7AB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9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46" y="2886659"/>
            <a:ext cx="1005230" cy="10090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2618987" y="2284236"/>
            <a:ext cx="3906026" cy="4735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SPSP 2022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2553040" y="3939214"/>
            <a:ext cx="3753240" cy="7768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April 14,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39BF5-63E1-4B4F-9667-F2BB52AE8314}"/>
              </a:ext>
            </a:extLst>
          </p:cNvPr>
          <p:cNvSpPr txBox="1"/>
          <p:nvPr/>
        </p:nvSpPr>
        <p:spPr>
          <a:xfrm>
            <a:off x="1856336" y="1680228"/>
            <a:ext cx="57394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Thank you for attending!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78A5B-13E9-423D-83C6-867B7EF521A9}"/>
              </a:ext>
            </a:extLst>
          </p:cNvPr>
          <p:cNvSpPr txBox="1"/>
          <p:nvPr/>
        </p:nvSpPr>
        <p:spPr>
          <a:xfrm>
            <a:off x="2190541" y="5014127"/>
            <a:ext cx="466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Sponsored by Sedgwick Brand Protection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3538-D028-4AE2-B077-6DF05C26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F423-DD87-452A-8A0C-6A067802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is recall insurance, what does it cover, how is it different from CGL policies</a:t>
            </a:r>
          </a:p>
          <a:p>
            <a:r>
              <a:rPr lang="en-US" sz="2800" dirty="0"/>
              <a:t>Recall plans</a:t>
            </a:r>
          </a:p>
          <a:p>
            <a:pPr lvl="1"/>
            <a:r>
              <a:rPr lang="en-US" sz="2400" dirty="0"/>
              <a:t>How to create </a:t>
            </a:r>
          </a:p>
          <a:p>
            <a:pPr lvl="1"/>
            <a:r>
              <a:rPr lang="en-US" sz="2400" dirty="0"/>
              <a:t>What do they cover </a:t>
            </a:r>
          </a:p>
          <a:p>
            <a:pPr lvl="1"/>
            <a:r>
              <a:rPr lang="en-US" sz="2400" dirty="0"/>
              <a:t>How to implement</a:t>
            </a:r>
          </a:p>
          <a:p>
            <a:pPr lvl="1"/>
            <a:r>
              <a:rPr lang="en-US" sz="2400" dirty="0"/>
              <a:t>How to educate employees</a:t>
            </a:r>
          </a:p>
          <a:p>
            <a:pPr lvl="1"/>
            <a:r>
              <a:rPr lang="en-US" sz="2400" dirty="0"/>
              <a:t>How to gauge preparedness – mock recalls, etc.</a:t>
            </a:r>
          </a:p>
          <a:p>
            <a:r>
              <a:rPr lang="en-US" sz="2800" dirty="0"/>
              <a:t>What do insurance companies look for in recall plans and other ways companies should prepare for recalls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290FE-40AA-4D10-A74F-D287F734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F423-DD87-452A-8A0C-6A067802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marL="457200" lvl="1" indent="0" algn="ctr">
              <a:buNone/>
            </a:pPr>
            <a:r>
              <a:rPr lang="en-US" sz="4800" dirty="0"/>
              <a:t>Recall Insurance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03600-2297-4F3F-9DE5-A7AD20C7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ext&#10;&#10;Description automatically generated">
            <a:extLst>
              <a:ext uri="{FF2B5EF4-FFF2-40B4-BE49-F238E27FC236}">
                <a16:creationId xmlns:a16="http://schemas.microsoft.com/office/drawing/2014/main" id="{740E541C-631E-429B-8297-B4946FF58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5377">
            <a:off x="5987887" y="4622852"/>
            <a:ext cx="3333157" cy="216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AC45F-7DE7-4205-A626-CC3266D7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8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Product Recall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DC10-9829-4D0A-B302-74C4D64B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4386"/>
            <a:ext cx="8229600" cy="5151604"/>
          </a:xfrm>
        </p:spPr>
        <p:txBody>
          <a:bodyPr>
            <a:normAutofit/>
          </a:bodyPr>
          <a:lstStyle/>
          <a:p>
            <a:r>
              <a:rPr lang="en-US" sz="2800" dirty="0"/>
              <a:t>Safety triggered recall and government ordered recall policy for manufacturers and distributors. Has to have caused or is likely to cause bodily injury or property damage.</a:t>
            </a:r>
          </a:p>
          <a:p>
            <a:r>
              <a:rPr lang="en-US" sz="2800" dirty="0"/>
              <a:t>Protection for a company’s balance sheet and their brand</a:t>
            </a:r>
          </a:p>
          <a:p>
            <a:r>
              <a:rPr lang="en-US" sz="2800" dirty="0"/>
              <a:t>Designed to cover the </a:t>
            </a:r>
            <a:r>
              <a:rPr lang="en-US" sz="2800" u="sng" dirty="0"/>
              <a:t>first party</a:t>
            </a:r>
            <a:r>
              <a:rPr lang="en-US" sz="2800" dirty="0"/>
              <a:t> costs related to a recall that are excluded in most liability covers</a:t>
            </a:r>
          </a:p>
          <a:p>
            <a:r>
              <a:rPr lang="en-US" sz="2800" dirty="0"/>
              <a:t>Access to crisis consultant expertise</a:t>
            </a:r>
            <a:endParaRPr lang="en-GB" sz="2800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B8EF8-33B3-4E47-A311-2D40975F7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E6CE5-960A-4418-A924-A308EDDD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defective product ">
            <a:extLst>
              <a:ext uri="{FF2B5EF4-FFF2-40B4-BE49-F238E27FC236}">
                <a16:creationId xmlns:a16="http://schemas.microsoft.com/office/drawing/2014/main" id="{143255B8-B48E-45E9-A559-E58F315A7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7"/>
          <a:stretch/>
        </p:blipFill>
        <p:spPr bwMode="auto">
          <a:xfrm>
            <a:off x="6262830" y="2053980"/>
            <a:ext cx="28811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AC45F-7DE7-4205-A626-CC3266D7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21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Product Recall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DC10-9829-4D0A-B302-74C4D64B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158" y="1653062"/>
            <a:ext cx="5744985" cy="5460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4100" dirty="0"/>
          </a:p>
          <a:p>
            <a:r>
              <a:rPr lang="en-GB" sz="2400" dirty="0"/>
              <a:t>Product Defect</a:t>
            </a:r>
          </a:p>
          <a:p>
            <a:r>
              <a:rPr lang="en-GB" sz="2400" dirty="0"/>
              <a:t>Government Recall</a:t>
            </a:r>
          </a:p>
          <a:p>
            <a:r>
              <a:rPr lang="en-GB" sz="2400" dirty="0"/>
              <a:t>Malicious Product Tampering</a:t>
            </a:r>
          </a:p>
          <a:p>
            <a:r>
              <a:rPr lang="en-GB" sz="2400" dirty="0"/>
              <a:t>Product Extortion</a:t>
            </a:r>
          </a:p>
          <a:p>
            <a:r>
              <a:rPr lang="en-GB" sz="2400" dirty="0"/>
              <a:t>Third Party Loss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13C0D7"/>
                </a:solidFill>
              </a:rPr>
              <a:t>Costs covered: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Pre-Recall &amp; Recall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Business Interruption &amp; Extra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Brand Rehabilitation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Extortion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Consultants Costs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B8EF8-33B3-4E47-A311-2D40975F7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8711590-2C12-4D6A-A0C7-E8B8F474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4" y="1168314"/>
            <a:ext cx="8754252" cy="969496"/>
          </a:xfrm>
          <a:prstGeom prst="rect">
            <a:avLst/>
          </a:prstGeom>
          <a:noFill/>
          <a:ln w="9525">
            <a:solidFill>
              <a:srgbClr val="13C0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800" dirty="0">
                <a:solidFill>
                  <a:srgbClr val="13C0D7"/>
                </a:solidFill>
              </a:rPr>
              <a:t>Basic triggers: </a:t>
            </a:r>
            <a:r>
              <a:rPr lang="en-GB" altLang="en-US" sz="2400" dirty="0"/>
              <a:t>Bodily Injury &amp; Property Damage</a:t>
            </a:r>
          </a:p>
          <a:p>
            <a:pPr>
              <a:spcAft>
                <a:spcPts val="600"/>
              </a:spcAft>
            </a:pPr>
            <a:r>
              <a:rPr lang="en-GB" altLang="en-US" sz="2400" dirty="0"/>
              <a:t>Following an error in the manufacturing or design of a product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47BD-899D-435E-8FD5-54929239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DE78-ECD7-417A-8483-53F2267A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8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Recall vs Liability insurance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70F4C-1537-44EB-B71F-F1432B3D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5AD182D-487C-4B93-A743-E3248AA81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17559"/>
              </p:ext>
            </p:extLst>
          </p:nvPr>
        </p:nvGraphicFramePr>
        <p:xfrm>
          <a:off x="2055043" y="1346344"/>
          <a:ext cx="6834432" cy="441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072">
                  <a:extLst>
                    <a:ext uri="{9D8B030D-6E8A-4147-A177-3AD203B41FA5}">
                      <a16:colId xmlns:a16="http://schemas.microsoft.com/office/drawing/2014/main" val="1442125947"/>
                    </a:ext>
                  </a:extLst>
                </a:gridCol>
                <a:gridCol w="1139072">
                  <a:extLst>
                    <a:ext uri="{9D8B030D-6E8A-4147-A177-3AD203B41FA5}">
                      <a16:colId xmlns:a16="http://schemas.microsoft.com/office/drawing/2014/main" val="2795334590"/>
                    </a:ext>
                  </a:extLst>
                </a:gridCol>
                <a:gridCol w="1139072">
                  <a:extLst>
                    <a:ext uri="{9D8B030D-6E8A-4147-A177-3AD203B41FA5}">
                      <a16:colId xmlns:a16="http://schemas.microsoft.com/office/drawing/2014/main" val="2618962518"/>
                    </a:ext>
                  </a:extLst>
                </a:gridCol>
                <a:gridCol w="1139072">
                  <a:extLst>
                    <a:ext uri="{9D8B030D-6E8A-4147-A177-3AD203B41FA5}">
                      <a16:colId xmlns:a16="http://schemas.microsoft.com/office/drawing/2014/main" val="341625331"/>
                    </a:ext>
                  </a:extLst>
                </a:gridCol>
                <a:gridCol w="1139072">
                  <a:extLst>
                    <a:ext uri="{9D8B030D-6E8A-4147-A177-3AD203B41FA5}">
                      <a16:colId xmlns:a16="http://schemas.microsoft.com/office/drawing/2014/main" val="4241856345"/>
                    </a:ext>
                  </a:extLst>
                </a:gridCol>
                <a:gridCol w="1139072">
                  <a:extLst>
                    <a:ext uri="{9D8B030D-6E8A-4147-A177-3AD203B41FA5}">
                      <a16:colId xmlns:a16="http://schemas.microsoft.com/office/drawing/2014/main" val="142741131"/>
                    </a:ext>
                  </a:extLst>
                </a:gridCol>
              </a:tblGrid>
              <a:tr h="1431642">
                <a:tc>
                  <a:txBody>
                    <a:bodyPr/>
                    <a:lstStyle/>
                    <a:p>
                      <a:pPr lvl="0" algn="ctr"/>
                      <a:r>
                        <a:rPr lang="en-GB" dirty="0"/>
                        <a:t>First party recall costs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dirty="0"/>
                        <a:t>Third party recall costs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dirty="0"/>
                        <a:t>Business interruption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dirty="0"/>
                        <a:t>Replacement costs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dirty="0"/>
                        <a:t>Rehabilitation expenses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Consultants costs</a:t>
                      </a:r>
                    </a:p>
                    <a:p>
                      <a:pPr lvl="0" algn="ctr"/>
                      <a:endParaRPr lang="en-GB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2409890785"/>
                  </a:ext>
                </a:extLst>
              </a:tr>
              <a:tr h="143164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Limited. ($50k / $100k)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endParaRPr lang="en-GB" sz="1600" dirty="0"/>
                    </a:p>
                    <a:p>
                      <a:pPr algn="ctr"/>
                      <a:r>
                        <a:rPr lang="en-GB" sz="1600" dirty="0"/>
                        <a:t>Not usually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Limited.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No incident response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84543"/>
                  </a:ext>
                </a:extLst>
              </a:tr>
              <a:tr h="14316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Unlimited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32316"/>
                  </a:ext>
                </a:extLst>
              </a:tr>
            </a:tbl>
          </a:graphicData>
        </a:graphic>
      </p:graphicFrame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4BF30893-318F-4478-9D35-72015ACE8F8E}"/>
              </a:ext>
            </a:extLst>
          </p:cNvPr>
          <p:cNvSpPr/>
          <p:nvPr/>
        </p:nvSpPr>
        <p:spPr>
          <a:xfrm>
            <a:off x="3497345" y="3084922"/>
            <a:ext cx="659876" cy="68815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8AC97900-6780-4E68-9C08-C464CB0631C8}"/>
              </a:ext>
            </a:extLst>
          </p:cNvPr>
          <p:cNvSpPr/>
          <p:nvPr/>
        </p:nvSpPr>
        <p:spPr>
          <a:xfrm>
            <a:off x="5712572" y="3084136"/>
            <a:ext cx="659876" cy="68815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BF6D3B2D-FECD-40EB-BF69-39D89843472F}"/>
              </a:ext>
            </a:extLst>
          </p:cNvPr>
          <p:cNvSpPr/>
          <p:nvPr/>
        </p:nvSpPr>
        <p:spPr>
          <a:xfrm>
            <a:off x="4604958" y="3084136"/>
            <a:ext cx="659876" cy="68815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8465FE35-DC53-4BC3-95B0-288F5CF4F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7403" y="4430599"/>
            <a:ext cx="652806" cy="652806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FFFF29A2-913B-4263-ABBC-BC2CFA1FF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0913" y="4430006"/>
            <a:ext cx="652806" cy="652806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D8890713-2605-4B58-B38C-8AE12B603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1422" y="4430599"/>
            <a:ext cx="652806" cy="652806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1B2CF614-D9CD-4FB1-BA6F-93309CB2B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1807" y="4430599"/>
            <a:ext cx="652806" cy="652806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3D1F03F9-D8B0-4C33-A77B-FB038070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350" y="4430006"/>
            <a:ext cx="652806" cy="6528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A275EB-8E8D-4358-9EFB-34708E987867}"/>
              </a:ext>
            </a:extLst>
          </p:cNvPr>
          <p:cNvSpPr txBox="1"/>
          <p:nvPr/>
        </p:nvSpPr>
        <p:spPr>
          <a:xfrm>
            <a:off x="163736" y="3098275"/>
            <a:ext cx="197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General / Property Liability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0899B3-7841-4007-AC89-B3ABDBDF5691}"/>
              </a:ext>
            </a:extLst>
          </p:cNvPr>
          <p:cNvSpPr txBox="1"/>
          <p:nvPr/>
        </p:nvSpPr>
        <p:spPr>
          <a:xfrm>
            <a:off x="163736" y="4571743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 Recall</a:t>
            </a:r>
          </a:p>
        </p:txBody>
      </p: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389464FF-6AE3-4976-B44A-1EF844D8C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2816" y="4430006"/>
            <a:ext cx="652806" cy="652806"/>
          </a:xfrm>
          <a:prstGeom prst="rect">
            <a:avLst/>
          </a:prstGeom>
        </p:spPr>
      </p:pic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F9BB7544-11B1-422F-A184-0643EF48DCD6}"/>
              </a:ext>
            </a:extLst>
          </p:cNvPr>
          <p:cNvSpPr/>
          <p:nvPr/>
        </p:nvSpPr>
        <p:spPr>
          <a:xfrm>
            <a:off x="6862677" y="3080993"/>
            <a:ext cx="659876" cy="68815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FB04E-DCF7-49BD-A896-38587A17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F423-DD87-452A-8A0C-6A067802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6383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pPr marL="457200" lvl="1" indent="0" algn="ctr">
              <a:buNone/>
            </a:pPr>
            <a:r>
              <a:rPr lang="en-US" sz="4800" dirty="0"/>
              <a:t>Recall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6DFB6-9BCA-45B4-8A49-1A5D4472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0E2E0F-AF04-4881-A10B-9210D801C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51" y="1104246"/>
            <a:ext cx="8229600" cy="115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Who should have a recall plan?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3B76E-DD23-4CE1-B633-20B18B10A484}"/>
              </a:ext>
            </a:extLst>
          </p:cNvPr>
          <p:cNvSpPr txBox="1"/>
          <p:nvPr/>
        </p:nvSpPr>
        <p:spPr>
          <a:xfrm>
            <a:off x="3520141" y="4224866"/>
            <a:ext cx="210371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Recall Plan</a:t>
            </a:r>
          </a:p>
        </p:txBody>
      </p:sp>
      <p:pic>
        <p:nvPicPr>
          <p:cNvPr id="6" name="Picture 2" descr="\\stericorp\comsol\Marketing\Design (Legacy)\Presentations\External\Webinar\Expert\2019\LAW360\Materials\1_recallplan_Preparation.png">
            <a:extLst>
              <a:ext uri="{FF2B5EF4-FFF2-40B4-BE49-F238E27FC236}">
                <a16:creationId xmlns:a16="http://schemas.microsoft.com/office/drawing/2014/main" id="{D22AC4F6-CDF6-493A-A67C-9D9ACBA1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33" y="2671233"/>
            <a:ext cx="1515533" cy="15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0831D-3E73-4634-9780-4A5843DB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4E308-1578-42C6-9449-AA2897479E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368"/>
      </p:ext>
    </p:extLst>
  </p:cSld>
  <p:clrMapOvr>
    <a:masterClrMapping/>
  </p:clrMapOvr>
</p:sld>
</file>

<file path=ppt/theme/theme1.xml><?xml version="1.0" encoding="utf-8"?>
<a:theme xmlns:a="http://schemas.openxmlformats.org/drawingml/2006/main" name="pptD5AF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pptD5AF.tmp</Template>
  <TotalTime>4</TotalTime>
  <Words>645</Words>
  <Application>Microsoft Office PowerPoint</Application>
  <PresentationFormat>On-screen Show (4:3)</PresentationFormat>
  <Paragraphs>219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Segoe UI</vt:lpstr>
      <vt:lpstr>pptD5AF.tmp</vt:lpstr>
      <vt:lpstr>PowerPoint Presentation</vt:lpstr>
      <vt:lpstr>SPSP Webinar Speakers</vt:lpstr>
      <vt:lpstr>Topics</vt:lpstr>
      <vt:lpstr>Topics</vt:lpstr>
      <vt:lpstr>Product Recall Insurance</vt:lpstr>
      <vt:lpstr>Product Recall Insurance</vt:lpstr>
      <vt:lpstr>Recall vs Liability insurance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Recall Lifecycle</vt:lpstr>
      <vt:lpstr>PowerPoint Presentation</vt:lpstr>
      <vt:lpstr>Topics</vt:lpstr>
      <vt:lpstr>What insurance companies look for in  recall preparation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Recall Preparation (Part 2)</dc:title>
  <dc:creator>Kenneth Ross</dc:creator>
  <cp:lastModifiedBy>Kenneth Ross</cp:lastModifiedBy>
  <cp:revision>52</cp:revision>
  <dcterms:created xsi:type="dcterms:W3CDTF">2021-10-29T02:19:27Z</dcterms:created>
  <dcterms:modified xsi:type="dcterms:W3CDTF">2022-04-14T05:05:30Z</dcterms:modified>
</cp:coreProperties>
</file>