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36"/>
  </p:notesMasterIdLst>
  <p:sldIdLst>
    <p:sldId id="260" r:id="rId3"/>
    <p:sldId id="368" r:id="rId4"/>
    <p:sldId id="590" r:id="rId5"/>
    <p:sldId id="256" r:id="rId6"/>
    <p:sldId id="257" r:id="rId7"/>
    <p:sldId id="258" r:id="rId8"/>
    <p:sldId id="259" r:id="rId9"/>
    <p:sldId id="370" r:id="rId10"/>
    <p:sldId id="261" r:id="rId11"/>
    <p:sldId id="262" r:id="rId12"/>
    <p:sldId id="263" r:id="rId13"/>
    <p:sldId id="264" r:id="rId14"/>
    <p:sldId id="265" r:id="rId15"/>
    <p:sldId id="267" r:id="rId16"/>
    <p:sldId id="268" r:id="rId17"/>
    <p:sldId id="266" r:id="rId18"/>
    <p:sldId id="269" r:id="rId19"/>
    <p:sldId id="270" r:id="rId20"/>
    <p:sldId id="271" r:id="rId21"/>
    <p:sldId id="272" r:id="rId22"/>
    <p:sldId id="274" r:id="rId23"/>
    <p:sldId id="273" r:id="rId24"/>
    <p:sldId id="276" r:id="rId25"/>
    <p:sldId id="275" r:id="rId26"/>
    <p:sldId id="277" r:id="rId27"/>
    <p:sldId id="597" r:id="rId28"/>
    <p:sldId id="598" r:id="rId29"/>
    <p:sldId id="599" r:id="rId30"/>
    <p:sldId id="600" r:id="rId31"/>
    <p:sldId id="601" r:id="rId32"/>
    <p:sldId id="603" r:id="rId33"/>
    <p:sldId id="366" r:id="rId34"/>
    <p:sldId id="278"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arrera" initials="JB" lastIdx="1" clrIdx="0">
    <p:extLst>
      <p:ext uri="{19B8F6BF-5375-455C-9EA6-DF929625EA0E}">
        <p15:presenceInfo xmlns:p15="http://schemas.microsoft.com/office/powerpoint/2012/main" userId="S::j.barrera@goliathgames.com::1b971fd8-c89f-4eb9-ae5b-5043991bd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94" autoAdjust="0"/>
  </p:normalViewPr>
  <p:slideViewPr>
    <p:cSldViewPr snapToGrid="0">
      <p:cViewPr varScale="1">
        <p:scale>
          <a:sx n="79" d="100"/>
          <a:sy n="79" d="100"/>
        </p:scale>
        <p:origin x="850" y="72"/>
      </p:cViewPr>
      <p:guideLst>
        <p:guide orient="horz" pos="2160"/>
        <p:guide pos="3840"/>
      </p:guideLst>
    </p:cSldViewPr>
  </p:slideViewPr>
  <p:notesTextViewPr>
    <p:cViewPr>
      <p:scale>
        <a:sx n="1" d="1"/>
        <a:sy n="1" d="1"/>
      </p:scale>
      <p:origin x="0" y="0"/>
    </p:cViewPr>
  </p:notesTextViewPr>
  <p:sorterViewPr>
    <p:cViewPr varScale="1">
      <p:scale>
        <a:sx n="1" d="1"/>
        <a:sy n="1" d="1"/>
      </p:scale>
      <p:origin x="0" y="-8952"/>
    </p:cViewPr>
  </p:sorterViewPr>
  <p:notesViewPr>
    <p:cSldViewPr snapToGrid="0">
      <p:cViewPr varScale="1">
        <p:scale>
          <a:sx n="80" d="100"/>
          <a:sy n="80" d="100"/>
        </p:scale>
        <p:origin x="221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403211DB-8663-42E2-BC94-352C181BBD5C}" type="datetimeFigureOut">
              <a:rPr lang="en-US" smtClean="0"/>
              <a:t>3/20/2024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56C512-15FF-432A-AE77-A2B24242FAA9}" type="slidenum">
              <a:rPr lang="en-US" smtClean="0"/>
              <a:t>‹#›</a:t>
            </a:fld>
            <a:endParaRPr lang="en-US"/>
          </a:p>
        </p:txBody>
      </p:sp>
    </p:spTree>
    <p:extLst>
      <p:ext uri="{BB962C8B-B14F-4D97-AF65-F5344CB8AC3E}">
        <p14:creationId xmlns:p14="http://schemas.microsoft.com/office/powerpoint/2010/main" val="3494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6C512-15FF-432A-AE77-A2B24242FAA9}" type="slidenum">
              <a:rPr lang="en-US" smtClean="0"/>
              <a:t>1</a:t>
            </a:fld>
            <a:endParaRPr lang="en-US"/>
          </a:p>
        </p:txBody>
      </p:sp>
    </p:spTree>
    <p:extLst>
      <p:ext uri="{BB962C8B-B14F-4D97-AF65-F5344CB8AC3E}">
        <p14:creationId xmlns:p14="http://schemas.microsoft.com/office/powerpoint/2010/main" val="320158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Questions. </a:t>
            </a:r>
          </a:p>
          <a:p>
            <a:endParaRPr lang="en-US" dirty="0"/>
          </a:p>
          <a:p>
            <a:r>
              <a:rPr lang="en-US" dirty="0"/>
              <a:t>KR will ask questions and DM or JB can answer, depending on the question.  </a:t>
            </a:r>
          </a:p>
        </p:txBody>
      </p:sp>
      <p:sp>
        <p:nvSpPr>
          <p:cNvPr id="4" name="Slide Number Placeholder 3"/>
          <p:cNvSpPr>
            <a:spLocks noGrp="1"/>
          </p:cNvSpPr>
          <p:nvPr>
            <p:ph type="sldNum" sz="quarter" idx="5"/>
          </p:nvPr>
        </p:nvSpPr>
        <p:spPr/>
        <p:txBody>
          <a:bodyPr/>
          <a:lstStyle/>
          <a:p>
            <a:fld id="{1C56C512-15FF-432A-AE77-A2B24242FAA9}" type="slidenum">
              <a:rPr lang="en-US" smtClean="0"/>
              <a:t>33</a:t>
            </a:fld>
            <a:endParaRPr lang="en-US"/>
          </a:p>
        </p:txBody>
      </p:sp>
    </p:spTree>
    <p:extLst>
      <p:ext uri="{BB962C8B-B14F-4D97-AF65-F5344CB8AC3E}">
        <p14:creationId xmlns:p14="http://schemas.microsoft.com/office/powerpoint/2010/main" val="116186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a:extLst>
              <a:ext uri="{FF2B5EF4-FFF2-40B4-BE49-F238E27FC236}">
                <a16:creationId xmlns:a16="http://schemas.microsoft.com/office/drawing/2014/main" id="{9720A8E6-03A2-F4DA-88B3-08FC7D4D37FE}"/>
              </a:ext>
            </a:extLst>
          </p:cNvPr>
          <p:cNvSpPr>
            <a:spLocks noGrp="1" noRot="1" noChangeAspect="1" noChangeArrowheads="1" noTextEdit="1"/>
          </p:cNvSpPr>
          <p:nvPr>
            <p:ph type="sldImg"/>
          </p:nvPr>
        </p:nvSpPr>
        <p:spPr>
          <a:xfrm>
            <a:off x="409575" y="698500"/>
            <a:ext cx="6183313" cy="3478213"/>
          </a:xfrm>
          <a:ln/>
        </p:spPr>
      </p:sp>
      <p:sp>
        <p:nvSpPr>
          <p:cNvPr id="1454083" name="Rectangle 3">
            <a:extLst>
              <a:ext uri="{FF2B5EF4-FFF2-40B4-BE49-F238E27FC236}">
                <a16:creationId xmlns:a16="http://schemas.microsoft.com/office/drawing/2014/main" id="{8EF93FA6-440D-FAA9-99D1-E1B2E24E50D4}"/>
              </a:ext>
            </a:extLst>
          </p:cNvPr>
          <p:cNvSpPr>
            <a:spLocks noGrp="1" noChangeArrowheads="1"/>
          </p:cNvSpPr>
          <p:nvPr>
            <p:ph type="body" idx="1"/>
          </p:nvPr>
        </p:nvSpPr>
        <p:spPr>
          <a:xfrm>
            <a:off x="933450" y="4411663"/>
            <a:ext cx="5133975" cy="41783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a:extLst>
              <a:ext uri="{FF2B5EF4-FFF2-40B4-BE49-F238E27FC236}">
                <a16:creationId xmlns:a16="http://schemas.microsoft.com/office/drawing/2014/main" id="{5C1A544E-C267-3319-CDFA-607DA198FD7C}"/>
              </a:ext>
            </a:extLst>
          </p:cNvPr>
          <p:cNvSpPr>
            <a:spLocks noGrp="1" noRot="1" noChangeAspect="1" noChangeArrowheads="1" noTextEdit="1"/>
          </p:cNvSpPr>
          <p:nvPr>
            <p:ph type="sldImg"/>
          </p:nvPr>
        </p:nvSpPr>
        <p:spPr>
          <a:xfrm>
            <a:off x="409575" y="698500"/>
            <a:ext cx="6183313" cy="3478213"/>
          </a:xfrm>
          <a:ln/>
        </p:spPr>
      </p:sp>
      <p:sp>
        <p:nvSpPr>
          <p:cNvPr id="1469443" name="Rectangle 3">
            <a:extLst>
              <a:ext uri="{FF2B5EF4-FFF2-40B4-BE49-F238E27FC236}">
                <a16:creationId xmlns:a16="http://schemas.microsoft.com/office/drawing/2014/main" id="{EE89495E-E991-8DF7-59B1-2F87193D5F4F}"/>
              </a:ext>
            </a:extLst>
          </p:cNvPr>
          <p:cNvSpPr>
            <a:spLocks noGrp="1" noChangeArrowheads="1"/>
          </p:cNvSpPr>
          <p:nvPr>
            <p:ph type="body" idx="1"/>
          </p:nvPr>
        </p:nvSpPr>
        <p:spPr>
          <a:xfrm>
            <a:off x="933450" y="4411663"/>
            <a:ext cx="5133975" cy="417830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a:extLst>
              <a:ext uri="{FF2B5EF4-FFF2-40B4-BE49-F238E27FC236}">
                <a16:creationId xmlns:a16="http://schemas.microsoft.com/office/drawing/2014/main" id="{58AC81DB-1EBE-544A-5AC3-D836596B6C50}"/>
              </a:ext>
            </a:extLst>
          </p:cNvPr>
          <p:cNvSpPr>
            <a:spLocks noGrp="1" noRot="1" noChangeAspect="1" noChangeArrowheads="1" noTextEdit="1"/>
          </p:cNvSpPr>
          <p:nvPr>
            <p:ph type="sldImg"/>
          </p:nvPr>
        </p:nvSpPr>
        <p:spPr>
          <a:xfrm>
            <a:off x="409575" y="698500"/>
            <a:ext cx="6183313" cy="3478213"/>
          </a:xfrm>
          <a:ln/>
        </p:spPr>
      </p:sp>
      <p:sp>
        <p:nvSpPr>
          <p:cNvPr id="1471491" name="Rectangle 3">
            <a:extLst>
              <a:ext uri="{FF2B5EF4-FFF2-40B4-BE49-F238E27FC236}">
                <a16:creationId xmlns:a16="http://schemas.microsoft.com/office/drawing/2014/main" id="{468F0673-5C2F-2661-D49F-BC7A55B3F165}"/>
              </a:ext>
            </a:extLst>
          </p:cNvPr>
          <p:cNvSpPr>
            <a:spLocks noGrp="1" noChangeArrowheads="1"/>
          </p:cNvSpPr>
          <p:nvPr>
            <p:ph type="body" idx="1"/>
          </p:nvPr>
        </p:nvSpPr>
        <p:spPr>
          <a:xfrm>
            <a:off x="933450" y="4411663"/>
            <a:ext cx="5133975" cy="4178300"/>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a:extLst>
              <a:ext uri="{FF2B5EF4-FFF2-40B4-BE49-F238E27FC236}">
                <a16:creationId xmlns:a16="http://schemas.microsoft.com/office/drawing/2014/main" id="{3143CEF0-1314-106F-5817-155292B481A1}"/>
              </a:ext>
            </a:extLst>
          </p:cNvPr>
          <p:cNvSpPr>
            <a:spLocks noGrp="1" noRot="1" noChangeAspect="1" noChangeArrowheads="1" noTextEdit="1"/>
          </p:cNvSpPr>
          <p:nvPr>
            <p:ph type="sldImg"/>
          </p:nvPr>
        </p:nvSpPr>
        <p:spPr>
          <a:xfrm>
            <a:off x="409575" y="698500"/>
            <a:ext cx="6183313" cy="3478213"/>
          </a:xfrm>
          <a:ln/>
        </p:spPr>
      </p:sp>
      <p:sp>
        <p:nvSpPr>
          <p:cNvPr id="1473539" name="Rectangle 3">
            <a:extLst>
              <a:ext uri="{FF2B5EF4-FFF2-40B4-BE49-F238E27FC236}">
                <a16:creationId xmlns:a16="http://schemas.microsoft.com/office/drawing/2014/main" id="{C058022D-A127-4F2A-8BCD-EA6D387D88D6}"/>
              </a:ext>
            </a:extLst>
          </p:cNvPr>
          <p:cNvSpPr>
            <a:spLocks noGrp="1" noChangeArrowheads="1"/>
          </p:cNvSpPr>
          <p:nvPr>
            <p:ph type="body" idx="1"/>
          </p:nvPr>
        </p:nvSpPr>
        <p:spPr>
          <a:xfrm>
            <a:off x="933450" y="4411663"/>
            <a:ext cx="5133975" cy="4178300"/>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a:extLst>
              <a:ext uri="{FF2B5EF4-FFF2-40B4-BE49-F238E27FC236}">
                <a16:creationId xmlns:a16="http://schemas.microsoft.com/office/drawing/2014/main" id="{4E129EE3-0805-8ED1-C041-04E28968A2A1}"/>
              </a:ext>
            </a:extLst>
          </p:cNvPr>
          <p:cNvSpPr>
            <a:spLocks noGrp="1" noRot="1" noChangeAspect="1" noChangeArrowheads="1" noTextEdit="1"/>
          </p:cNvSpPr>
          <p:nvPr>
            <p:ph type="sldImg"/>
          </p:nvPr>
        </p:nvSpPr>
        <p:spPr>
          <a:xfrm>
            <a:off x="409575" y="698500"/>
            <a:ext cx="6183313" cy="3478213"/>
          </a:xfrm>
          <a:ln/>
        </p:spPr>
      </p:sp>
      <p:sp>
        <p:nvSpPr>
          <p:cNvPr id="1475587" name="Rectangle 3">
            <a:extLst>
              <a:ext uri="{FF2B5EF4-FFF2-40B4-BE49-F238E27FC236}">
                <a16:creationId xmlns:a16="http://schemas.microsoft.com/office/drawing/2014/main" id="{CB2A75FA-9E07-5A70-73B4-DA16C99E8416}"/>
              </a:ext>
            </a:extLst>
          </p:cNvPr>
          <p:cNvSpPr>
            <a:spLocks noGrp="1" noChangeArrowheads="1"/>
          </p:cNvSpPr>
          <p:nvPr>
            <p:ph type="body" idx="1"/>
          </p:nvPr>
        </p:nvSpPr>
        <p:spPr>
          <a:xfrm>
            <a:off x="933450" y="4411663"/>
            <a:ext cx="5133975" cy="4178300"/>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a:extLst>
              <a:ext uri="{FF2B5EF4-FFF2-40B4-BE49-F238E27FC236}">
                <a16:creationId xmlns:a16="http://schemas.microsoft.com/office/drawing/2014/main" id="{69606F9A-A9E4-60A0-BB0F-C40A2B31851A}"/>
              </a:ext>
            </a:extLst>
          </p:cNvPr>
          <p:cNvSpPr>
            <a:spLocks noGrp="1" noRot="1" noChangeAspect="1" noChangeArrowheads="1" noTextEdit="1"/>
          </p:cNvSpPr>
          <p:nvPr>
            <p:ph type="sldImg"/>
          </p:nvPr>
        </p:nvSpPr>
        <p:spPr>
          <a:xfrm>
            <a:off x="409575" y="698500"/>
            <a:ext cx="6183313" cy="3478213"/>
          </a:xfrm>
          <a:ln/>
        </p:spPr>
      </p:sp>
      <p:sp>
        <p:nvSpPr>
          <p:cNvPr id="1477635" name="Rectangle 3">
            <a:extLst>
              <a:ext uri="{FF2B5EF4-FFF2-40B4-BE49-F238E27FC236}">
                <a16:creationId xmlns:a16="http://schemas.microsoft.com/office/drawing/2014/main" id="{5095F1B4-373C-4540-C469-86A1C4D30CBB}"/>
              </a:ext>
            </a:extLst>
          </p:cNvPr>
          <p:cNvSpPr>
            <a:spLocks noGrp="1" noChangeArrowheads="1"/>
          </p:cNvSpPr>
          <p:nvPr>
            <p:ph type="body" idx="1"/>
          </p:nvPr>
        </p:nvSpPr>
        <p:spPr>
          <a:xfrm>
            <a:off x="933450" y="4411663"/>
            <a:ext cx="5133975" cy="4178300"/>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a:extLst>
              <a:ext uri="{FF2B5EF4-FFF2-40B4-BE49-F238E27FC236}">
                <a16:creationId xmlns:a16="http://schemas.microsoft.com/office/drawing/2014/main" id="{955AAD17-16EC-B755-4D48-EF1CAC64F337}"/>
              </a:ext>
            </a:extLst>
          </p:cNvPr>
          <p:cNvSpPr>
            <a:spLocks noGrp="1" noRot="1" noChangeAspect="1" noChangeArrowheads="1" noTextEdit="1"/>
          </p:cNvSpPr>
          <p:nvPr>
            <p:ph type="sldImg"/>
          </p:nvPr>
        </p:nvSpPr>
        <p:spPr>
          <a:ln/>
        </p:spPr>
      </p:sp>
      <p:sp>
        <p:nvSpPr>
          <p:cNvPr id="1481731" name="Rectangle 3">
            <a:extLst>
              <a:ext uri="{FF2B5EF4-FFF2-40B4-BE49-F238E27FC236}">
                <a16:creationId xmlns:a16="http://schemas.microsoft.com/office/drawing/2014/main" id="{8537DA24-FB1C-509F-BAA3-BD7B5AD296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32</a:t>
            </a:fld>
            <a:endParaRPr lang="en-US"/>
          </a:p>
        </p:txBody>
      </p:sp>
    </p:spTree>
    <p:extLst>
      <p:ext uri="{BB962C8B-B14F-4D97-AF65-F5344CB8AC3E}">
        <p14:creationId xmlns:p14="http://schemas.microsoft.com/office/powerpoint/2010/main" val="197313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77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625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11112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38590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20043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22982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85356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83042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96448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720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341321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322562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08A93-01A3-4310-8E90-D1C429188A5A}" type="datetimeFigureOut">
              <a:rPr lang="en-US" smtClean="0"/>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4714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40890747"/>
      </p:ext>
    </p:extLst>
  </p:cSld>
  <p:clrMap bg1="lt1" tx1="dk1" bg2="lt2" tx2="dk2" accent1="accent1" accent2="accent2" accent3="accent3" accent4="accent4" accent5="accent5" accent6="accent6" hlink="hlink" folHlink="folHlink"/>
  <p:sldLayoutIdLst>
    <p:sldLayoutId id="2147483673" r:id="rId1"/>
    <p:sldLayoutId id="2147483686" r:id="rId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08A93-01A3-4310-8E90-D1C429188A5A}" type="datetimeFigureOut">
              <a:rPr lang="en-US" smtClean="0"/>
              <a:t>3/20/2024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DA4FF-5A13-44AA-84DE-46FBDACA39EC}" type="slidenum">
              <a:rPr lang="en-US" smtClean="0"/>
              <a:t>‹#›</a:t>
            </a:fld>
            <a:endParaRPr lang="en-US" dirty="0"/>
          </a:p>
        </p:txBody>
      </p:sp>
    </p:spTree>
    <p:extLst>
      <p:ext uri="{BB962C8B-B14F-4D97-AF65-F5344CB8AC3E}">
        <p14:creationId xmlns:p14="http://schemas.microsoft.com/office/powerpoint/2010/main" val="1862143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0.sv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4.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productsafetyprofessionals.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productsafetyprofessionals.org/webinar-archive" TargetMode="External"/><Relationship Id="rId4" Type="http://schemas.openxmlformats.org/officeDocument/2006/relationships/hyperlink" Target="mailto:kenrossesq@gmail.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5095291" y="949049"/>
            <a:ext cx="1794016" cy="1800786"/>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2321185" y="256251"/>
            <a:ext cx="7549631" cy="692798"/>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Calibri" panose="020F0502020204030204" pitchFamily="34" charset="0"/>
                <a:cs typeface="Calibri" panose="020F0502020204030204" pitchFamily="34" charset="0"/>
              </a:rPr>
              <a:t>SPSP 2024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2408075" y="5128928"/>
            <a:ext cx="7549631" cy="9517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a:solidFill>
                <a:srgbClr val="222222"/>
              </a:solidFill>
              <a:latin typeface="+mn-lt"/>
              <a:ea typeface="Aptos" panose="020B0004020202020204" pitchFamily="34" charset="0"/>
            </a:endParaRPr>
          </a:p>
          <a:p>
            <a:r>
              <a:rPr lang="en-US" sz="3000" b="1" dirty="0"/>
              <a:t>Product Sourcing &amp; Contracting Overseas to Reduce Product Liability and Product Safety Risks</a:t>
            </a:r>
          </a:p>
          <a:p>
            <a:endParaRPr lang="en-US" sz="3000" dirty="0"/>
          </a:p>
          <a:p>
            <a:r>
              <a:rPr lang="en-US" sz="3000" b="1" dirty="0"/>
              <a:t>March 20, 2024</a:t>
            </a:r>
          </a:p>
          <a:p>
            <a:r>
              <a:rPr lang="en-US" sz="3000" b="1" dirty="0"/>
              <a:t>1:00 – 2:00 p.m. ET</a:t>
            </a:r>
          </a:p>
          <a:p>
            <a:endParaRPr lang="en-US" sz="3000" b="1" dirty="0"/>
          </a:p>
          <a:p>
            <a:r>
              <a:rPr lang="en-US" sz="2800" b="1" dirty="0"/>
              <a:t>Sponsored by Sedgwick Brand Protection</a:t>
            </a:r>
          </a:p>
        </p:txBody>
      </p:sp>
    </p:spTree>
    <p:extLst>
      <p:ext uri="{BB962C8B-B14F-4D97-AF65-F5344CB8AC3E}">
        <p14:creationId xmlns:p14="http://schemas.microsoft.com/office/powerpoint/2010/main" val="28993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1" y="857250"/>
            <a:ext cx="2451443" cy="5143500"/>
            <a:chOff x="0" y="0"/>
            <a:chExt cx="1291295" cy="2709333"/>
          </a:xfrm>
        </p:grpSpPr>
        <p:sp>
          <p:nvSpPr>
            <p:cNvPr id="3" name="Freeform 3"/>
            <p:cNvSpPr/>
            <p:nvPr/>
          </p:nvSpPr>
          <p:spPr>
            <a:xfrm>
              <a:off x="0" y="0"/>
              <a:ext cx="1291295" cy="2709333"/>
            </a:xfrm>
            <a:custGeom>
              <a:avLst/>
              <a:gdLst/>
              <a:ahLst/>
              <a:cxnLst/>
              <a:rect l="l" t="t" r="r" b="b"/>
              <a:pathLst>
                <a:path w="1291295" h="2709333">
                  <a:moveTo>
                    <a:pt x="0" y="0"/>
                  </a:moveTo>
                  <a:lnTo>
                    <a:pt x="1291295" y="0"/>
                  </a:lnTo>
                  <a:lnTo>
                    <a:pt x="1291295" y="2709333"/>
                  </a:lnTo>
                  <a:lnTo>
                    <a:pt x="0" y="2709333"/>
                  </a:lnTo>
                  <a:close/>
                </a:path>
              </a:pathLst>
            </a:custGeom>
            <a:solidFill>
              <a:srgbClr val="110C4D"/>
            </a:solidFill>
          </p:spPr>
          <p:txBody>
            <a:bodyPr/>
            <a:lstStyle/>
            <a:p>
              <a:endParaRPr lang="en-US"/>
            </a:p>
          </p:txBody>
        </p:sp>
        <p:sp>
          <p:nvSpPr>
            <p:cNvPr id="4" name="TextBox 4"/>
            <p:cNvSpPr txBox="1"/>
            <p:nvPr/>
          </p:nvSpPr>
          <p:spPr>
            <a:xfrm>
              <a:off x="0" y="-38100"/>
              <a:ext cx="1291295" cy="274743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grpSp>
        <p:nvGrpSpPr>
          <p:cNvPr id="5" name="Group 5"/>
          <p:cNvGrpSpPr/>
          <p:nvPr/>
        </p:nvGrpSpPr>
        <p:grpSpPr>
          <a:xfrm>
            <a:off x="1881188" y="1214438"/>
            <a:ext cx="4095750" cy="4433888"/>
            <a:chOff x="0" y="0"/>
            <a:chExt cx="10922000" cy="11823700"/>
          </a:xfrm>
        </p:grpSpPr>
        <p:pic>
          <p:nvPicPr>
            <p:cNvPr id="6" name="Picture 6"/>
            <p:cNvPicPr>
              <a:picLocks noChangeAspect="1"/>
            </p:cNvPicPr>
            <p:nvPr/>
          </p:nvPicPr>
          <p:blipFill>
            <a:blip r:embed="rId2"/>
            <a:srcRect t="9415" b="9415"/>
            <a:stretch>
              <a:fillRect/>
            </a:stretch>
          </p:blipFill>
          <p:spPr>
            <a:xfrm>
              <a:off x="0" y="0"/>
              <a:ext cx="10922000" cy="11823700"/>
            </a:xfrm>
            <a:prstGeom prst="rect">
              <a:avLst/>
            </a:prstGeom>
          </p:spPr>
        </p:pic>
      </p:grpSp>
      <p:sp>
        <p:nvSpPr>
          <p:cNvPr id="7" name="TextBox 7"/>
          <p:cNvSpPr txBox="1"/>
          <p:nvPr/>
        </p:nvSpPr>
        <p:spPr>
          <a:xfrm>
            <a:off x="6334026" y="2661419"/>
            <a:ext cx="3628837" cy="1573957"/>
          </a:xfrm>
          <a:prstGeom prst="rect">
            <a:avLst/>
          </a:prstGeom>
        </p:spPr>
        <p:txBody>
          <a:bodyPr lIns="0" tIns="0" rIns="0" bIns="0" rtlCol="0" anchor="t">
            <a:spAutoFit/>
          </a:bodyPr>
          <a:lstStyle/>
          <a:p>
            <a:pPr>
              <a:lnSpc>
                <a:spcPts val="2450"/>
              </a:lnSpc>
            </a:pPr>
            <a:r>
              <a:rPr lang="en-US" sz="1750" spc="-14">
                <a:solidFill>
                  <a:srgbClr val="5F5D5A"/>
                </a:solidFill>
                <a:latin typeface="Open Sans Semi-Bold"/>
              </a:rPr>
              <a:t>Structure your deal and write your contract so your partner believes it will make more money </a:t>
            </a:r>
            <a:r>
              <a:rPr lang="en-US" sz="1750" spc="-14">
                <a:solidFill>
                  <a:srgbClr val="A84825"/>
                </a:solidFill>
                <a:latin typeface="Open Sans Semi-Bold"/>
              </a:rPr>
              <a:t>with you</a:t>
            </a:r>
            <a:r>
              <a:rPr lang="en-US" sz="1750" spc="-14">
                <a:solidFill>
                  <a:srgbClr val="5F5D5A"/>
                </a:solidFill>
                <a:latin typeface="Open Sans Semi-Bold"/>
              </a:rPr>
              <a:t> than </a:t>
            </a:r>
            <a:r>
              <a:rPr lang="en-US" sz="1750" spc="-14">
                <a:solidFill>
                  <a:srgbClr val="A84825"/>
                </a:solidFill>
                <a:latin typeface="Open Sans Semi-Bold"/>
              </a:rPr>
              <a:t>without you</a:t>
            </a:r>
          </a:p>
          <a:p>
            <a:pPr>
              <a:lnSpc>
                <a:spcPts val="2450"/>
              </a:lnSpc>
            </a:pPr>
            <a:endParaRPr lang="en-US" sz="1750" spc="-14">
              <a:solidFill>
                <a:srgbClr val="A84825"/>
              </a:solidFill>
              <a:latin typeface="Open Sans Semi-Bold"/>
            </a:endParaRPr>
          </a:p>
        </p:txBody>
      </p:sp>
      <p:sp>
        <p:nvSpPr>
          <p:cNvPr id="8" name="Freeform 8"/>
          <p:cNvSpPr/>
          <p:nvPr/>
        </p:nvSpPr>
        <p:spPr>
          <a:xfrm rot="-5400000">
            <a:off x="6451950" y="5233978"/>
            <a:ext cx="177461" cy="651234"/>
          </a:xfrm>
          <a:custGeom>
            <a:avLst/>
            <a:gdLst/>
            <a:ahLst/>
            <a:cxnLst/>
            <a:rect l="l" t="t" r="r" b="b"/>
            <a:pathLst>
              <a:path w="354922" h="1302467">
                <a:moveTo>
                  <a:pt x="0" y="0"/>
                </a:moveTo>
                <a:lnTo>
                  <a:pt x="354923" y="0"/>
                </a:lnTo>
                <a:lnTo>
                  <a:pt x="354923" y="1302467"/>
                </a:lnTo>
                <a:lnTo>
                  <a:pt x="0" y="13024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6334026" y="1580873"/>
            <a:ext cx="3287005" cy="467820"/>
          </a:xfrm>
          <a:prstGeom prst="rect">
            <a:avLst/>
          </a:prstGeom>
        </p:spPr>
        <p:txBody>
          <a:bodyPr lIns="0" tIns="0" rIns="0" bIns="0" rtlCol="0" anchor="t">
            <a:spAutoFit/>
          </a:bodyPr>
          <a:lstStyle/>
          <a:p>
            <a:pPr>
              <a:lnSpc>
                <a:spcPts val="3920"/>
              </a:lnSpc>
            </a:pPr>
            <a:r>
              <a:rPr lang="en-US" sz="2800" spc="280">
                <a:solidFill>
                  <a:srgbClr val="A84825"/>
                </a:solidFill>
                <a:latin typeface="Open Sans"/>
              </a:rPr>
              <a:t>DEAL/CONTRACT</a:t>
            </a:r>
          </a:p>
        </p:txBody>
      </p:sp>
      <p:sp>
        <p:nvSpPr>
          <p:cNvPr id="10" name="Freeform 10"/>
          <p:cNvSpPr/>
          <p:nvPr/>
        </p:nvSpPr>
        <p:spPr>
          <a:xfrm>
            <a:off x="9548179"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65727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5505450"/>
            <a:ext cx="9144000" cy="51435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110C4D"/>
            </a:solidFill>
          </p:spPr>
          <p:txBody>
            <a:bodyPr/>
            <a:lstStyle/>
            <a:p>
              <a:endParaRPr lang="en-US"/>
            </a:p>
          </p:txBody>
        </p:sp>
        <p:sp>
          <p:nvSpPr>
            <p:cNvPr id="4" name="TextBox 4"/>
            <p:cNvSpPr txBox="1"/>
            <p:nvPr/>
          </p:nvSpPr>
          <p:spPr>
            <a:xfrm>
              <a:off x="0" y="-38100"/>
              <a:ext cx="4816593" cy="30903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grpSp>
        <p:nvGrpSpPr>
          <p:cNvPr id="5" name="Group 5"/>
          <p:cNvGrpSpPr/>
          <p:nvPr/>
        </p:nvGrpSpPr>
        <p:grpSpPr>
          <a:xfrm>
            <a:off x="4492626" y="2036359"/>
            <a:ext cx="2968625" cy="3183732"/>
            <a:chOff x="0" y="0"/>
            <a:chExt cx="7916333" cy="8489950"/>
          </a:xfrm>
        </p:grpSpPr>
        <p:pic>
          <p:nvPicPr>
            <p:cNvPr id="6" name="Picture 6"/>
            <p:cNvPicPr>
              <a:picLocks noChangeAspect="1"/>
            </p:cNvPicPr>
            <p:nvPr/>
          </p:nvPicPr>
          <p:blipFill>
            <a:blip r:embed="rId2"/>
            <a:srcRect l="15001" r="15001"/>
            <a:stretch>
              <a:fillRect/>
            </a:stretch>
          </p:blipFill>
          <p:spPr>
            <a:xfrm>
              <a:off x="0" y="0"/>
              <a:ext cx="7916333" cy="8489950"/>
            </a:xfrm>
            <a:prstGeom prst="rect">
              <a:avLst/>
            </a:prstGeom>
          </p:spPr>
        </p:pic>
      </p:grpSp>
      <p:sp>
        <p:nvSpPr>
          <p:cNvPr id="7" name="TextBox 7"/>
          <p:cNvSpPr txBox="1"/>
          <p:nvPr/>
        </p:nvSpPr>
        <p:spPr>
          <a:xfrm>
            <a:off x="2415649" y="1323975"/>
            <a:ext cx="7360704" cy="419410"/>
          </a:xfrm>
          <a:prstGeom prst="rect">
            <a:avLst/>
          </a:prstGeom>
        </p:spPr>
        <p:txBody>
          <a:bodyPr lIns="0" tIns="0" rIns="0" bIns="0" rtlCol="0" anchor="t">
            <a:spAutoFit/>
          </a:bodyPr>
          <a:lstStyle/>
          <a:p>
            <a:pPr algn="ctr">
              <a:lnSpc>
                <a:spcPts val="3499"/>
              </a:lnSpc>
            </a:pPr>
            <a:r>
              <a:rPr lang="en-US" sz="2500" spc="250">
                <a:solidFill>
                  <a:srgbClr val="A84825"/>
                </a:solidFill>
                <a:latin typeface="Open Sans"/>
              </a:rPr>
              <a:t>COMMON MANUFACTURING CONTRACTS</a:t>
            </a:r>
          </a:p>
        </p:txBody>
      </p:sp>
      <p:grpSp>
        <p:nvGrpSpPr>
          <p:cNvPr id="8" name="Group 8"/>
          <p:cNvGrpSpPr/>
          <p:nvPr/>
        </p:nvGrpSpPr>
        <p:grpSpPr>
          <a:xfrm>
            <a:off x="2051664" y="3000770"/>
            <a:ext cx="2117113" cy="379575"/>
            <a:chOff x="0" y="0"/>
            <a:chExt cx="5645634" cy="1012198"/>
          </a:xfrm>
        </p:grpSpPr>
        <p:sp>
          <p:nvSpPr>
            <p:cNvPr id="9" name="Freeform 9"/>
            <p:cNvSpPr/>
            <p:nvPr/>
          </p:nvSpPr>
          <p:spPr>
            <a:xfrm>
              <a:off x="-1524" y="-1651"/>
              <a:ext cx="5648706" cy="1015421"/>
            </a:xfrm>
            <a:custGeom>
              <a:avLst/>
              <a:gdLst/>
              <a:ahLst/>
              <a:cxnLst/>
              <a:rect l="l" t="t" r="r" b="b"/>
              <a:pathLst>
                <a:path w="5648706" h="1015421">
                  <a:moveTo>
                    <a:pt x="5647182" y="3441"/>
                  </a:moveTo>
                  <a:lnTo>
                    <a:pt x="1524" y="3441"/>
                  </a:lnTo>
                  <a:lnTo>
                    <a:pt x="1524" y="1651"/>
                  </a:lnTo>
                  <a:lnTo>
                    <a:pt x="3048" y="1651"/>
                  </a:lnTo>
                  <a:lnTo>
                    <a:pt x="3048" y="1013897"/>
                  </a:lnTo>
                  <a:lnTo>
                    <a:pt x="1524" y="1013897"/>
                  </a:lnTo>
                  <a:lnTo>
                    <a:pt x="1524" y="1012115"/>
                  </a:lnTo>
                  <a:lnTo>
                    <a:pt x="5647182" y="1012115"/>
                  </a:lnTo>
                  <a:lnTo>
                    <a:pt x="5647182" y="1013897"/>
                  </a:lnTo>
                  <a:lnTo>
                    <a:pt x="5645658" y="1013897"/>
                  </a:lnTo>
                  <a:lnTo>
                    <a:pt x="5645658" y="1651"/>
                  </a:lnTo>
                  <a:lnTo>
                    <a:pt x="5647182" y="1651"/>
                  </a:lnTo>
                  <a:lnTo>
                    <a:pt x="5647182" y="3441"/>
                  </a:lnTo>
                  <a:moveTo>
                    <a:pt x="5647182" y="0"/>
                  </a:moveTo>
                  <a:cubicBezTo>
                    <a:pt x="5648071" y="0"/>
                    <a:pt x="5648706" y="762"/>
                    <a:pt x="5648706" y="1524"/>
                  </a:cubicBezTo>
                  <a:lnTo>
                    <a:pt x="5648706" y="1013897"/>
                  </a:lnTo>
                  <a:cubicBezTo>
                    <a:pt x="5648706" y="1014786"/>
                    <a:pt x="5647944" y="1015421"/>
                    <a:pt x="5647182" y="1015421"/>
                  </a:cubicBezTo>
                  <a:lnTo>
                    <a:pt x="1524" y="1015421"/>
                  </a:lnTo>
                  <a:cubicBezTo>
                    <a:pt x="635" y="1015421"/>
                    <a:pt x="0" y="1014659"/>
                    <a:pt x="0" y="1013897"/>
                  </a:cubicBezTo>
                  <a:lnTo>
                    <a:pt x="0" y="1651"/>
                  </a:lnTo>
                  <a:cubicBezTo>
                    <a:pt x="0" y="762"/>
                    <a:pt x="762" y="127"/>
                    <a:pt x="1524" y="127"/>
                  </a:cubicBezTo>
                  <a:lnTo>
                    <a:pt x="5647182" y="127"/>
                  </a:lnTo>
                  <a:close/>
                </a:path>
              </a:pathLst>
            </a:custGeom>
            <a:solidFill>
              <a:srgbClr val="FFFFFF"/>
            </a:solidFill>
          </p:spPr>
          <p:txBody>
            <a:bodyPr/>
            <a:lstStyle/>
            <a:p>
              <a:endParaRPr lang="en-US"/>
            </a:p>
          </p:txBody>
        </p:sp>
        <p:sp>
          <p:nvSpPr>
            <p:cNvPr id="10" name="TextBox 10"/>
            <p:cNvSpPr txBox="1"/>
            <p:nvPr/>
          </p:nvSpPr>
          <p:spPr>
            <a:xfrm>
              <a:off x="0" y="0"/>
              <a:ext cx="5645634" cy="1012198"/>
            </a:xfrm>
            <a:prstGeom prst="rect">
              <a:avLst/>
            </a:prstGeom>
          </p:spPr>
          <p:txBody>
            <a:bodyPr lIns="25400" tIns="25400" rIns="25400" bIns="25400" rtlCol="0" anchor="t"/>
            <a:lstStyle/>
            <a:p>
              <a:pPr algn="r">
                <a:lnSpc>
                  <a:spcPts val="1980"/>
                </a:lnSpc>
              </a:pPr>
              <a:r>
                <a:rPr lang="en-US" sz="1650" spc="-13">
                  <a:solidFill>
                    <a:srgbClr val="A84825"/>
                  </a:solidFill>
                  <a:latin typeface="Open Sans Semi-Bold"/>
                </a:rPr>
                <a:t>NNN</a:t>
              </a:r>
            </a:p>
          </p:txBody>
        </p:sp>
      </p:grpSp>
      <p:grpSp>
        <p:nvGrpSpPr>
          <p:cNvPr id="11" name="Group 11"/>
          <p:cNvGrpSpPr/>
          <p:nvPr/>
        </p:nvGrpSpPr>
        <p:grpSpPr>
          <a:xfrm>
            <a:off x="7812384" y="3876107"/>
            <a:ext cx="2117113" cy="379575"/>
            <a:chOff x="0" y="0"/>
            <a:chExt cx="5645634" cy="1012198"/>
          </a:xfrm>
        </p:grpSpPr>
        <p:sp>
          <p:nvSpPr>
            <p:cNvPr id="12" name="Freeform 12"/>
            <p:cNvSpPr/>
            <p:nvPr/>
          </p:nvSpPr>
          <p:spPr>
            <a:xfrm>
              <a:off x="-1524" y="-1651"/>
              <a:ext cx="5648706" cy="1015421"/>
            </a:xfrm>
            <a:custGeom>
              <a:avLst/>
              <a:gdLst/>
              <a:ahLst/>
              <a:cxnLst/>
              <a:rect l="l" t="t" r="r" b="b"/>
              <a:pathLst>
                <a:path w="5648706" h="1015421">
                  <a:moveTo>
                    <a:pt x="5647182" y="3441"/>
                  </a:moveTo>
                  <a:lnTo>
                    <a:pt x="1524" y="3441"/>
                  </a:lnTo>
                  <a:lnTo>
                    <a:pt x="1524" y="1651"/>
                  </a:lnTo>
                  <a:lnTo>
                    <a:pt x="3048" y="1651"/>
                  </a:lnTo>
                  <a:lnTo>
                    <a:pt x="3048" y="1013897"/>
                  </a:lnTo>
                  <a:lnTo>
                    <a:pt x="1524" y="1013897"/>
                  </a:lnTo>
                  <a:lnTo>
                    <a:pt x="1524" y="1012115"/>
                  </a:lnTo>
                  <a:lnTo>
                    <a:pt x="5647182" y="1012115"/>
                  </a:lnTo>
                  <a:lnTo>
                    <a:pt x="5647182" y="1013897"/>
                  </a:lnTo>
                  <a:lnTo>
                    <a:pt x="5645658" y="1013897"/>
                  </a:lnTo>
                  <a:lnTo>
                    <a:pt x="5645658" y="1651"/>
                  </a:lnTo>
                  <a:lnTo>
                    <a:pt x="5647182" y="1651"/>
                  </a:lnTo>
                  <a:lnTo>
                    <a:pt x="5647182" y="3441"/>
                  </a:lnTo>
                  <a:moveTo>
                    <a:pt x="5647182" y="0"/>
                  </a:moveTo>
                  <a:cubicBezTo>
                    <a:pt x="5648071" y="0"/>
                    <a:pt x="5648706" y="762"/>
                    <a:pt x="5648706" y="1524"/>
                  </a:cubicBezTo>
                  <a:lnTo>
                    <a:pt x="5648706" y="1013897"/>
                  </a:lnTo>
                  <a:cubicBezTo>
                    <a:pt x="5648706" y="1014786"/>
                    <a:pt x="5647944" y="1015421"/>
                    <a:pt x="5647182" y="1015421"/>
                  </a:cubicBezTo>
                  <a:lnTo>
                    <a:pt x="1524" y="1015421"/>
                  </a:lnTo>
                  <a:cubicBezTo>
                    <a:pt x="635" y="1015421"/>
                    <a:pt x="0" y="1014659"/>
                    <a:pt x="0" y="1013897"/>
                  </a:cubicBezTo>
                  <a:lnTo>
                    <a:pt x="0" y="1651"/>
                  </a:lnTo>
                  <a:cubicBezTo>
                    <a:pt x="0" y="762"/>
                    <a:pt x="762" y="127"/>
                    <a:pt x="1524" y="127"/>
                  </a:cubicBezTo>
                  <a:lnTo>
                    <a:pt x="5647182" y="127"/>
                  </a:lnTo>
                  <a:close/>
                </a:path>
              </a:pathLst>
            </a:custGeom>
            <a:solidFill>
              <a:srgbClr val="FFFFFF"/>
            </a:solidFill>
          </p:spPr>
          <p:txBody>
            <a:bodyPr/>
            <a:lstStyle/>
            <a:p>
              <a:endParaRPr lang="en-US"/>
            </a:p>
          </p:txBody>
        </p:sp>
        <p:sp>
          <p:nvSpPr>
            <p:cNvPr id="13" name="TextBox 13"/>
            <p:cNvSpPr txBox="1"/>
            <p:nvPr/>
          </p:nvSpPr>
          <p:spPr>
            <a:xfrm>
              <a:off x="0" y="0"/>
              <a:ext cx="5645634" cy="1012198"/>
            </a:xfrm>
            <a:prstGeom prst="rect">
              <a:avLst/>
            </a:prstGeom>
          </p:spPr>
          <p:txBody>
            <a:bodyPr lIns="25400" tIns="25400" rIns="25400" bIns="25400" rtlCol="0" anchor="t"/>
            <a:lstStyle/>
            <a:p>
              <a:pPr>
                <a:lnSpc>
                  <a:spcPts val="1980"/>
                </a:lnSpc>
              </a:pPr>
              <a:r>
                <a:rPr lang="en-US" sz="1650" spc="-13">
                  <a:solidFill>
                    <a:srgbClr val="A84825"/>
                  </a:solidFill>
                  <a:latin typeface="Open Sans Semi-Bold"/>
                </a:rPr>
                <a:t>Manufacturing</a:t>
              </a:r>
            </a:p>
          </p:txBody>
        </p:sp>
      </p:grpSp>
      <p:grpSp>
        <p:nvGrpSpPr>
          <p:cNvPr id="14" name="Group 14"/>
          <p:cNvGrpSpPr/>
          <p:nvPr/>
        </p:nvGrpSpPr>
        <p:grpSpPr>
          <a:xfrm>
            <a:off x="7812383" y="3000770"/>
            <a:ext cx="2117114" cy="625891"/>
            <a:chOff x="0" y="0"/>
            <a:chExt cx="5645636" cy="1669042"/>
          </a:xfrm>
        </p:grpSpPr>
        <p:sp>
          <p:nvSpPr>
            <p:cNvPr id="15" name="Freeform 15"/>
            <p:cNvSpPr/>
            <p:nvPr/>
          </p:nvSpPr>
          <p:spPr>
            <a:xfrm>
              <a:off x="-1524" y="-1651"/>
              <a:ext cx="5648706" cy="1672265"/>
            </a:xfrm>
            <a:custGeom>
              <a:avLst/>
              <a:gdLst/>
              <a:ahLst/>
              <a:cxnLst/>
              <a:rect l="l" t="t" r="r" b="b"/>
              <a:pathLst>
                <a:path w="5648706" h="1672265">
                  <a:moveTo>
                    <a:pt x="5647182" y="4603"/>
                  </a:moveTo>
                  <a:lnTo>
                    <a:pt x="1524" y="4603"/>
                  </a:lnTo>
                  <a:lnTo>
                    <a:pt x="1524" y="1651"/>
                  </a:lnTo>
                  <a:lnTo>
                    <a:pt x="3048" y="1651"/>
                  </a:lnTo>
                  <a:lnTo>
                    <a:pt x="3048" y="1670741"/>
                  </a:lnTo>
                  <a:lnTo>
                    <a:pt x="1524" y="1670741"/>
                  </a:lnTo>
                  <a:lnTo>
                    <a:pt x="1524" y="1667834"/>
                  </a:lnTo>
                  <a:lnTo>
                    <a:pt x="5647182" y="1667834"/>
                  </a:lnTo>
                  <a:lnTo>
                    <a:pt x="5647182" y="1670741"/>
                  </a:lnTo>
                  <a:lnTo>
                    <a:pt x="5645658" y="1670741"/>
                  </a:lnTo>
                  <a:lnTo>
                    <a:pt x="5645658" y="1651"/>
                  </a:lnTo>
                  <a:lnTo>
                    <a:pt x="5647182" y="1651"/>
                  </a:lnTo>
                  <a:lnTo>
                    <a:pt x="5647182" y="4603"/>
                  </a:lnTo>
                  <a:moveTo>
                    <a:pt x="5647182" y="0"/>
                  </a:moveTo>
                  <a:cubicBezTo>
                    <a:pt x="5648071" y="0"/>
                    <a:pt x="5648706" y="762"/>
                    <a:pt x="5648706" y="1524"/>
                  </a:cubicBezTo>
                  <a:lnTo>
                    <a:pt x="5648706" y="1670741"/>
                  </a:lnTo>
                  <a:cubicBezTo>
                    <a:pt x="5648706" y="1671630"/>
                    <a:pt x="5647944" y="1672265"/>
                    <a:pt x="5647182" y="1672265"/>
                  </a:cubicBezTo>
                  <a:lnTo>
                    <a:pt x="1524" y="1672265"/>
                  </a:lnTo>
                  <a:cubicBezTo>
                    <a:pt x="635" y="1672265"/>
                    <a:pt x="0" y="1671503"/>
                    <a:pt x="0" y="1670741"/>
                  </a:cubicBezTo>
                  <a:lnTo>
                    <a:pt x="0" y="1651"/>
                  </a:lnTo>
                  <a:cubicBezTo>
                    <a:pt x="0" y="762"/>
                    <a:pt x="762" y="127"/>
                    <a:pt x="1524" y="127"/>
                  </a:cubicBezTo>
                  <a:lnTo>
                    <a:pt x="5647182" y="127"/>
                  </a:lnTo>
                  <a:close/>
                </a:path>
              </a:pathLst>
            </a:custGeom>
            <a:solidFill>
              <a:srgbClr val="FFFFFF"/>
            </a:solidFill>
          </p:spPr>
          <p:txBody>
            <a:bodyPr/>
            <a:lstStyle/>
            <a:p>
              <a:endParaRPr lang="en-US"/>
            </a:p>
          </p:txBody>
        </p:sp>
        <p:sp>
          <p:nvSpPr>
            <p:cNvPr id="16" name="TextBox 16"/>
            <p:cNvSpPr txBox="1"/>
            <p:nvPr/>
          </p:nvSpPr>
          <p:spPr>
            <a:xfrm>
              <a:off x="0" y="0"/>
              <a:ext cx="5645636" cy="1669042"/>
            </a:xfrm>
            <a:prstGeom prst="rect">
              <a:avLst/>
            </a:prstGeom>
          </p:spPr>
          <p:txBody>
            <a:bodyPr lIns="25400" tIns="25400" rIns="25400" bIns="25400" rtlCol="0" anchor="t"/>
            <a:lstStyle/>
            <a:p>
              <a:pPr>
                <a:lnSpc>
                  <a:spcPts val="1980"/>
                </a:lnSpc>
              </a:pPr>
              <a:r>
                <a:rPr lang="en-US" sz="1650" spc="-13">
                  <a:solidFill>
                    <a:srgbClr val="A84825"/>
                  </a:solidFill>
                  <a:latin typeface="Open Sans Semi-Bold"/>
                </a:rPr>
                <a:t>Product Development</a:t>
              </a:r>
            </a:p>
          </p:txBody>
        </p:sp>
      </p:grpSp>
      <p:grpSp>
        <p:nvGrpSpPr>
          <p:cNvPr id="17" name="Group 17"/>
          <p:cNvGrpSpPr/>
          <p:nvPr/>
        </p:nvGrpSpPr>
        <p:grpSpPr>
          <a:xfrm>
            <a:off x="2051663" y="3876107"/>
            <a:ext cx="2117112" cy="379575"/>
            <a:chOff x="0" y="0"/>
            <a:chExt cx="5645632" cy="1012198"/>
          </a:xfrm>
        </p:grpSpPr>
        <p:sp>
          <p:nvSpPr>
            <p:cNvPr id="18" name="Freeform 18"/>
            <p:cNvSpPr/>
            <p:nvPr/>
          </p:nvSpPr>
          <p:spPr>
            <a:xfrm>
              <a:off x="-1524" y="-1651"/>
              <a:ext cx="5648706" cy="1015421"/>
            </a:xfrm>
            <a:custGeom>
              <a:avLst/>
              <a:gdLst/>
              <a:ahLst/>
              <a:cxnLst/>
              <a:rect l="l" t="t" r="r" b="b"/>
              <a:pathLst>
                <a:path w="5648706" h="1015421">
                  <a:moveTo>
                    <a:pt x="5647182" y="3441"/>
                  </a:moveTo>
                  <a:lnTo>
                    <a:pt x="1524" y="3441"/>
                  </a:lnTo>
                  <a:lnTo>
                    <a:pt x="1524" y="1651"/>
                  </a:lnTo>
                  <a:lnTo>
                    <a:pt x="3048" y="1651"/>
                  </a:lnTo>
                  <a:lnTo>
                    <a:pt x="3048" y="1013897"/>
                  </a:lnTo>
                  <a:lnTo>
                    <a:pt x="1524" y="1013897"/>
                  </a:lnTo>
                  <a:lnTo>
                    <a:pt x="1524" y="1012115"/>
                  </a:lnTo>
                  <a:lnTo>
                    <a:pt x="5647182" y="1012115"/>
                  </a:lnTo>
                  <a:lnTo>
                    <a:pt x="5647182" y="1013897"/>
                  </a:lnTo>
                  <a:lnTo>
                    <a:pt x="5645658" y="1013897"/>
                  </a:lnTo>
                  <a:lnTo>
                    <a:pt x="5645658" y="1651"/>
                  </a:lnTo>
                  <a:lnTo>
                    <a:pt x="5647182" y="1651"/>
                  </a:lnTo>
                  <a:lnTo>
                    <a:pt x="5647182" y="3441"/>
                  </a:lnTo>
                  <a:moveTo>
                    <a:pt x="5647182" y="0"/>
                  </a:moveTo>
                  <a:cubicBezTo>
                    <a:pt x="5648071" y="0"/>
                    <a:pt x="5648706" y="762"/>
                    <a:pt x="5648706" y="1524"/>
                  </a:cubicBezTo>
                  <a:lnTo>
                    <a:pt x="5648706" y="1013897"/>
                  </a:lnTo>
                  <a:cubicBezTo>
                    <a:pt x="5648706" y="1014786"/>
                    <a:pt x="5647944" y="1015421"/>
                    <a:pt x="5647182" y="1015421"/>
                  </a:cubicBezTo>
                  <a:lnTo>
                    <a:pt x="1524" y="1015421"/>
                  </a:lnTo>
                  <a:cubicBezTo>
                    <a:pt x="635" y="1015421"/>
                    <a:pt x="0" y="1014659"/>
                    <a:pt x="0" y="1013897"/>
                  </a:cubicBezTo>
                  <a:lnTo>
                    <a:pt x="0" y="1651"/>
                  </a:lnTo>
                  <a:cubicBezTo>
                    <a:pt x="0" y="762"/>
                    <a:pt x="762" y="127"/>
                    <a:pt x="1524" y="127"/>
                  </a:cubicBezTo>
                  <a:lnTo>
                    <a:pt x="5647182" y="127"/>
                  </a:lnTo>
                  <a:close/>
                </a:path>
              </a:pathLst>
            </a:custGeom>
            <a:solidFill>
              <a:srgbClr val="FFFFFF"/>
            </a:solidFill>
          </p:spPr>
          <p:txBody>
            <a:bodyPr/>
            <a:lstStyle/>
            <a:p>
              <a:endParaRPr lang="en-US"/>
            </a:p>
          </p:txBody>
        </p:sp>
        <p:sp>
          <p:nvSpPr>
            <p:cNvPr id="19" name="TextBox 19"/>
            <p:cNvSpPr txBox="1"/>
            <p:nvPr/>
          </p:nvSpPr>
          <p:spPr>
            <a:xfrm>
              <a:off x="0" y="0"/>
              <a:ext cx="5645632" cy="1012198"/>
            </a:xfrm>
            <a:prstGeom prst="rect">
              <a:avLst/>
            </a:prstGeom>
          </p:spPr>
          <p:txBody>
            <a:bodyPr lIns="25400" tIns="25400" rIns="25400" bIns="25400" rtlCol="0" anchor="t"/>
            <a:lstStyle/>
            <a:p>
              <a:pPr algn="r">
                <a:lnSpc>
                  <a:spcPts val="1980"/>
                </a:lnSpc>
              </a:pPr>
              <a:r>
                <a:rPr lang="en-US" sz="1650" spc="-13">
                  <a:solidFill>
                    <a:srgbClr val="A84825"/>
                  </a:solidFill>
                  <a:latin typeface="Open Sans Semi-Bold"/>
                </a:rPr>
                <a:t>Product Ownership</a:t>
              </a:r>
            </a:p>
          </p:txBody>
        </p:sp>
      </p:grpSp>
      <p:sp>
        <p:nvSpPr>
          <p:cNvPr id="20" name="Freeform 20"/>
          <p:cNvSpPr/>
          <p:nvPr/>
        </p:nvSpPr>
        <p:spPr>
          <a:xfrm>
            <a:off x="9548179"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04423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5486400"/>
            <a:ext cx="9144000" cy="51435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110C4D"/>
            </a:solidFill>
          </p:spPr>
          <p:txBody>
            <a:bodyPr/>
            <a:lstStyle/>
            <a:p>
              <a:endParaRPr lang="en-US"/>
            </a:p>
          </p:txBody>
        </p:sp>
        <p:sp>
          <p:nvSpPr>
            <p:cNvPr id="4" name="TextBox 4"/>
            <p:cNvSpPr txBox="1"/>
            <p:nvPr/>
          </p:nvSpPr>
          <p:spPr>
            <a:xfrm>
              <a:off x="0" y="-38100"/>
              <a:ext cx="4816593" cy="30903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Freeform 5"/>
          <p:cNvSpPr/>
          <p:nvPr/>
        </p:nvSpPr>
        <p:spPr>
          <a:xfrm rot="-19422">
            <a:off x="9708273" y="1223347"/>
            <a:ext cx="616419" cy="616419"/>
          </a:xfrm>
          <a:custGeom>
            <a:avLst/>
            <a:gdLst/>
            <a:ahLst/>
            <a:cxnLst/>
            <a:rect l="l" t="t" r="r" b="b"/>
            <a:pathLst>
              <a:path w="1232837" h="1232837">
                <a:moveTo>
                  <a:pt x="0" y="0"/>
                </a:moveTo>
                <a:lnTo>
                  <a:pt x="1232837" y="0"/>
                </a:lnTo>
                <a:lnTo>
                  <a:pt x="1232837" y="1232838"/>
                </a:lnTo>
                <a:lnTo>
                  <a:pt x="0" y="12328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9548179" y="4869111"/>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2799729" y="1314450"/>
            <a:ext cx="6592545" cy="467820"/>
          </a:xfrm>
          <a:prstGeom prst="rect">
            <a:avLst/>
          </a:prstGeom>
        </p:spPr>
        <p:txBody>
          <a:bodyPr lIns="0" tIns="0" rIns="0" bIns="0" rtlCol="0" anchor="t">
            <a:spAutoFit/>
          </a:bodyPr>
          <a:lstStyle/>
          <a:p>
            <a:pPr algn="ctr">
              <a:lnSpc>
                <a:spcPts val="3920"/>
              </a:lnSpc>
            </a:pPr>
            <a:r>
              <a:rPr lang="en-US" sz="2800" spc="280">
                <a:solidFill>
                  <a:srgbClr val="A84825"/>
                </a:solidFill>
                <a:latin typeface="Open Sans"/>
              </a:rPr>
              <a:t>WHY BOTHER WITH A CONTRACT?</a:t>
            </a:r>
          </a:p>
        </p:txBody>
      </p:sp>
      <p:sp>
        <p:nvSpPr>
          <p:cNvPr id="8" name="TextBox 8" descr="e7d195523061f1c0cef09ac28eaae964ec9988a5cce77c8b8C1E4685C6E6B40CD7615480512384A61EE159C6FE0045D14B61E85D0A95589D558B81FFC809322ACC20DC2254D928200A3EA0841B8B18145E4076E2716215F9CA74215B300285468169D7DD1FA2F2873B8815601B39E841862D712EA7F5373BA315BA9..."/>
          <p:cNvSpPr txBox="1"/>
          <p:nvPr/>
        </p:nvSpPr>
        <p:spPr>
          <a:xfrm>
            <a:off x="2850816" y="3866847"/>
            <a:ext cx="1011501" cy="320601"/>
          </a:xfrm>
          <a:prstGeom prst="rect">
            <a:avLst/>
          </a:prstGeom>
        </p:spPr>
        <p:txBody>
          <a:bodyPr lIns="0" tIns="0" rIns="0" bIns="0" rtlCol="0" anchor="t">
            <a:spAutoFit/>
          </a:bodyPr>
          <a:lstStyle/>
          <a:p>
            <a:pPr algn="ctr">
              <a:lnSpc>
                <a:spcPts val="2504"/>
              </a:lnSpc>
            </a:pPr>
            <a:r>
              <a:rPr lang="en-US" sz="2087" spc="-17">
                <a:solidFill>
                  <a:srgbClr val="404040"/>
                </a:solidFill>
                <a:latin typeface="Open Sans Medium"/>
              </a:rPr>
              <a:t>Clarity</a:t>
            </a:r>
          </a:p>
        </p:txBody>
      </p:sp>
      <p:sp>
        <p:nvSpPr>
          <p:cNvPr id="9" name="TextBox 9" descr="e7d195523061f1c0cef09ac28eaae964ec9988a5cce77c8b8C1E4685C6E6B40CD7615480512384A61EE159C6FE0045D14B61E85D0A95589D558B81FFC809322ACC20DC2254D928200A3EA0841B8B18145E4076E2716215F9CA74215B300285468169D7DD1FA2F2873B8815601B39E841862D712EA7F5373BA315BA9..."/>
          <p:cNvSpPr txBox="1"/>
          <p:nvPr/>
        </p:nvSpPr>
        <p:spPr>
          <a:xfrm>
            <a:off x="4690204" y="3866847"/>
            <a:ext cx="2636827" cy="320601"/>
          </a:xfrm>
          <a:prstGeom prst="rect">
            <a:avLst/>
          </a:prstGeom>
        </p:spPr>
        <p:txBody>
          <a:bodyPr lIns="0" tIns="0" rIns="0" bIns="0" rtlCol="0" anchor="t">
            <a:spAutoFit/>
          </a:bodyPr>
          <a:lstStyle/>
          <a:p>
            <a:pPr algn="ctr">
              <a:lnSpc>
                <a:spcPts val="2504"/>
              </a:lnSpc>
            </a:pPr>
            <a:r>
              <a:rPr lang="en-US" sz="2087" spc="-17">
                <a:solidFill>
                  <a:srgbClr val="404040"/>
                </a:solidFill>
                <a:latin typeface="Open Sans Medium"/>
              </a:rPr>
              <a:t>Enforcement</a:t>
            </a:r>
          </a:p>
        </p:txBody>
      </p:sp>
      <p:sp>
        <p:nvSpPr>
          <p:cNvPr id="10" name="TextBox 10" descr="e7d195523061f1c0cef09ac28eaae964ec9988a5cce77c8b8C1E4685C6E6B40CD7615480512384A61EE159C6FE0045D14B61E85D0A95589D558B81FFC809322ACC20DC2254D928200A3EA0841B8B18145E4076E2716215F9CA74215B300285468169D7DD1FA2F2873B8815601B39E841862D712EA7F5373BA315BA9..."/>
          <p:cNvSpPr txBox="1"/>
          <p:nvPr/>
        </p:nvSpPr>
        <p:spPr>
          <a:xfrm>
            <a:off x="7924563" y="3866847"/>
            <a:ext cx="1467711" cy="320601"/>
          </a:xfrm>
          <a:prstGeom prst="rect">
            <a:avLst/>
          </a:prstGeom>
        </p:spPr>
        <p:txBody>
          <a:bodyPr lIns="0" tIns="0" rIns="0" bIns="0" rtlCol="0" anchor="t">
            <a:spAutoFit/>
          </a:bodyPr>
          <a:lstStyle/>
          <a:p>
            <a:pPr algn="ctr">
              <a:lnSpc>
                <a:spcPts val="2504"/>
              </a:lnSpc>
            </a:pPr>
            <a:r>
              <a:rPr lang="en-US" sz="2087" spc="-17">
                <a:solidFill>
                  <a:srgbClr val="404040"/>
                </a:solidFill>
                <a:latin typeface="Open Sans Medium"/>
              </a:rPr>
              <a:t>Prevention</a:t>
            </a:r>
          </a:p>
        </p:txBody>
      </p:sp>
      <p:grpSp>
        <p:nvGrpSpPr>
          <p:cNvPr id="11" name="Group 11"/>
          <p:cNvGrpSpPr/>
          <p:nvPr/>
        </p:nvGrpSpPr>
        <p:grpSpPr>
          <a:xfrm>
            <a:off x="2850816" y="2673160"/>
            <a:ext cx="1011501" cy="1011501"/>
            <a:chOff x="0" y="0"/>
            <a:chExt cx="2697335" cy="2697335"/>
          </a:xfrm>
        </p:grpSpPr>
        <p:grpSp>
          <p:nvGrpSpPr>
            <p:cNvPr id="12" name="Group 12"/>
            <p:cNvGrpSpPr/>
            <p:nvPr/>
          </p:nvGrpSpPr>
          <p:grpSpPr>
            <a:xfrm>
              <a:off x="0" y="0"/>
              <a:ext cx="2697335" cy="2697335"/>
              <a:chOff x="0" y="0"/>
              <a:chExt cx="1347600" cy="1347600"/>
            </a:xfrm>
          </p:grpSpPr>
          <p:sp>
            <p:nvSpPr>
              <p:cNvPr id="13" name="Freeform 13"/>
              <p:cNvSpPr/>
              <p:nvPr/>
            </p:nvSpPr>
            <p:spPr>
              <a:xfrm>
                <a:off x="0" y="0"/>
                <a:ext cx="1347597" cy="1347597"/>
              </a:xfrm>
              <a:custGeom>
                <a:avLst/>
                <a:gdLst/>
                <a:ahLst/>
                <a:cxnLst/>
                <a:rect l="l" t="t" r="r" b="b"/>
                <a:pathLst>
                  <a:path w="1347597" h="1347597">
                    <a:moveTo>
                      <a:pt x="0" y="0"/>
                    </a:moveTo>
                    <a:lnTo>
                      <a:pt x="1347597" y="0"/>
                    </a:lnTo>
                    <a:lnTo>
                      <a:pt x="1347597" y="1347597"/>
                    </a:lnTo>
                    <a:lnTo>
                      <a:pt x="0" y="1347597"/>
                    </a:lnTo>
                    <a:close/>
                  </a:path>
                </a:pathLst>
              </a:custGeom>
              <a:solidFill>
                <a:srgbClr val="A84924"/>
              </a:solidFill>
            </p:spPr>
            <p:txBody>
              <a:bodyPr/>
              <a:lstStyle/>
              <a:p>
                <a:endParaRPr lang="en-US"/>
              </a:p>
            </p:txBody>
          </p:sp>
        </p:grpSp>
        <p:sp>
          <p:nvSpPr>
            <p:cNvPr id="14" name="Freeform 14"/>
            <p:cNvSpPr/>
            <p:nvPr/>
          </p:nvSpPr>
          <p:spPr>
            <a:xfrm>
              <a:off x="546021" y="619192"/>
              <a:ext cx="1605294" cy="1458956"/>
            </a:xfrm>
            <a:custGeom>
              <a:avLst/>
              <a:gdLst/>
              <a:ahLst/>
              <a:cxnLst/>
              <a:rect l="l" t="t" r="r" b="b"/>
              <a:pathLst>
                <a:path w="1605294" h="1458956">
                  <a:moveTo>
                    <a:pt x="0" y="0"/>
                  </a:moveTo>
                  <a:lnTo>
                    <a:pt x="1605293" y="0"/>
                  </a:lnTo>
                  <a:lnTo>
                    <a:pt x="1605293" y="1458956"/>
                  </a:lnTo>
                  <a:lnTo>
                    <a:pt x="0" y="14589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15" name="Group 15"/>
          <p:cNvGrpSpPr/>
          <p:nvPr/>
        </p:nvGrpSpPr>
        <p:grpSpPr>
          <a:xfrm>
            <a:off x="8152668" y="2673160"/>
            <a:ext cx="1011501" cy="1011501"/>
            <a:chOff x="0" y="0"/>
            <a:chExt cx="2697335" cy="2697335"/>
          </a:xfrm>
        </p:grpSpPr>
        <p:grpSp>
          <p:nvGrpSpPr>
            <p:cNvPr id="16" name="Group 16"/>
            <p:cNvGrpSpPr/>
            <p:nvPr/>
          </p:nvGrpSpPr>
          <p:grpSpPr>
            <a:xfrm>
              <a:off x="0" y="0"/>
              <a:ext cx="2697335" cy="2697335"/>
              <a:chOff x="0" y="0"/>
              <a:chExt cx="1347600" cy="1347600"/>
            </a:xfrm>
          </p:grpSpPr>
          <p:sp>
            <p:nvSpPr>
              <p:cNvPr id="17" name="Freeform 17"/>
              <p:cNvSpPr/>
              <p:nvPr/>
            </p:nvSpPr>
            <p:spPr>
              <a:xfrm>
                <a:off x="0" y="0"/>
                <a:ext cx="1347597" cy="1347597"/>
              </a:xfrm>
              <a:custGeom>
                <a:avLst/>
                <a:gdLst/>
                <a:ahLst/>
                <a:cxnLst/>
                <a:rect l="l" t="t" r="r" b="b"/>
                <a:pathLst>
                  <a:path w="1347597" h="1347597">
                    <a:moveTo>
                      <a:pt x="0" y="0"/>
                    </a:moveTo>
                    <a:lnTo>
                      <a:pt x="1347597" y="0"/>
                    </a:lnTo>
                    <a:lnTo>
                      <a:pt x="1347597" y="1347597"/>
                    </a:lnTo>
                    <a:lnTo>
                      <a:pt x="0" y="1347597"/>
                    </a:lnTo>
                    <a:close/>
                  </a:path>
                </a:pathLst>
              </a:custGeom>
              <a:solidFill>
                <a:srgbClr val="855D5D"/>
              </a:solidFill>
            </p:spPr>
            <p:txBody>
              <a:bodyPr/>
              <a:lstStyle/>
              <a:p>
                <a:endParaRPr lang="en-US"/>
              </a:p>
            </p:txBody>
          </p:sp>
        </p:grpSp>
        <p:sp>
          <p:nvSpPr>
            <p:cNvPr id="18" name="Freeform 18"/>
            <p:cNvSpPr/>
            <p:nvPr/>
          </p:nvSpPr>
          <p:spPr>
            <a:xfrm>
              <a:off x="762896" y="680122"/>
              <a:ext cx="1171543" cy="1337091"/>
            </a:xfrm>
            <a:custGeom>
              <a:avLst/>
              <a:gdLst/>
              <a:ahLst/>
              <a:cxnLst/>
              <a:rect l="l" t="t" r="r" b="b"/>
              <a:pathLst>
                <a:path w="1171543" h="1337091">
                  <a:moveTo>
                    <a:pt x="0" y="0"/>
                  </a:moveTo>
                  <a:lnTo>
                    <a:pt x="1171543" y="0"/>
                  </a:lnTo>
                  <a:lnTo>
                    <a:pt x="1171543" y="1337091"/>
                  </a:lnTo>
                  <a:lnTo>
                    <a:pt x="0" y="13370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19" name="Group 19"/>
          <p:cNvGrpSpPr/>
          <p:nvPr/>
        </p:nvGrpSpPr>
        <p:grpSpPr>
          <a:xfrm>
            <a:off x="5502867" y="2673160"/>
            <a:ext cx="1011501" cy="1011501"/>
            <a:chOff x="0" y="0"/>
            <a:chExt cx="2697335" cy="2697335"/>
          </a:xfrm>
        </p:grpSpPr>
        <p:grpSp>
          <p:nvGrpSpPr>
            <p:cNvPr id="20" name="Group 20"/>
            <p:cNvGrpSpPr/>
            <p:nvPr/>
          </p:nvGrpSpPr>
          <p:grpSpPr>
            <a:xfrm>
              <a:off x="0" y="0"/>
              <a:ext cx="2697335" cy="2697335"/>
              <a:chOff x="0" y="0"/>
              <a:chExt cx="1347600" cy="1347600"/>
            </a:xfrm>
          </p:grpSpPr>
          <p:sp>
            <p:nvSpPr>
              <p:cNvPr id="21" name="Freeform 21"/>
              <p:cNvSpPr/>
              <p:nvPr/>
            </p:nvSpPr>
            <p:spPr>
              <a:xfrm>
                <a:off x="0" y="0"/>
                <a:ext cx="1347597" cy="1347597"/>
              </a:xfrm>
              <a:custGeom>
                <a:avLst/>
                <a:gdLst/>
                <a:ahLst/>
                <a:cxnLst/>
                <a:rect l="l" t="t" r="r" b="b"/>
                <a:pathLst>
                  <a:path w="1347597" h="1347597">
                    <a:moveTo>
                      <a:pt x="0" y="0"/>
                    </a:moveTo>
                    <a:lnTo>
                      <a:pt x="1347597" y="0"/>
                    </a:lnTo>
                    <a:lnTo>
                      <a:pt x="1347597" y="1347597"/>
                    </a:lnTo>
                    <a:lnTo>
                      <a:pt x="0" y="1347597"/>
                    </a:lnTo>
                    <a:close/>
                  </a:path>
                </a:pathLst>
              </a:custGeom>
              <a:solidFill>
                <a:srgbClr val="696464"/>
              </a:solidFill>
            </p:spPr>
            <p:txBody>
              <a:bodyPr/>
              <a:lstStyle/>
              <a:p>
                <a:endParaRPr lang="en-US"/>
              </a:p>
            </p:txBody>
          </p:sp>
        </p:grpSp>
        <p:sp>
          <p:nvSpPr>
            <p:cNvPr id="22" name="Freeform 22"/>
            <p:cNvSpPr/>
            <p:nvPr/>
          </p:nvSpPr>
          <p:spPr>
            <a:xfrm>
              <a:off x="734245" y="699226"/>
              <a:ext cx="1228849" cy="1298888"/>
            </a:xfrm>
            <a:custGeom>
              <a:avLst/>
              <a:gdLst/>
              <a:ahLst/>
              <a:cxnLst/>
              <a:rect l="l" t="t" r="r" b="b"/>
              <a:pathLst>
                <a:path w="1228849" h="1298888">
                  <a:moveTo>
                    <a:pt x="0" y="0"/>
                  </a:moveTo>
                  <a:lnTo>
                    <a:pt x="1228849" y="0"/>
                  </a:lnTo>
                  <a:lnTo>
                    <a:pt x="1228849" y="1298888"/>
                  </a:lnTo>
                  <a:lnTo>
                    <a:pt x="0" y="12988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extLst>
      <p:ext uri="{BB962C8B-B14F-4D97-AF65-F5344CB8AC3E}">
        <p14:creationId xmlns:p14="http://schemas.microsoft.com/office/powerpoint/2010/main" val="243272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5486400"/>
            <a:ext cx="9144000" cy="51435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110C4D"/>
            </a:solidFill>
          </p:spPr>
          <p:txBody>
            <a:bodyPr/>
            <a:lstStyle/>
            <a:p>
              <a:endParaRPr lang="en-US"/>
            </a:p>
          </p:txBody>
        </p:sp>
        <p:sp>
          <p:nvSpPr>
            <p:cNvPr id="4" name="TextBox 4"/>
            <p:cNvSpPr txBox="1"/>
            <p:nvPr/>
          </p:nvSpPr>
          <p:spPr>
            <a:xfrm>
              <a:off x="0" y="-38100"/>
              <a:ext cx="4816593" cy="30903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Freeform 5"/>
          <p:cNvSpPr/>
          <p:nvPr/>
        </p:nvSpPr>
        <p:spPr>
          <a:xfrm rot="-19422">
            <a:off x="9708273" y="1223347"/>
            <a:ext cx="616419" cy="616419"/>
          </a:xfrm>
          <a:custGeom>
            <a:avLst/>
            <a:gdLst/>
            <a:ahLst/>
            <a:cxnLst/>
            <a:rect l="l" t="t" r="r" b="b"/>
            <a:pathLst>
              <a:path w="1232837" h="1232837">
                <a:moveTo>
                  <a:pt x="0" y="0"/>
                </a:moveTo>
                <a:lnTo>
                  <a:pt x="1232837" y="0"/>
                </a:lnTo>
                <a:lnTo>
                  <a:pt x="1232837" y="1232838"/>
                </a:lnTo>
                <a:lnTo>
                  <a:pt x="0" y="12328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9548179" y="4869111"/>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2799729" y="1314450"/>
            <a:ext cx="6592545" cy="467820"/>
          </a:xfrm>
          <a:prstGeom prst="rect">
            <a:avLst/>
          </a:prstGeom>
        </p:spPr>
        <p:txBody>
          <a:bodyPr lIns="0" tIns="0" rIns="0" bIns="0" rtlCol="0" anchor="t">
            <a:spAutoFit/>
          </a:bodyPr>
          <a:lstStyle/>
          <a:p>
            <a:pPr algn="ctr">
              <a:lnSpc>
                <a:spcPts val="3920"/>
              </a:lnSpc>
            </a:pPr>
            <a:r>
              <a:rPr lang="en-US" sz="2800" spc="280">
                <a:solidFill>
                  <a:srgbClr val="A84825"/>
                </a:solidFill>
                <a:latin typeface="Open Sans"/>
              </a:rPr>
              <a:t>WHY BOTHER WITH A CONTRACT?</a:t>
            </a:r>
          </a:p>
        </p:txBody>
      </p:sp>
      <p:sp>
        <p:nvSpPr>
          <p:cNvPr id="8" name="TextBox 8" descr="e7d195523061f1c0cef09ac28eaae964ec9988a5cce77c8b8C1E4685C6E6B40CD7615480512384A61EE159C6FE0045D14B61E85D0A95589D558B81FFC809322ACC20DC2254D928200A3EA0841B8B18145E4076E2716215F9CA74215B300285468169D7DD1FA2F2873B8815601B39E841862D712EA7F5373BA315BA9..."/>
          <p:cNvSpPr txBox="1"/>
          <p:nvPr/>
        </p:nvSpPr>
        <p:spPr>
          <a:xfrm>
            <a:off x="3226536" y="3009915"/>
            <a:ext cx="5738931" cy="423193"/>
          </a:xfrm>
          <a:prstGeom prst="rect">
            <a:avLst/>
          </a:prstGeom>
        </p:spPr>
        <p:txBody>
          <a:bodyPr lIns="0" tIns="0" rIns="0" bIns="0" rtlCol="0" anchor="t">
            <a:spAutoFit/>
          </a:bodyPr>
          <a:lstStyle/>
          <a:p>
            <a:pPr algn="ctr">
              <a:lnSpc>
                <a:spcPts val="3300"/>
              </a:lnSpc>
            </a:pPr>
            <a:r>
              <a:rPr lang="en-US" sz="2750" spc="-22">
                <a:solidFill>
                  <a:srgbClr val="404040"/>
                </a:solidFill>
                <a:latin typeface="Open Sans Medium"/>
              </a:rPr>
              <a:t>What about corruption?</a:t>
            </a:r>
          </a:p>
        </p:txBody>
      </p:sp>
    </p:spTree>
    <p:extLst>
      <p:ext uri="{BB962C8B-B14F-4D97-AF65-F5344CB8AC3E}">
        <p14:creationId xmlns:p14="http://schemas.microsoft.com/office/powerpoint/2010/main" val="162844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857251"/>
            <a:ext cx="9144000" cy="1976355"/>
            <a:chOff x="0" y="0"/>
            <a:chExt cx="4816593" cy="1041043"/>
          </a:xfrm>
        </p:grpSpPr>
        <p:sp>
          <p:nvSpPr>
            <p:cNvPr id="3" name="Freeform 3"/>
            <p:cNvSpPr/>
            <p:nvPr/>
          </p:nvSpPr>
          <p:spPr>
            <a:xfrm>
              <a:off x="0" y="0"/>
              <a:ext cx="4816592" cy="1041043"/>
            </a:xfrm>
            <a:custGeom>
              <a:avLst/>
              <a:gdLst/>
              <a:ahLst/>
              <a:cxnLst/>
              <a:rect l="l" t="t" r="r" b="b"/>
              <a:pathLst>
                <a:path w="4816592" h="1041043">
                  <a:moveTo>
                    <a:pt x="0" y="0"/>
                  </a:moveTo>
                  <a:lnTo>
                    <a:pt x="4816592" y="0"/>
                  </a:lnTo>
                  <a:lnTo>
                    <a:pt x="4816592" y="1041043"/>
                  </a:lnTo>
                  <a:lnTo>
                    <a:pt x="0" y="1041043"/>
                  </a:lnTo>
                  <a:close/>
                </a:path>
              </a:pathLst>
            </a:custGeom>
            <a:solidFill>
              <a:srgbClr val="110C4D"/>
            </a:solidFill>
          </p:spPr>
          <p:txBody>
            <a:bodyPr/>
            <a:lstStyle/>
            <a:p>
              <a:endParaRPr lang="en-US"/>
            </a:p>
          </p:txBody>
        </p:sp>
        <p:sp>
          <p:nvSpPr>
            <p:cNvPr id="4" name="TextBox 4"/>
            <p:cNvSpPr txBox="1"/>
            <p:nvPr/>
          </p:nvSpPr>
          <p:spPr>
            <a:xfrm>
              <a:off x="0" y="-38100"/>
              <a:ext cx="4816593" cy="107914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Freeform 5"/>
          <p:cNvSpPr/>
          <p:nvPr/>
        </p:nvSpPr>
        <p:spPr>
          <a:xfrm rot="-5400000">
            <a:off x="9896466" y="2824736"/>
            <a:ext cx="177461" cy="651234"/>
          </a:xfrm>
          <a:custGeom>
            <a:avLst/>
            <a:gdLst/>
            <a:ahLst/>
            <a:cxnLst/>
            <a:rect l="l" t="t" r="r" b="b"/>
            <a:pathLst>
              <a:path w="354922" h="1302467">
                <a:moveTo>
                  <a:pt x="0" y="0"/>
                </a:moveTo>
                <a:lnTo>
                  <a:pt x="354923" y="0"/>
                </a:lnTo>
                <a:lnTo>
                  <a:pt x="354923" y="1302467"/>
                </a:lnTo>
                <a:lnTo>
                  <a:pt x="0" y="1302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914525" y="3222545"/>
            <a:ext cx="370074" cy="341393"/>
          </a:xfrm>
          <a:custGeom>
            <a:avLst/>
            <a:gdLst/>
            <a:ahLst/>
            <a:cxnLst/>
            <a:rect l="l" t="t" r="r" b="b"/>
            <a:pathLst>
              <a:path w="740148" h="682786">
                <a:moveTo>
                  <a:pt x="0" y="0"/>
                </a:moveTo>
                <a:lnTo>
                  <a:pt x="740148" y="0"/>
                </a:lnTo>
                <a:lnTo>
                  <a:pt x="740148" y="682786"/>
                </a:lnTo>
                <a:lnTo>
                  <a:pt x="0" y="682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914525" y="4130623"/>
            <a:ext cx="370074" cy="341393"/>
          </a:xfrm>
          <a:custGeom>
            <a:avLst/>
            <a:gdLst/>
            <a:ahLst/>
            <a:cxnLst/>
            <a:rect l="l" t="t" r="r" b="b"/>
            <a:pathLst>
              <a:path w="740148" h="682786">
                <a:moveTo>
                  <a:pt x="0" y="0"/>
                </a:moveTo>
                <a:lnTo>
                  <a:pt x="740148" y="0"/>
                </a:lnTo>
                <a:lnTo>
                  <a:pt x="740148" y="682787"/>
                </a:lnTo>
                <a:lnTo>
                  <a:pt x="0" y="682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881188" y="1608103"/>
            <a:ext cx="6250364" cy="409664"/>
          </a:xfrm>
          <a:prstGeom prst="rect">
            <a:avLst/>
          </a:prstGeom>
        </p:spPr>
        <p:txBody>
          <a:bodyPr lIns="0" tIns="0" rIns="0" bIns="0" rtlCol="0" anchor="t">
            <a:spAutoFit/>
          </a:bodyPr>
          <a:lstStyle/>
          <a:p>
            <a:pPr>
              <a:lnSpc>
                <a:spcPts val="3499"/>
              </a:lnSpc>
            </a:pPr>
            <a:r>
              <a:rPr lang="en-US" sz="2500">
                <a:solidFill>
                  <a:srgbClr val="F9BF4B"/>
                </a:solidFill>
                <a:latin typeface="Open Sans Bold"/>
              </a:rPr>
              <a:t>The Good Contract </a:t>
            </a:r>
          </a:p>
        </p:txBody>
      </p:sp>
      <p:sp>
        <p:nvSpPr>
          <p:cNvPr id="9" name="TextBox 9"/>
          <p:cNvSpPr txBox="1"/>
          <p:nvPr/>
        </p:nvSpPr>
        <p:spPr>
          <a:xfrm>
            <a:off x="2476135" y="3126541"/>
            <a:ext cx="5820307" cy="515077"/>
          </a:xfrm>
          <a:prstGeom prst="rect">
            <a:avLst/>
          </a:prstGeom>
        </p:spPr>
        <p:txBody>
          <a:bodyPr lIns="0" tIns="0" rIns="0" bIns="0" rtlCol="0" anchor="t">
            <a:spAutoFit/>
          </a:bodyPr>
          <a:lstStyle/>
          <a:p>
            <a:pPr>
              <a:lnSpc>
                <a:spcPts val="2100"/>
              </a:lnSpc>
            </a:pPr>
            <a:r>
              <a:rPr lang="en-US" sz="1500">
                <a:solidFill>
                  <a:srgbClr val="5F5D5A"/>
                </a:solidFill>
                <a:latin typeface="Open Sans Semi-Bold"/>
              </a:rPr>
              <a:t>Includes provisions for quality control, factory inspections, product testing, and liability.</a:t>
            </a:r>
          </a:p>
        </p:txBody>
      </p:sp>
      <p:sp>
        <p:nvSpPr>
          <p:cNvPr id="10" name="TextBox 10"/>
          <p:cNvSpPr txBox="1"/>
          <p:nvPr/>
        </p:nvSpPr>
        <p:spPr>
          <a:xfrm>
            <a:off x="2476135" y="4034619"/>
            <a:ext cx="5820307" cy="514821"/>
          </a:xfrm>
          <a:prstGeom prst="rect">
            <a:avLst/>
          </a:prstGeom>
        </p:spPr>
        <p:txBody>
          <a:bodyPr lIns="0" tIns="0" rIns="0" bIns="0" rtlCol="0" anchor="t">
            <a:spAutoFit/>
          </a:bodyPr>
          <a:lstStyle/>
          <a:p>
            <a:pPr>
              <a:lnSpc>
                <a:spcPts val="2100"/>
              </a:lnSpc>
            </a:pPr>
            <a:r>
              <a:rPr lang="en-US" sz="1500" dirty="0">
                <a:solidFill>
                  <a:srgbClr val="5F5D5A"/>
                </a:solidFill>
                <a:latin typeface="Open Sans Semi-Bold"/>
              </a:rPr>
              <a:t>Requires manufacturer obtain insurance to cover any product claims. MAYBE.</a:t>
            </a:r>
          </a:p>
        </p:txBody>
      </p:sp>
      <p:sp>
        <p:nvSpPr>
          <p:cNvPr id="11" name="TextBox 11"/>
          <p:cNvSpPr txBox="1"/>
          <p:nvPr/>
        </p:nvSpPr>
        <p:spPr>
          <a:xfrm>
            <a:off x="2476134" y="4942698"/>
            <a:ext cx="5388848" cy="245773"/>
          </a:xfrm>
          <a:prstGeom prst="rect">
            <a:avLst/>
          </a:prstGeom>
        </p:spPr>
        <p:txBody>
          <a:bodyPr lIns="0" tIns="0" rIns="0" bIns="0" rtlCol="0" anchor="t">
            <a:spAutoFit/>
          </a:bodyPr>
          <a:lstStyle/>
          <a:p>
            <a:pPr>
              <a:lnSpc>
                <a:spcPts val="2100"/>
              </a:lnSpc>
            </a:pPr>
            <a:r>
              <a:rPr lang="en-US" sz="1500">
                <a:solidFill>
                  <a:srgbClr val="5F5D5A"/>
                </a:solidFill>
                <a:latin typeface="Open Sans Semi-Bold"/>
              </a:rPr>
              <a:t>Is clear about subcontracting. </a:t>
            </a:r>
          </a:p>
        </p:txBody>
      </p:sp>
      <p:sp>
        <p:nvSpPr>
          <p:cNvPr id="12" name="Freeform 12"/>
          <p:cNvSpPr/>
          <p:nvPr/>
        </p:nvSpPr>
        <p:spPr>
          <a:xfrm>
            <a:off x="1914525" y="4907732"/>
            <a:ext cx="370074" cy="341393"/>
          </a:xfrm>
          <a:custGeom>
            <a:avLst/>
            <a:gdLst/>
            <a:ahLst/>
            <a:cxnLst/>
            <a:rect l="l" t="t" r="r" b="b"/>
            <a:pathLst>
              <a:path w="740148" h="682786">
                <a:moveTo>
                  <a:pt x="0" y="0"/>
                </a:moveTo>
                <a:lnTo>
                  <a:pt x="740148" y="0"/>
                </a:lnTo>
                <a:lnTo>
                  <a:pt x="740148" y="682787"/>
                </a:lnTo>
                <a:lnTo>
                  <a:pt x="0" y="682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9548179" y="4867808"/>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65248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1" y="857250"/>
            <a:ext cx="2451443" cy="5143500"/>
            <a:chOff x="0" y="0"/>
            <a:chExt cx="1291295" cy="2709333"/>
          </a:xfrm>
        </p:grpSpPr>
        <p:sp>
          <p:nvSpPr>
            <p:cNvPr id="3" name="Freeform 3"/>
            <p:cNvSpPr/>
            <p:nvPr/>
          </p:nvSpPr>
          <p:spPr>
            <a:xfrm>
              <a:off x="0" y="0"/>
              <a:ext cx="1291295" cy="2709333"/>
            </a:xfrm>
            <a:custGeom>
              <a:avLst/>
              <a:gdLst/>
              <a:ahLst/>
              <a:cxnLst/>
              <a:rect l="l" t="t" r="r" b="b"/>
              <a:pathLst>
                <a:path w="1291295" h="2709333">
                  <a:moveTo>
                    <a:pt x="0" y="0"/>
                  </a:moveTo>
                  <a:lnTo>
                    <a:pt x="1291295" y="0"/>
                  </a:lnTo>
                  <a:lnTo>
                    <a:pt x="1291295" y="2709333"/>
                  </a:lnTo>
                  <a:lnTo>
                    <a:pt x="0" y="2709333"/>
                  </a:lnTo>
                  <a:close/>
                </a:path>
              </a:pathLst>
            </a:custGeom>
            <a:solidFill>
              <a:srgbClr val="110C4D"/>
            </a:solidFill>
          </p:spPr>
          <p:txBody>
            <a:bodyPr/>
            <a:lstStyle/>
            <a:p>
              <a:endParaRPr lang="en-US"/>
            </a:p>
          </p:txBody>
        </p:sp>
        <p:sp>
          <p:nvSpPr>
            <p:cNvPr id="4" name="TextBox 4"/>
            <p:cNvSpPr txBox="1"/>
            <p:nvPr/>
          </p:nvSpPr>
          <p:spPr>
            <a:xfrm>
              <a:off x="0" y="-38100"/>
              <a:ext cx="1291295" cy="274743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grpSp>
        <p:nvGrpSpPr>
          <p:cNvPr id="5" name="Group 5"/>
          <p:cNvGrpSpPr/>
          <p:nvPr/>
        </p:nvGrpSpPr>
        <p:grpSpPr>
          <a:xfrm>
            <a:off x="1881188" y="1214438"/>
            <a:ext cx="4095750" cy="4433888"/>
            <a:chOff x="0" y="0"/>
            <a:chExt cx="10922000" cy="11823700"/>
          </a:xfrm>
        </p:grpSpPr>
        <p:pic>
          <p:nvPicPr>
            <p:cNvPr id="6" name="Picture 6" descr="A picture containing person, indoor, person, sitting  Description automatically generated"/>
            <p:cNvPicPr>
              <a:picLocks noChangeAspect="1"/>
            </p:cNvPicPr>
            <p:nvPr/>
          </p:nvPicPr>
          <p:blipFill>
            <a:blip r:embed="rId2"/>
            <a:srcRect l="19211" r="19211"/>
            <a:stretch>
              <a:fillRect/>
            </a:stretch>
          </p:blipFill>
          <p:spPr>
            <a:xfrm>
              <a:off x="0" y="0"/>
              <a:ext cx="10922000" cy="11823700"/>
            </a:xfrm>
            <a:prstGeom prst="rect">
              <a:avLst/>
            </a:prstGeom>
          </p:spPr>
        </p:pic>
      </p:grpSp>
      <p:sp>
        <p:nvSpPr>
          <p:cNvPr id="7" name="TextBox 7"/>
          <p:cNvSpPr txBox="1"/>
          <p:nvPr/>
        </p:nvSpPr>
        <p:spPr>
          <a:xfrm>
            <a:off x="6334026" y="3045620"/>
            <a:ext cx="3628837" cy="245773"/>
          </a:xfrm>
          <a:prstGeom prst="rect">
            <a:avLst/>
          </a:prstGeom>
        </p:spPr>
        <p:txBody>
          <a:bodyPr lIns="0" tIns="0" rIns="0" bIns="0" rtlCol="0" anchor="t">
            <a:spAutoFit/>
          </a:bodyPr>
          <a:lstStyle/>
          <a:p>
            <a:pPr marL="323845" lvl="1" indent="-161923">
              <a:lnSpc>
                <a:spcPts val="2100"/>
              </a:lnSpc>
              <a:buFont typeface="Arial"/>
              <a:buChar char="•"/>
            </a:pPr>
            <a:r>
              <a:rPr lang="en-US" sz="1500" spc="-12">
                <a:solidFill>
                  <a:srgbClr val="5F5D5A"/>
                </a:solidFill>
                <a:latin typeface="Open Sans Bold"/>
              </a:rPr>
              <a:t>Product Liability Insurance</a:t>
            </a:r>
          </a:p>
        </p:txBody>
      </p:sp>
      <p:sp>
        <p:nvSpPr>
          <p:cNvPr id="8" name="TextBox 8"/>
          <p:cNvSpPr txBox="1"/>
          <p:nvPr/>
        </p:nvSpPr>
        <p:spPr>
          <a:xfrm>
            <a:off x="6334026" y="3540920"/>
            <a:ext cx="3628837" cy="245773"/>
          </a:xfrm>
          <a:prstGeom prst="rect">
            <a:avLst/>
          </a:prstGeom>
        </p:spPr>
        <p:txBody>
          <a:bodyPr lIns="0" tIns="0" rIns="0" bIns="0" rtlCol="0" anchor="t">
            <a:spAutoFit/>
          </a:bodyPr>
          <a:lstStyle/>
          <a:p>
            <a:pPr marL="323845" lvl="1" indent="-161923">
              <a:lnSpc>
                <a:spcPts val="2100"/>
              </a:lnSpc>
              <a:buFont typeface="Arial"/>
              <a:buChar char="•"/>
            </a:pPr>
            <a:r>
              <a:rPr lang="en-US" sz="1500" spc="-12">
                <a:solidFill>
                  <a:srgbClr val="5F5D5A"/>
                </a:solidFill>
                <a:latin typeface="Open Sans Bold"/>
              </a:rPr>
              <a:t>Indemnification</a:t>
            </a:r>
          </a:p>
        </p:txBody>
      </p:sp>
      <p:sp>
        <p:nvSpPr>
          <p:cNvPr id="9" name="Freeform 9"/>
          <p:cNvSpPr/>
          <p:nvPr/>
        </p:nvSpPr>
        <p:spPr>
          <a:xfrm rot="-5400000">
            <a:off x="6451950" y="5233978"/>
            <a:ext cx="177461" cy="651234"/>
          </a:xfrm>
          <a:custGeom>
            <a:avLst/>
            <a:gdLst/>
            <a:ahLst/>
            <a:cxnLst/>
            <a:rect l="l" t="t" r="r" b="b"/>
            <a:pathLst>
              <a:path w="354922" h="1302467">
                <a:moveTo>
                  <a:pt x="0" y="0"/>
                </a:moveTo>
                <a:lnTo>
                  <a:pt x="354923" y="0"/>
                </a:lnTo>
                <a:lnTo>
                  <a:pt x="354923" y="1302467"/>
                </a:lnTo>
                <a:lnTo>
                  <a:pt x="0" y="13024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6334026" y="1580874"/>
            <a:ext cx="3465937" cy="967957"/>
          </a:xfrm>
          <a:prstGeom prst="rect">
            <a:avLst/>
          </a:prstGeom>
        </p:spPr>
        <p:txBody>
          <a:bodyPr lIns="0" tIns="0" rIns="0" bIns="0" rtlCol="0" anchor="t">
            <a:spAutoFit/>
          </a:bodyPr>
          <a:lstStyle/>
          <a:p>
            <a:pPr>
              <a:lnSpc>
                <a:spcPts val="3920"/>
              </a:lnSpc>
            </a:pPr>
            <a:r>
              <a:rPr lang="en-US" sz="2800" spc="280">
                <a:solidFill>
                  <a:srgbClr val="A84825"/>
                </a:solidFill>
                <a:latin typeface="Open Sans"/>
              </a:rPr>
              <a:t>HOPE vs. REALITY</a:t>
            </a:r>
          </a:p>
        </p:txBody>
      </p:sp>
      <p:sp>
        <p:nvSpPr>
          <p:cNvPr id="11" name="Freeform 11"/>
          <p:cNvSpPr/>
          <p:nvPr/>
        </p:nvSpPr>
        <p:spPr>
          <a:xfrm>
            <a:off x="9548179"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97214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7023" y="857250"/>
            <a:ext cx="820979" cy="5140350"/>
            <a:chOff x="0" y="0"/>
            <a:chExt cx="432450" cy="2707674"/>
          </a:xfrm>
        </p:grpSpPr>
        <p:sp>
          <p:nvSpPr>
            <p:cNvPr id="3" name="Freeform 3"/>
            <p:cNvSpPr/>
            <p:nvPr/>
          </p:nvSpPr>
          <p:spPr>
            <a:xfrm>
              <a:off x="0" y="0"/>
              <a:ext cx="432450" cy="2707674"/>
            </a:xfrm>
            <a:custGeom>
              <a:avLst/>
              <a:gdLst/>
              <a:ahLst/>
              <a:cxnLst/>
              <a:rect l="l" t="t" r="r" b="b"/>
              <a:pathLst>
                <a:path w="432450" h="2707674">
                  <a:moveTo>
                    <a:pt x="0" y="0"/>
                  </a:moveTo>
                  <a:lnTo>
                    <a:pt x="432450" y="0"/>
                  </a:lnTo>
                  <a:lnTo>
                    <a:pt x="432450" y="2707674"/>
                  </a:lnTo>
                  <a:lnTo>
                    <a:pt x="0" y="2707674"/>
                  </a:lnTo>
                  <a:close/>
                </a:path>
              </a:pathLst>
            </a:custGeom>
            <a:solidFill>
              <a:srgbClr val="110C4D"/>
            </a:solidFill>
          </p:spPr>
          <p:txBody>
            <a:bodyPr/>
            <a:lstStyle/>
            <a:p>
              <a:endParaRPr lang="en-US"/>
            </a:p>
          </p:txBody>
        </p:sp>
        <p:sp>
          <p:nvSpPr>
            <p:cNvPr id="4" name="TextBox 4"/>
            <p:cNvSpPr txBox="1"/>
            <p:nvPr/>
          </p:nvSpPr>
          <p:spPr>
            <a:xfrm>
              <a:off x="0" y="-38100"/>
              <a:ext cx="432450" cy="2745774"/>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TextBox 5"/>
          <p:cNvSpPr txBox="1"/>
          <p:nvPr/>
        </p:nvSpPr>
        <p:spPr>
          <a:xfrm>
            <a:off x="2450668" y="1323975"/>
            <a:ext cx="6528630" cy="419410"/>
          </a:xfrm>
          <a:prstGeom prst="rect">
            <a:avLst/>
          </a:prstGeom>
        </p:spPr>
        <p:txBody>
          <a:bodyPr lIns="0" tIns="0" rIns="0" bIns="0" rtlCol="0" anchor="t">
            <a:spAutoFit/>
          </a:bodyPr>
          <a:lstStyle/>
          <a:p>
            <a:pPr algn="ctr">
              <a:lnSpc>
                <a:spcPts val="3499"/>
              </a:lnSpc>
            </a:pPr>
            <a:r>
              <a:rPr lang="en-US" sz="2500" spc="250">
                <a:solidFill>
                  <a:srgbClr val="A84825"/>
                </a:solidFill>
                <a:latin typeface="Open Sans"/>
              </a:rPr>
              <a:t>THE GOOD CONTRACT: </a:t>
            </a:r>
            <a:r>
              <a:rPr lang="en-US" sz="2500" spc="250">
                <a:solidFill>
                  <a:srgbClr val="404040"/>
                </a:solidFill>
                <a:latin typeface="Open Sans"/>
              </a:rPr>
              <a:t>GUIDELINES</a:t>
            </a:r>
          </a:p>
        </p:txBody>
      </p:sp>
      <p:sp>
        <p:nvSpPr>
          <p:cNvPr id="6" name="Freeform 6"/>
          <p:cNvSpPr/>
          <p:nvPr/>
        </p:nvSpPr>
        <p:spPr>
          <a:xfrm>
            <a:off x="9043889" y="1214438"/>
            <a:ext cx="586642" cy="586642"/>
          </a:xfrm>
          <a:custGeom>
            <a:avLst/>
            <a:gdLst/>
            <a:ahLst/>
            <a:cxnLst/>
            <a:rect l="l" t="t" r="r" b="b"/>
            <a:pathLst>
              <a:path w="1173284" h="1173284">
                <a:moveTo>
                  <a:pt x="0" y="0"/>
                </a:moveTo>
                <a:lnTo>
                  <a:pt x="1173284" y="0"/>
                </a:lnTo>
                <a:lnTo>
                  <a:pt x="1173284" y="1173284"/>
                </a:lnTo>
                <a:lnTo>
                  <a:pt x="0" y="1173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a:off x="9216184" y="5229215"/>
            <a:ext cx="177461" cy="651234"/>
          </a:xfrm>
          <a:custGeom>
            <a:avLst/>
            <a:gdLst/>
            <a:ahLst/>
            <a:cxnLst/>
            <a:rect l="l" t="t" r="r" b="b"/>
            <a:pathLst>
              <a:path w="354922" h="1302467">
                <a:moveTo>
                  <a:pt x="0" y="0"/>
                </a:moveTo>
                <a:lnTo>
                  <a:pt x="354922" y="0"/>
                </a:lnTo>
                <a:lnTo>
                  <a:pt x="354922" y="1302467"/>
                </a:lnTo>
                <a:lnTo>
                  <a:pt x="0" y="1302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3643092" y="2181021"/>
            <a:ext cx="4381907" cy="582659"/>
            <a:chOff x="0" y="0"/>
            <a:chExt cx="11685086" cy="1553756"/>
          </a:xfrm>
        </p:grpSpPr>
        <p:sp>
          <p:nvSpPr>
            <p:cNvPr id="9" name="Freeform 9"/>
            <p:cNvSpPr/>
            <p:nvPr/>
          </p:nvSpPr>
          <p:spPr>
            <a:xfrm>
              <a:off x="0" y="0"/>
              <a:ext cx="11685143" cy="1553718"/>
            </a:xfrm>
            <a:custGeom>
              <a:avLst/>
              <a:gdLst/>
              <a:ahLst/>
              <a:cxnLst/>
              <a:rect l="l" t="t" r="r" b="b"/>
              <a:pathLst>
                <a:path w="11685143" h="1553718">
                  <a:moveTo>
                    <a:pt x="0" y="0"/>
                  </a:moveTo>
                  <a:lnTo>
                    <a:pt x="11685143" y="0"/>
                  </a:lnTo>
                  <a:lnTo>
                    <a:pt x="11685143" y="1553718"/>
                  </a:lnTo>
                  <a:lnTo>
                    <a:pt x="0" y="1553718"/>
                  </a:lnTo>
                  <a:close/>
                </a:path>
              </a:pathLst>
            </a:custGeom>
            <a:solidFill>
              <a:srgbClr val="A84924"/>
            </a:solidFill>
          </p:spPr>
          <p:txBody>
            <a:bodyPr/>
            <a:lstStyle/>
            <a:p>
              <a:endParaRPr lang="en-US"/>
            </a:p>
          </p:txBody>
        </p:sp>
        <p:sp>
          <p:nvSpPr>
            <p:cNvPr id="10" name="TextBox 10"/>
            <p:cNvSpPr txBox="1"/>
            <p:nvPr/>
          </p:nvSpPr>
          <p:spPr>
            <a:xfrm>
              <a:off x="0" y="0"/>
              <a:ext cx="11685086"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In writing</a:t>
              </a:r>
            </a:p>
          </p:txBody>
        </p:sp>
      </p:grpSp>
      <p:grpSp>
        <p:nvGrpSpPr>
          <p:cNvPr id="11" name="Group 11"/>
          <p:cNvGrpSpPr/>
          <p:nvPr/>
        </p:nvGrpSpPr>
        <p:grpSpPr>
          <a:xfrm>
            <a:off x="3643092" y="3060763"/>
            <a:ext cx="4381907" cy="582659"/>
            <a:chOff x="0" y="0"/>
            <a:chExt cx="11685086" cy="1553756"/>
          </a:xfrm>
        </p:grpSpPr>
        <p:sp>
          <p:nvSpPr>
            <p:cNvPr id="12" name="Freeform 12"/>
            <p:cNvSpPr/>
            <p:nvPr/>
          </p:nvSpPr>
          <p:spPr>
            <a:xfrm>
              <a:off x="0" y="0"/>
              <a:ext cx="11685143" cy="1553718"/>
            </a:xfrm>
            <a:custGeom>
              <a:avLst/>
              <a:gdLst/>
              <a:ahLst/>
              <a:cxnLst/>
              <a:rect l="l" t="t" r="r" b="b"/>
              <a:pathLst>
                <a:path w="11685143" h="1553718">
                  <a:moveTo>
                    <a:pt x="0" y="0"/>
                  </a:moveTo>
                  <a:lnTo>
                    <a:pt x="11685143" y="0"/>
                  </a:lnTo>
                  <a:lnTo>
                    <a:pt x="11685143" y="1553718"/>
                  </a:lnTo>
                  <a:lnTo>
                    <a:pt x="0" y="1553718"/>
                  </a:lnTo>
                  <a:close/>
                </a:path>
              </a:pathLst>
            </a:custGeom>
            <a:solidFill>
              <a:srgbClr val="7E371B"/>
            </a:solidFill>
          </p:spPr>
          <p:txBody>
            <a:bodyPr/>
            <a:lstStyle/>
            <a:p>
              <a:endParaRPr lang="en-US"/>
            </a:p>
          </p:txBody>
        </p:sp>
        <p:sp>
          <p:nvSpPr>
            <p:cNvPr id="13" name="TextBox 13"/>
            <p:cNvSpPr txBox="1"/>
            <p:nvPr/>
          </p:nvSpPr>
          <p:spPr>
            <a:xfrm>
              <a:off x="0" y="0"/>
              <a:ext cx="11685086"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One language</a:t>
              </a:r>
            </a:p>
          </p:txBody>
        </p:sp>
      </p:grpSp>
      <p:grpSp>
        <p:nvGrpSpPr>
          <p:cNvPr id="14" name="Group 14"/>
          <p:cNvGrpSpPr/>
          <p:nvPr/>
        </p:nvGrpSpPr>
        <p:grpSpPr>
          <a:xfrm>
            <a:off x="3643093" y="3888985"/>
            <a:ext cx="4381907" cy="582659"/>
            <a:chOff x="0" y="0"/>
            <a:chExt cx="11685086" cy="1553756"/>
          </a:xfrm>
        </p:grpSpPr>
        <p:sp>
          <p:nvSpPr>
            <p:cNvPr id="15" name="Freeform 15"/>
            <p:cNvSpPr/>
            <p:nvPr/>
          </p:nvSpPr>
          <p:spPr>
            <a:xfrm>
              <a:off x="0" y="0"/>
              <a:ext cx="11685143" cy="1553718"/>
            </a:xfrm>
            <a:custGeom>
              <a:avLst/>
              <a:gdLst/>
              <a:ahLst/>
              <a:cxnLst/>
              <a:rect l="l" t="t" r="r" b="b"/>
              <a:pathLst>
                <a:path w="11685143" h="1553718">
                  <a:moveTo>
                    <a:pt x="0" y="0"/>
                  </a:moveTo>
                  <a:lnTo>
                    <a:pt x="11685143" y="0"/>
                  </a:lnTo>
                  <a:lnTo>
                    <a:pt x="11685143" y="1553718"/>
                  </a:lnTo>
                  <a:lnTo>
                    <a:pt x="0" y="1553718"/>
                  </a:lnTo>
                  <a:close/>
                </a:path>
              </a:pathLst>
            </a:custGeom>
            <a:solidFill>
              <a:srgbClr val="696464"/>
            </a:solidFill>
          </p:spPr>
          <p:txBody>
            <a:bodyPr/>
            <a:lstStyle/>
            <a:p>
              <a:endParaRPr lang="en-US"/>
            </a:p>
          </p:txBody>
        </p:sp>
        <p:sp>
          <p:nvSpPr>
            <p:cNvPr id="16" name="TextBox 16"/>
            <p:cNvSpPr txBox="1"/>
            <p:nvPr/>
          </p:nvSpPr>
          <p:spPr>
            <a:xfrm>
              <a:off x="0" y="0"/>
              <a:ext cx="11685086"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Excruciating detail</a:t>
              </a:r>
            </a:p>
          </p:txBody>
        </p:sp>
      </p:grpSp>
      <p:grpSp>
        <p:nvGrpSpPr>
          <p:cNvPr id="17" name="Group 17"/>
          <p:cNvGrpSpPr/>
          <p:nvPr/>
        </p:nvGrpSpPr>
        <p:grpSpPr>
          <a:xfrm>
            <a:off x="3643093" y="4742967"/>
            <a:ext cx="4381907" cy="582659"/>
            <a:chOff x="0" y="0"/>
            <a:chExt cx="11685086" cy="1553756"/>
          </a:xfrm>
        </p:grpSpPr>
        <p:sp>
          <p:nvSpPr>
            <p:cNvPr id="18" name="Freeform 18"/>
            <p:cNvSpPr/>
            <p:nvPr/>
          </p:nvSpPr>
          <p:spPr>
            <a:xfrm>
              <a:off x="0" y="0"/>
              <a:ext cx="11685143" cy="1553718"/>
            </a:xfrm>
            <a:custGeom>
              <a:avLst/>
              <a:gdLst/>
              <a:ahLst/>
              <a:cxnLst/>
              <a:rect l="l" t="t" r="r" b="b"/>
              <a:pathLst>
                <a:path w="11685143" h="1553718">
                  <a:moveTo>
                    <a:pt x="0" y="0"/>
                  </a:moveTo>
                  <a:lnTo>
                    <a:pt x="11685143" y="0"/>
                  </a:lnTo>
                  <a:lnTo>
                    <a:pt x="11685143" y="1553718"/>
                  </a:lnTo>
                  <a:lnTo>
                    <a:pt x="0" y="1553718"/>
                  </a:lnTo>
                  <a:close/>
                </a:path>
              </a:pathLst>
            </a:custGeom>
            <a:solidFill>
              <a:srgbClr val="808080"/>
            </a:solidFill>
          </p:spPr>
          <p:txBody>
            <a:bodyPr/>
            <a:lstStyle/>
            <a:p>
              <a:endParaRPr lang="en-US"/>
            </a:p>
          </p:txBody>
        </p:sp>
        <p:sp>
          <p:nvSpPr>
            <p:cNvPr id="19" name="TextBox 19"/>
            <p:cNvSpPr txBox="1"/>
            <p:nvPr/>
          </p:nvSpPr>
          <p:spPr>
            <a:xfrm>
              <a:off x="0" y="0"/>
              <a:ext cx="11685086"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Sealed</a:t>
              </a:r>
            </a:p>
          </p:txBody>
        </p:sp>
      </p:grpSp>
      <p:sp>
        <p:nvSpPr>
          <p:cNvPr id="20" name="Freeform 20"/>
          <p:cNvSpPr/>
          <p:nvPr/>
        </p:nvSpPr>
        <p:spPr>
          <a:xfrm>
            <a:off x="1895475" y="4890454"/>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14950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5486400"/>
            <a:ext cx="9144000" cy="51435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110C4D"/>
            </a:solidFill>
          </p:spPr>
          <p:txBody>
            <a:bodyPr/>
            <a:lstStyle/>
            <a:p>
              <a:endParaRPr lang="en-US"/>
            </a:p>
          </p:txBody>
        </p:sp>
        <p:sp>
          <p:nvSpPr>
            <p:cNvPr id="4" name="TextBox 4"/>
            <p:cNvSpPr txBox="1"/>
            <p:nvPr/>
          </p:nvSpPr>
          <p:spPr>
            <a:xfrm>
              <a:off x="0" y="-38100"/>
              <a:ext cx="4816593" cy="30903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Freeform 5"/>
          <p:cNvSpPr/>
          <p:nvPr/>
        </p:nvSpPr>
        <p:spPr>
          <a:xfrm rot="-19422">
            <a:off x="9708273" y="1223347"/>
            <a:ext cx="616419" cy="616419"/>
          </a:xfrm>
          <a:custGeom>
            <a:avLst/>
            <a:gdLst/>
            <a:ahLst/>
            <a:cxnLst/>
            <a:rect l="l" t="t" r="r" b="b"/>
            <a:pathLst>
              <a:path w="1232837" h="1232837">
                <a:moveTo>
                  <a:pt x="0" y="0"/>
                </a:moveTo>
                <a:lnTo>
                  <a:pt x="1232837" y="0"/>
                </a:lnTo>
                <a:lnTo>
                  <a:pt x="1232837" y="1232838"/>
                </a:lnTo>
                <a:lnTo>
                  <a:pt x="0" y="12328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9548179" y="4869111"/>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3272567" y="2452452"/>
            <a:ext cx="5646869" cy="1457130"/>
          </a:xfrm>
          <a:prstGeom prst="rect">
            <a:avLst/>
          </a:prstGeom>
        </p:spPr>
        <p:txBody>
          <a:bodyPr lIns="0" tIns="0" rIns="0" bIns="0" rtlCol="0" anchor="t">
            <a:spAutoFit/>
          </a:bodyPr>
          <a:lstStyle/>
          <a:p>
            <a:pPr algn="ctr">
              <a:lnSpc>
                <a:spcPts val="3920"/>
              </a:lnSpc>
            </a:pPr>
            <a:r>
              <a:rPr lang="en-US" sz="2800" spc="280">
                <a:solidFill>
                  <a:srgbClr val="A84825"/>
                </a:solidFill>
                <a:latin typeface="Open Sans Semi-Bold"/>
              </a:rPr>
              <a:t>THE GOOD CONTRACT IS WITH </a:t>
            </a:r>
          </a:p>
          <a:p>
            <a:pPr algn="ctr">
              <a:lnSpc>
                <a:spcPts val="3920"/>
              </a:lnSpc>
            </a:pPr>
            <a:r>
              <a:rPr lang="en-US" sz="2800" spc="280">
                <a:solidFill>
                  <a:srgbClr val="A84825"/>
                </a:solidFill>
                <a:latin typeface="Open Sans Semi-Bold"/>
              </a:rPr>
              <a:t>THE RIGHT PARTY</a:t>
            </a:r>
          </a:p>
        </p:txBody>
      </p:sp>
    </p:spTree>
    <p:extLst>
      <p:ext uri="{BB962C8B-B14F-4D97-AF65-F5344CB8AC3E}">
        <p14:creationId xmlns:p14="http://schemas.microsoft.com/office/powerpoint/2010/main" val="177728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5486400"/>
            <a:ext cx="9144000" cy="51435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110C4D"/>
            </a:solidFill>
          </p:spPr>
          <p:txBody>
            <a:bodyPr/>
            <a:lstStyle/>
            <a:p>
              <a:endParaRPr lang="en-US"/>
            </a:p>
          </p:txBody>
        </p:sp>
        <p:sp>
          <p:nvSpPr>
            <p:cNvPr id="4" name="TextBox 4"/>
            <p:cNvSpPr txBox="1"/>
            <p:nvPr/>
          </p:nvSpPr>
          <p:spPr>
            <a:xfrm>
              <a:off x="0" y="-38100"/>
              <a:ext cx="4816593" cy="30903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Freeform 5"/>
          <p:cNvSpPr/>
          <p:nvPr/>
        </p:nvSpPr>
        <p:spPr>
          <a:xfrm rot="5450437">
            <a:off x="9838899" y="950876"/>
            <a:ext cx="201501" cy="739452"/>
          </a:xfrm>
          <a:custGeom>
            <a:avLst/>
            <a:gdLst/>
            <a:ahLst/>
            <a:cxnLst/>
            <a:rect l="l" t="t" r="r" b="b"/>
            <a:pathLst>
              <a:path w="403001" h="1478904">
                <a:moveTo>
                  <a:pt x="0" y="0"/>
                </a:moveTo>
                <a:lnTo>
                  <a:pt x="403001" y="0"/>
                </a:lnTo>
                <a:lnTo>
                  <a:pt x="403001" y="1478903"/>
                </a:lnTo>
                <a:lnTo>
                  <a:pt x="0" y="14789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2694479" y="2519377"/>
            <a:ext cx="1191515" cy="1819043"/>
            <a:chOff x="0" y="0"/>
            <a:chExt cx="3177374" cy="4850782"/>
          </a:xfrm>
        </p:grpSpPr>
        <p:sp>
          <p:nvSpPr>
            <p:cNvPr id="7" name="Freeform 7"/>
            <p:cNvSpPr/>
            <p:nvPr/>
          </p:nvSpPr>
          <p:spPr>
            <a:xfrm>
              <a:off x="0" y="0"/>
              <a:ext cx="3177413" cy="4850765"/>
            </a:xfrm>
            <a:custGeom>
              <a:avLst/>
              <a:gdLst/>
              <a:ahLst/>
              <a:cxnLst/>
              <a:rect l="l" t="t" r="r" b="b"/>
              <a:pathLst>
                <a:path w="3177413" h="4850765">
                  <a:moveTo>
                    <a:pt x="0" y="0"/>
                  </a:moveTo>
                  <a:lnTo>
                    <a:pt x="3177413" y="0"/>
                  </a:lnTo>
                  <a:lnTo>
                    <a:pt x="3177413" y="4850765"/>
                  </a:lnTo>
                  <a:lnTo>
                    <a:pt x="0" y="4850765"/>
                  </a:lnTo>
                  <a:close/>
                </a:path>
              </a:pathLst>
            </a:custGeom>
            <a:solidFill>
              <a:srgbClr val="A84924"/>
            </a:solidFill>
          </p:spPr>
          <p:txBody>
            <a:bodyPr/>
            <a:lstStyle/>
            <a:p>
              <a:endParaRPr lang="en-US"/>
            </a:p>
          </p:txBody>
        </p:sp>
      </p:grpSp>
      <p:sp>
        <p:nvSpPr>
          <p:cNvPr id="8" name="TextBox 8"/>
          <p:cNvSpPr txBox="1"/>
          <p:nvPr/>
        </p:nvSpPr>
        <p:spPr>
          <a:xfrm rot="-5400000">
            <a:off x="2428426" y="3289507"/>
            <a:ext cx="1720054" cy="271228"/>
          </a:xfrm>
          <a:prstGeom prst="rect">
            <a:avLst/>
          </a:prstGeom>
        </p:spPr>
        <p:txBody>
          <a:bodyPr lIns="0" tIns="0" rIns="0" bIns="0" rtlCol="0" anchor="t">
            <a:spAutoFit/>
          </a:bodyPr>
          <a:lstStyle/>
          <a:p>
            <a:pPr algn="ctr">
              <a:lnSpc>
                <a:spcPts val="2160"/>
              </a:lnSpc>
            </a:pPr>
            <a:r>
              <a:rPr lang="en-US" spc="296">
                <a:solidFill>
                  <a:srgbClr val="FFFFFF"/>
                </a:solidFill>
                <a:latin typeface="Open Sans"/>
              </a:rPr>
              <a:t>THINK…</a:t>
            </a:r>
          </a:p>
        </p:txBody>
      </p:sp>
      <p:sp>
        <p:nvSpPr>
          <p:cNvPr id="9" name="Freeform 9"/>
          <p:cNvSpPr/>
          <p:nvPr/>
        </p:nvSpPr>
        <p:spPr>
          <a:xfrm>
            <a:off x="3973094" y="2519377"/>
            <a:ext cx="2714399" cy="1819043"/>
          </a:xfrm>
          <a:custGeom>
            <a:avLst/>
            <a:gdLst/>
            <a:ahLst/>
            <a:cxnLst/>
            <a:rect l="l" t="t" r="r" b="b"/>
            <a:pathLst>
              <a:path w="5428797" h="3638086">
                <a:moveTo>
                  <a:pt x="0" y="0"/>
                </a:moveTo>
                <a:lnTo>
                  <a:pt x="5428797" y="0"/>
                </a:lnTo>
                <a:lnTo>
                  <a:pt x="5428797" y="3638086"/>
                </a:lnTo>
                <a:lnTo>
                  <a:pt x="0" y="3638086"/>
                </a:lnTo>
                <a:lnTo>
                  <a:pt x="0" y="0"/>
                </a:lnTo>
                <a:close/>
              </a:path>
            </a:pathLst>
          </a:custGeom>
          <a:blipFill>
            <a:blip r:embed="rId4"/>
            <a:stretch>
              <a:fillRect l="-60" r="-60"/>
            </a:stretch>
          </a:blipFill>
        </p:spPr>
        <p:txBody>
          <a:bodyPr/>
          <a:lstStyle/>
          <a:p>
            <a:endParaRPr lang="en-US"/>
          </a:p>
        </p:txBody>
      </p:sp>
      <p:sp>
        <p:nvSpPr>
          <p:cNvPr id="10" name="Freeform 10"/>
          <p:cNvSpPr/>
          <p:nvPr/>
        </p:nvSpPr>
        <p:spPr>
          <a:xfrm>
            <a:off x="6783125" y="2526926"/>
            <a:ext cx="2714399" cy="1803944"/>
          </a:xfrm>
          <a:custGeom>
            <a:avLst/>
            <a:gdLst/>
            <a:ahLst/>
            <a:cxnLst/>
            <a:rect l="l" t="t" r="r" b="b"/>
            <a:pathLst>
              <a:path w="5428797" h="3607887">
                <a:moveTo>
                  <a:pt x="0" y="0"/>
                </a:moveTo>
                <a:lnTo>
                  <a:pt x="5428797" y="0"/>
                </a:lnTo>
                <a:lnTo>
                  <a:pt x="5428797" y="3607887"/>
                </a:lnTo>
                <a:lnTo>
                  <a:pt x="0" y="3607887"/>
                </a:lnTo>
                <a:lnTo>
                  <a:pt x="0" y="0"/>
                </a:lnTo>
                <a:close/>
              </a:path>
            </a:pathLst>
          </a:custGeom>
          <a:blipFill>
            <a:blip r:embed="rId5"/>
            <a:stretch>
              <a:fillRect t="-144" b="-144"/>
            </a:stretch>
          </a:blipFill>
        </p:spPr>
        <p:txBody>
          <a:bodyPr/>
          <a:lstStyle/>
          <a:p>
            <a:endParaRPr lang="en-US"/>
          </a:p>
        </p:txBody>
      </p:sp>
      <p:sp>
        <p:nvSpPr>
          <p:cNvPr id="11" name="TextBox 11"/>
          <p:cNvSpPr txBox="1"/>
          <p:nvPr/>
        </p:nvSpPr>
        <p:spPr>
          <a:xfrm>
            <a:off x="4018814" y="4538118"/>
            <a:ext cx="2622959" cy="179536"/>
          </a:xfrm>
          <a:prstGeom prst="rect">
            <a:avLst/>
          </a:prstGeom>
        </p:spPr>
        <p:txBody>
          <a:bodyPr lIns="0" tIns="0" rIns="0" bIns="0" rtlCol="0" anchor="t">
            <a:spAutoFit/>
          </a:bodyPr>
          <a:lstStyle/>
          <a:p>
            <a:pPr algn="ctr">
              <a:lnSpc>
                <a:spcPts val="1440"/>
              </a:lnSpc>
            </a:pPr>
            <a:r>
              <a:rPr lang="en-US" sz="1200" spc="222">
                <a:solidFill>
                  <a:srgbClr val="262626"/>
                </a:solidFill>
                <a:latin typeface="Open Sans Semi-Bold"/>
              </a:rPr>
              <a:t>LIQUIDATED DAMAGES</a:t>
            </a:r>
          </a:p>
        </p:txBody>
      </p:sp>
      <p:sp>
        <p:nvSpPr>
          <p:cNvPr id="12" name="TextBox 12"/>
          <p:cNvSpPr txBox="1"/>
          <p:nvPr/>
        </p:nvSpPr>
        <p:spPr>
          <a:xfrm>
            <a:off x="6828844" y="4538118"/>
            <a:ext cx="2622958" cy="179536"/>
          </a:xfrm>
          <a:prstGeom prst="rect">
            <a:avLst/>
          </a:prstGeom>
        </p:spPr>
        <p:txBody>
          <a:bodyPr lIns="0" tIns="0" rIns="0" bIns="0" rtlCol="0" anchor="t">
            <a:spAutoFit/>
          </a:bodyPr>
          <a:lstStyle/>
          <a:p>
            <a:pPr algn="ctr">
              <a:lnSpc>
                <a:spcPts val="1440"/>
              </a:lnSpc>
            </a:pPr>
            <a:r>
              <a:rPr lang="en-US" sz="1200" spc="222">
                <a:solidFill>
                  <a:srgbClr val="262626"/>
                </a:solidFill>
                <a:latin typeface="Open Sans Semi-Bold"/>
              </a:rPr>
              <a:t>DISPUTE RESOLUTION</a:t>
            </a:r>
          </a:p>
        </p:txBody>
      </p:sp>
      <p:sp>
        <p:nvSpPr>
          <p:cNvPr id="13" name="TextBox 13"/>
          <p:cNvSpPr txBox="1"/>
          <p:nvPr/>
        </p:nvSpPr>
        <p:spPr>
          <a:xfrm>
            <a:off x="3383773" y="1515423"/>
            <a:ext cx="5424457" cy="410369"/>
          </a:xfrm>
          <a:prstGeom prst="rect">
            <a:avLst/>
          </a:prstGeom>
        </p:spPr>
        <p:txBody>
          <a:bodyPr lIns="0" tIns="0" rIns="0" bIns="0" rtlCol="0" anchor="t">
            <a:spAutoFit/>
          </a:bodyPr>
          <a:lstStyle/>
          <a:p>
            <a:pPr algn="ctr">
              <a:lnSpc>
                <a:spcPts val="3240"/>
              </a:lnSpc>
            </a:pPr>
            <a:r>
              <a:rPr lang="en-US" sz="2700" spc="270">
                <a:solidFill>
                  <a:srgbClr val="A84825"/>
                </a:solidFill>
                <a:latin typeface="Open Sans"/>
              </a:rPr>
              <a:t>THE GOOD CONTRACT</a:t>
            </a:r>
          </a:p>
        </p:txBody>
      </p:sp>
      <p:sp>
        <p:nvSpPr>
          <p:cNvPr id="14" name="Freeform 14"/>
          <p:cNvSpPr/>
          <p:nvPr/>
        </p:nvSpPr>
        <p:spPr>
          <a:xfrm>
            <a:off x="9558332"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4922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2088357"/>
            <a:ext cx="4572000" cy="2690813"/>
            <a:chOff x="0" y="0"/>
            <a:chExt cx="12192000" cy="7175500"/>
          </a:xfrm>
        </p:grpSpPr>
        <p:pic>
          <p:nvPicPr>
            <p:cNvPr id="3" name="Picture 3"/>
            <p:cNvPicPr>
              <a:picLocks noChangeAspect="1"/>
            </p:cNvPicPr>
            <p:nvPr/>
          </p:nvPicPr>
          <p:blipFill>
            <a:blip r:embed="rId2"/>
            <a:srcRect l="8890" r="37141" b="1511"/>
            <a:stretch>
              <a:fillRect/>
            </a:stretch>
          </p:blipFill>
          <p:spPr>
            <a:xfrm>
              <a:off x="0" y="0"/>
              <a:ext cx="12192000" cy="7175500"/>
            </a:xfrm>
            <a:prstGeom prst="rect">
              <a:avLst/>
            </a:prstGeom>
          </p:spPr>
        </p:pic>
      </p:grpSp>
      <p:grpSp>
        <p:nvGrpSpPr>
          <p:cNvPr id="4" name="Group 4"/>
          <p:cNvGrpSpPr/>
          <p:nvPr/>
        </p:nvGrpSpPr>
        <p:grpSpPr>
          <a:xfrm>
            <a:off x="6096000" y="2088357"/>
            <a:ext cx="4572000" cy="2690813"/>
            <a:chOff x="0" y="0"/>
            <a:chExt cx="2408296" cy="1417383"/>
          </a:xfrm>
        </p:grpSpPr>
        <p:sp>
          <p:nvSpPr>
            <p:cNvPr id="5" name="Freeform 5"/>
            <p:cNvSpPr/>
            <p:nvPr/>
          </p:nvSpPr>
          <p:spPr>
            <a:xfrm>
              <a:off x="0" y="0"/>
              <a:ext cx="2408296" cy="1417383"/>
            </a:xfrm>
            <a:custGeom>
              <a:avLst/>
              <a:gdLst/>
              <a:ahLst/>
              <a:cxnLst/>
              <a:rect l="l" t="t" r="r" b="b"/>
              <a:pathLst>
                <a:path w="2408296" h="1417383">
                  <a:moveTo>
                    <a:pt x="0" y="0"/>
                  </a:moveTo>
                  <a:lnTo>
                    <a:pt x="2408296" y="0"/>
                  </a:lnTo>
                  <a:lnTo>
                    <a:pt x="2408296" y="1417383"/>
                  </a:lnTo>
                  <a:lnTo>
                    <a:pt x="0" y="1417383"/>
                  </a:lnTo>
                  <a:close/>
                </a:path>
              </a:pathLst>
            </a:custGeom>
            <a:solidFill>
              <a:srgbClr val="110C4D"/>
            </a:solidFill>
          </p:spPr>
          <p:txBody>
            <a:bodyPr/>
            <a:lstStyle/>
            <a:p>
              <a:endParaRPr lang="en-US"/>
            </a:p>
          </p:txBody>
        </p:sp>
        <p:sp>
          <p:nvSpPr>
            <p:cNvPr id="6" name="TextBox 6"/>
            <p:cNvSpPr txBox="1"/>
            <p:nvPr/>
          </p:nvSpPr>
          <p:spPr>
            <a:xfrm>
              <a:off x="0" y="-38100"/>
              <a:ext cx="2408296" cy="145548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7" name="Freeform 7"/>
          <p:cNvSpPr/>
          <p:nvPr/>
        </p:nvSpPr>
        <p:spPr>
          <a:xfrm rot="5450437">
            <a:off x="2170653" y="5167673"/>
            <a:ext cx="201501" cy="739452"/>
          </a:xfrm>
          <a:custGeom>
            <a:avLst/>
            <a:gdLst/>
            <a:ahLst/>
            <a:cxnLst/>
            <a:rect l="l" t="t" r="r" b="b"/>
            <a:pathLst>
              <a:path w="403001" h="1478904">
                <a:moveTo>
                  <a:pt x="0" y="0"/>
                </a:moveTo>
                <a:lnTo>
                  <a:pt x="403001" y="0"/>
                </a:lnTo>
                <a:lnTo>
                  <a:pt x="403001" y="1478903"/>
                </a:lnTo>
                <a:lnTo>
                  <a:pt x="0" y="14789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9724171" y="1214438"/>
            <a:ext cx="586642" cy="586642"/>
          </a:xfrm>
          <a:custGeom>
            <a:avLst/>
            <a:gdLst/>
            <a:ahLst/>
            <a:cxnLst/>
            <a:rect l="l" t="t" r="r" b="b"/>
            <a:pathLst>
              <a:path w="1173284" h="1173284">
                <a:moveTo>
                  <a:pt x="0" y="0"/>
                </a:moveTo>
                <a:lnTo>
                  <a:pt x="1173284" y="0"/>
                </a:lnTo>
                <a:lnTo>
                  <a:pt x="1173284" y="1173284"/>
                </a:lnTo>
                <a:lnTo>
                  <a:pt x="0" y="1173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6555408" y="2676961"/>
            <a:ext cx="2984219" cy="1472117"/>
            <a:chOff x="0" y="-57149"/>
            <a:chExt cx="7957918" cy="3925646"/>
          </a:xfrm>
        </p:grpSpPr>
        <p:sp>
          <p:nvSpPr>
            <p:cNvPr id="10" name="TextBox 10"/>
            <p:cNvSpPr txBox="1"/>
            <p:nvPr/>
          </p:nvSpPr>
          <p:spPr>
            <a:xfrm>
              <a:off x="0" y="-57149"/>
              <a:ext cx="7957918" cy="2091686"/>
            </a:xfrm>
            <a:prstGeom prst="rect">
              <a:avLst/>
            </a:prstGeom>
          </p:spPr>
          <p:txBody>
            <a:bodyPr lIns="0" tIns="0" rIns="0" bIns="0" rtlCol="0" anchor="t">
              <a:spAutoFit/>
            </a:bodyPr>
            <a:lstStyle/>
            <a:p>
              <a:pPr>
                <a:lnSpc>
                  <a:spcPts val="2100"/>
                </a:lnSpc>
              </a:pPr>
              <a:r>
                <a:rPr lang="en-US" sz="1500" spc="-12">
                  <a:solidFill>
                    <a:srgbClr val="FFFFFF"/>
                  </a:solidFill>
                  <a:latin typeface="Open Sans Semi-Bold"/>
                </a:rPr>
                <a:t>Chinese courts are not obligated to enforce U.S. judgments…</a:t>
              </a:r>
            </a:p>
            <a:p>
              <a:pPr>
                <a:lnSpc>
                  <a:spcPts val="2100"/>
                </a:lnSpc>
              </a:pPr>
              <a:endParaRPr lang="en-US" sz="1500" spc="-12">
                <a:solidFill>
                  <a:srgbClr val="FFFFFF"/>
                </a:solidFill>
                <a:latin typeface="Open Sans Semi-Bold"/>
              </a:endParaRPr>
            </a:p>
          </p:txBody>
        </p:sp>
        <p:sp>
          <p:nvSpPr>
            <p:cNvPr id="11" name="TextBox 11"/>
            <p:cNvSpPr txBox="1"/>
            <p:nvPr/>
          </p:nvSpPr>
          <p:spPr>
            <a:xfrm>
              <a:off x="0" y="3213102"/>
              <a:ext cx="7957918" cy="655395"/>
            </a:xfrm>
            <a:prstGeom prst="rect">
              <a:avLst/>
            </a:prstGeom>
          </p:spPr>
          <p:txBody>
            <a:bodyPr lIns="0" tIns="0" rIns="0" bIns="0" rtlCol="0" anchor="t">
              <a:spAutoFit/>
            </a:bodyPr>
            <a:lstStyle/>
            <a:p>
              <a:pPr>
                <a:lnSpc>
                  <a:spcPts val="2100"/>
                </a:lnSpc>
              </a:pPr>
              <a:r>
                <a:rPr lang="en-US" sz="1500">
                  <a:solidFill>
                    <a:srgbClr val="FFFFFF"/>
                  </a:solidFill>
                  <a:latin typeface="Open Sans Semi-Bold"/>
                </a:rPr>
                <a:t>and they don’t.</a:t>
              </a:r>
            </a:p>
          </p:txBody>
        </p:sp>
      </p:grpSp>
      <p:sp>
        <p:nvSpPr>
          <p:cNvPr id="12" name="Freeform 12"/>
          <p:cNvSpPr/>
          <p:nvPr/>
        </p:nvSpPr>
        <p:spPr>
          <a:xfrm>
            <a:off x="9548179"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2831685" y="1323975"/>
            <a:ext cx="6528630" cy="419410"/>
          </a:xfrm>
          <a:prstGeom prst="rect">
            <a:avLst/>
          </a:prstGeom>
        </p:spPr>
        <p:txBody>
          <a:bodyPr lIns="0" tIns="0" rIns="0" bIns="0" rtlCol="0" anchor="t">
            <a:spAutoFit/>
          </a:bodyPr>
          <a:lstStyle/>
          <a:p>
            <a:pPr algn="ctr">
              <a:lnSpc>
                <a:spcPts val="3499"/>
              </a:lnSpc>
            </a:pPr>
            <a:r>
              <a:rPr lang="en-US" sz="2500" spc="250">
                <a:solidFill>
                  <a:srgbClr val="A84825"/>
                </a:solidFill>
                <a:latin typeface="Open Sans"/>
              </a:rPr>
              <a:t>LITIGATING OUTSIDE CHINA</a:t>
            </a:r>
          </a:p>
        </p:txBody>
      </p:sp>
    </p:spTree>
    <p:extLst>
      <p:ext uri="{BB962C8B-B14F-4D97-AF65-F5344CB8AC3E}">
        <p14:creationId xmlns:p14="http://schemas.microsoft.com/office/powerpoint/2010/main" val="76988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B4B4-5A02-98D1-C489-57E063054EE6}"/>
              </a:ext>
            </a:extLst>
          </p:cNvPr>
          <p:cNvSpPr>
            <a:spLocks noGrp="1"/>
          </p:cNvSpPr>
          <p:nvPr>
            <p:ph type="title"/>
          </p:nvPr>
        </p:nvSpPr>
        <p:spPr/>
        <p:txBody>
          <a:bodyPr/>
          <a:lstStyle/>
          <a:p>
            <a:pPr algn="ctr"/>
            <a:r>
              <a:rPr lang="en-US" b="1" dirty="0"/>
              <a:t>SPSP Webinar Speakers</a:t>
            </a:r>
            <a:endParaRPr lang="en-US" dirty="0"/>
          </a:p>
        </p:txBody>
      </p:sp>
      <p:sp>
        <p:nvSpPr>
          <p:cNvPr id="3" name="Content Placeholder 2">
            <a:extLst>
              <a:ext uri="{FF2B5EF4-FFF2-40B4-BE49-F238E27FC236}">
                <a16:creationId xmlns:a16="http://schemas.microsoft.com/office/drawing/2014/main" id="{226446C3-8961-683D-0F96-EC3F4F248560}"/>
              </a:ext>
            </a:extLst>
          </p:cNvPr>
          <p:cNvSpPr>
            <a:spLocks noGrp="1"/>
          </p:cNvSpPr>
          <p:nvPr>
            <p:ph idx="1"/>
          </p:nvPr>
        </p:nvSpPr>
        <p:spPr/>
        <p:txBody>
          <a:bodyPr>
            <a:normAutofit/>
          </a:bodyPr>
          <a:lstStyle/>
          <a:p>
            <a:pPr>
              <a:lnSpc>
                <a:spcPct val="100000"/>
              </a:lnSpc>
            </a:pPr>
            <a:r>
              <a:rPr lang="en-US" sz="3600" b="1" dirty="0"/>
              <a:t>Dan Harris </a:t>
            </a:r>
            <a:r>
              <a:rPr lang="en-US" sz="3600" dirty="0"/>
              <a:t>– Partner, Harris </a:t>
            </a:r>
            <a:r>
              <a:rPr lang="en-US" sz="3600" dirty="0" err="1"/>
              <a:t>Sliwoski</a:t>
            </a:r>
            <a:r>
              <a:rPr lang="en-US" sz="3600" dirty="0"/>
              <a:t> LLP</a:t>
            </a:r>
          </a:p>
          <a:p>
            <a:pPr>
              <a:lnSpc>
                <a:spcPct val="100000"/>
              </a:lnSpc>
            </a:pPr>
            <a:endParaRPr lang="en-US" sz="3600" dirty="0"/>
          </a:p>
          <a:p>
            <a:pPr>
              <a:lnSpc>
                <a:spcPct val="100000"/>
              </a:lnSpc>
            </a:pPr>
            <a:r>
              <a:rPr lang="en-US" sz="3600" b="1" dirty="0"/>
              <a:t>Kenneth Ross </a:t>
            </a:r>
            <a:r>
              <a:rPr lang="en-US" sz="3600" dirty="0"/>
              <a:t>– Of Counsel, Bowman and Brooke LLP</a:t>
            </a:r>
          </a:p>
          <a:p>
            <a:pPr>
              <a:lnSpc>
                <a:spcPct val="200000"/>
              </a:lnSpc>
            </a:pPr>
            <a:endParaRPr lang="en-US" sz="3200" dirty="0"/>
          </a:p>
        </p:txBody>
      </p:sp>
    </p:spTree>
    <p:extLst>
      <p:ext uri="{BB962C8B-B14F-4D97-AF65-F5344CB8AC3E}">
        <p14:creationId xmlns:p14="http://schemas.microsoft.com/office/powerpoint/2010/main" val="133297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2088357"/>
            <a:ext cx="4572000" cy="2690813"/>
            <a:chOff x="0" y="0"/>
            <a:chExt cx="12192000" cy="7175500"/>
          </a:xfrm>
        </p:grpSpPr>
        <p:pic>
          <p:nvPicPr>
            <p:cNvPr id="3" name="Picture 3"/>
            <p:cNvPicPr>
              <a:picLocks noChangeAspect="1"/>
            </p:cNvPicPr>
            <p:nvPr/>
          </p:nvPicPr>
          <p:blipFill>
            <a:blip r:embed="rId2"/>
            <a:srcRect l="2424" r="2424"/>
            <a:stretch>
              <a:fillRect/>
            </a:stretch>
          </p:blipFill>
          <p:spPr>
            <a:xfrm>
              <a:off x="0" y="0"/>
              <a:ext cx="12192000" cy="7175500"/>
            </a:xfrm>
            <a:prstGeom prst="rect">
              <a:avLst/>
            </a:prstGeom>
          </p:spPr>
        </p:pic>
      </p:grpSp>
      <p:grpSp>
        <p:nvGrpSpPr>
          <p:cNvPr id="4" name="Group 4"/>
          <p:cNvGrpSpPr/>
          <p:nvPr/>
        </p:nvGrpSpPr>
        <p:grpSpPr>
          <a:xfrm>
            <a:off x="6096000" y="2088357"/>
            <a:ext cx="4572000" cy="2690813"/>
            <a:chOff x="0" y="0"/>
            <a:chExt cx="2408296" cy="1417383"/>
          </a:xfrm>
        </p:grpSpPr>
        <p:sp>
          <p:nvSpPr>
            <p:cNvPr id="5" name="Freeform 5"/>
            <p:cNvSpPr/>
            <p:nvPr/>
          </p:nvSpPr>
          <p:spPr>
            <a:xfrm>
              <a:off x="0" y="0"/>
              <a:ext cx="2408296" cy="1417383"/>
            </a:xfrm>
            <a:custGeom>
              <a:avLst/>
              <a:gdLst/>
              <a:ahLst/>
              <a:cxnLst/>
              <a:rect l="l" t="t" r="r" b="b"/>
              <a:pathLst>
                <a:path w="2408296" h="1417383">
                  <a:moveTo>
                    <a:pt x="0" y="0"/>
                  </a:moveTo>
                  <a:lnTo>
                    <a:pt x="2408296" y="0"/>
                  </a:lnTo>
                  <a:lnTo>
                    <a:pt x="2408296" y="1417383"/>
                  </a:lnTo>
                  <a:lnTo>
                    <a:pt x="0" y="1417383"/>
                  </a:lnTo>
                  <a:close/>
                </a:path>
              </a:pathLst>
            </a:custGeom>
            <a:solidFill>
              <a:srgbClr val="110C4D"/>
            </a:solidFill>
          </p:spPr>
          <p:txBody>
            <a:bodyPr/>
            <a:lstStyle/>
            <a:p>
              <a:endParaRPr lang="en-US"/>
            </a:p>
          </p:txBody>
        </p:sp>
        <p:sp>
          <p:nvSpPr>
            <p:cNvPr id="6" name="TextBox 6"/>
            <p:cNvSpPr txBox="1"/>
            <p:nvPr/>
          </p:nvSpPr>
          <p:spPr>
            <a:xfrm>
              <a:off x="0" y="-38100"/>
              <a:ext cx="2408296" cy="145548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7" name="Freeform 7"/>
          <p:cNvSpPr/>
          <p:nvPr/>
        </p:nvSpPr>
        <p:spPr>
          <a:xfrm rot="5450437">
            <a:off x="2170653" y="5167673"/>
            <a:ext cx="201501" cy="739452"/>
          </a:xfrm>
          <a:custGeom>
            <a:avLst/>
            <a:gdLst/>
            <a:ahLst/>
            <a:cxnLst/>
            <a:rect l="l" t="t" r="r" b="b"/>
            <a:pathLst>
              <a:path w="403001" h="1478904">
                <a:moveTo>
                  <a:pt x="0" y="0"/>
                </a:moveTo>
                <a:lnTo>
                  <a:pt x="403001" y="0"/>
                </a:lnTo>
                <a:lnTo>
                  <a:pt x="403001" y="1478903"/>
                </a:lnTo>
                <a:lnTo>
                  <a:pt x="0" y="14789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9724171" y="1214438"/>
            <a:ext cx="586642" cy="586642"/>
          </a:xfrm>
          <a:custGeom>
            <a:avLst/>
            <a:gdLst/>
            <a:ahLst/>
            <a:cxnLst/>
            <a:rect l="l" t="t" r="r" b="b"/>
            <a:pathLst>
              <a:path w="1173284" h="1173284">
                <a:moveTo>
                  <a:pt x="0" y="0"/>
                </a:moveTo>
                <a:lnTo>
                  <a:pt x="1173284" y="0"/>
                </a:lnTo>
                <a:lnTo>
                  <a:pt x="1173284" y="1173284"/>
                </a:lnTo>
                <a:lnTo>
                  <a:pt x="0" y="1173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6555408" y="2669816"/>
            <a:ext cx="2984219" cy="784382"/>
          </a:xfrm>
          <a:prstGeom prst="rect">
            <a:avLst/>
          </a:prstGeom>
        </p:spPr>
        <p:txBody>
          <a:bodyPr lIns="0" tIns="0" rIns="0" bIns="0" rtlCol="0" anchor="t">
            <a:spAutoFit/>
          </a:bodyPr>
          <a:lstStyle/>
          <a:p>
            <a:pPr>
              <a:lnSpc>
                <a:spcPts val="2100"/>
              </a:lnSpc>
            </a:pPr>
            <a:r>
              <a:rPr lang="en-US" sz="1500" spc="-12">
                <a:solidFill>
                  <a:srgbClr val="FFFFFF"/>
                </a:solidFill>
                <a:latin typeface="Open Sans Semi-Bold"/>
              </a:rPr>
              <a:t>Chinese courts are obligated to enforce Spanish judgments…</a:t>
            </a:r>
          </a:p>
          <a:p>
            <a:pPr>
              <a:lnSpc>
                <a:spcPts val="2100"/>
              </a:lnSpc>
            </a:pPr>
            <a:endParaRPr lang="en-US" sz="1500" spc="-12">
              <a:solidFill>
                <a:srgbClr val="FFFFFF"/>
              </a:solidFill>
              <a:latin typeface="Open Sans Semi-Bold"/>
            </a:endParaRPr>
          </a:p>
        </p:txBody>
      </p:sp>
      <p:sp>
        <p:nvSpPr>
          <p:cNvPr id="10" name="TextBox 10"/>
          <p:cNvSpPr txBox="1"/>
          <p:nvPr/>
        </p:nvSpPr>
        <p:spPr>
          <a:xfrm>
            <a:off x="6555408" y="3896161"/>
            <a:ext cx="2984219" cy="245773"/>
          </a:xfrm>
          <a:prstGeom prst="rect">
            <a:avLst/>
          </a:prstGeom>
        </p:spPr>
        <p:txBody>
          <a:bodyPr lIns="0" tIns="0" rIns="0" bIns="0" rtlCol="0" anchor="t">
            <a:spAutoFit/>
          </a:bodyPr>
          <a:lstStyle/>
          <a:p>
            <a:pPr>
              <a:lnSpc>
                <a:spcPts val="2100"/>
              </a:lnSpc>
            </a:pPr>
            <a:r>
              <a:rPr lang="en-US" sz="1500">
                <a:solidFill>
                  <a:srgbClr val="FFFFFF"/>
                </a:solidFill>
                <a:latin typeface="Open Sans Semi-Bold"/>
              </a:rPr>
              <a:t>and they don’t.</a:t>
            </a:r>
          </a:p>
        </p:txBody>
      </p:sp>
      <p:sp>
        <p:nvSpPr>
          <p:cNvPr id="11" name="Freeform 11"/>
          <p:cNvSpPr/>
          <p:nvPr/>
        </p:nvSpPr>
        <p:spPr>
          <a:xfrm>
            <a:off x="9548179"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7"/>
            <a:stretch>
              <a:fillRect/>
            </a:stretch>
          </a:blipFill>
        </p:spPr>
        <p:txBody>
          <a:bodyPr/>
          <a:lstStyle/>
          <a:p>
            <a:endParaRPr lang="en-US"/>
          </a:p>
        </p:txBody>
      </p:sp>
      <p:sp>
        <p:nvSpPr>
          <p:cNvPr id="12" name="TextBox 12"/>
          <p:cNvSpPr txBox="1"/>
          <p:nvPr/>
        </p:nvSpPr>
        <p:spPr>
          <a:xfrm>
            <a:off x="2831685" y="1323975"/>
            <a:ext cx="6528630" cy="419410"/>
          </a:xfrm>
          <a:prstGeom prst="rect">
            <a:avLst/>
          </a:prstGeom>
        </p:spPr>
        <p:txBody>
          <a:bodyPr lIns="0" tIns="0" rIns="0" bIns="0" rtlCol="0" anchor="t">
            <a:spAutoFit/>
          </a:bodyPr>
          <a:lstStyle/>
          <a:p>
            <a:pPr algn="ctr">
              <a:lnSpc>
                <a:spcPts val="3499"/>
              </a:lnSpc>
            </a:pPr>
            <a:r>
              <a:rPr lang="en-US" sz="2500" spc="250">
                <a:solidFill>
                  <a:srgbClr val="A84825"/>
                </a:solidFill>
                <a:latin typeface="Open Sans"/>
              </a:rPr>
              <a:t>LITIGATING OUTSIDE CHINA</a:t>
            </a:r>
          </a:p>
        </p:txBody>
      </p:sp>
    </p:spTree>
    <p:extLst>
      <p:ext uri="{BB962C8B-B14F-4D97-AF65-F5344CB8AC3E}">
        <p14:creationId xmlns:p14="http://schemas.microsoft.com/office/powerpoint/2010/main" val="160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7023" y="857250"/>
            <a:ext cx="820979" cy="5140350"/>
            <a:chOff x="0" y="0"/>
            <a:chExt cx="432450" cy="2707674"/>
          </a:xfrm>
        </p:grpSpPr>
        <p:sp>
          <p:nvSpPr>
            <p:cNvPr id="3" name="Freeform 3"/>
            <p:cNvSpPr/>
            <p:nvPr/>
          </p:nvSpPr>
          <p:spPr>
            <a:xfrm>
              <a:off x="0" y="0"/>
              <a:ext cx="432450" cy="2707674"/>
            </a:xfrm>
            <a:custGeom>
              <a:avLst/>
              <a:gdLst/>
              <a:ahLst/>
              <a:cxnLst/>
              <a:rect l="l" t="t" r="r" b="b"/>
              <a:pathLst>
                <a:path w="432450" h="2707674">
                  <a:moveTo>
                    <a:pt x="0" y="0"/>
                  </a:moveTo>
                  <a:lnTo>
                    <a:pt x="432450" y="0"/>
                  </a:lnTo>
                  <a:lnTo>
                    <a:pt x="432450" y="2707674"/>
                  </a:lnTo>
                  <a:lnTo>
                    <a:pt x="0" y="2707674"/>
                  </a:lnTo>
                  <a:close/>
                </a:path>
              </a:pathLst>
            </a:custGeom>
            <a:solidFill>
              <a:srgbClr val="110C4D"/>
            </a:solidFill>
          </p:spPr>
          <p:txBody>
            <a:bodyPr/>
            <a:lstStyle/>
            <a:p>
              <a:endParaRPr lang="en-US"/>
            </a:p>
          </p:txBody>
        </p:sp>
        <p:sp>
          <p:nvSpPr>
            <p:cNvPr id="4" name="TextBox 4"/>
            <p:cNvSpPr txBox="1"/>
            <p:nvPr/>
          </p:nvSpPr>
          <p:spPr>
            <a:xfrm>
              <a:off x="0" y="-38100"/>
              <a:ext cx="432450" cy="2745774"/>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TextBox 5"/>
          <p:cNvSpPr txBox="1"/>
          <p:nvPr/>
        </p:nvSpPr>
        <p:spPr>
          <a:xfrm>
            <a:off x="2831685" y="1323975"/>
            <a:ext cx="6528630" cy="419410"/>
          </a:xfrm>
          <a:prstGeom prst="rect">
            <a:avLst/>
          </a:prstGeom>
        </p:spPr>
        <p:txBody>
          <a:bodyPr lIns="0" tIns="0" rIns="0" bIns="0" rtlCol="0" anchor="t">
            <a:spAutoFit/>
          </a:bodyPr>
          <a:lstStyle/>
          <a:p>
            <a:pPr algn="ctr">
              <a:lnSpc>
                <a:spcPts val="3499"/>
              </a:lnSpc>
            </a:pPr>
            <a:r>
              <a:rPr lang="en-US" sz="2500" spc="250">
                <a:solidFill>
                  <a:srgbClr val="A84825"/>
                </a:solidFill>
                <a:latin typeface="Open Sans"/>
              </a:rPr>
              <a:t>ARBITRATING OUTSIDE CHINA</a:t>
            </a:r>
          </a:p>
        </p:txBody>
      </p:sp>
      <p:sp>
        <p:nvSpPr>
          <p:cNvPr id="6" name="Freeform 6"/>
          <p:cNvSpPr/>
          <p:nvPr/>
        </p:nvSpPr>
        <p:spPr>
          <a:xfrm>
            <a:off x="9043889" y="1214438"/>
            <a:ext cx="586642" cy="586642"/>
          </a:xfrm>
          <a:custGeom>
            <a:avLst/>
            <a:gdLst/>
            <a:ahLst/>
            <a:cxnLst/>
            <a:rect l="l" t="t" r="r" b="b"/>
            <a:pathLst>
              <a:path w="1173284" h="1173284">
                <a:moveTo>
                  <a:pt x="0" y="0"/>
                </a:moveTo>
                <a:lnTo>
                  <a:pt x="1173284" y="0"/>
                </a:lnTo>
                <a:lnTo>
                  <a:pt x="1173284" y="1173284"/>
                </a:lnTo>
                <a:lnTo>
                  <a:pt x="0" y="1173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a:off x="9216184" y="5229215"/>
            <a:ext cx="177461" cy="651234"/>
          </a:xfrm>
          <a:custGeom>
            <a:avLst/>
            <a:gdLst/>
            <a:ahLst/>
            <a:cxnLst/>
            <a:rect l="l" t="t" r="r" b="b"/>
            <a:pathLst>
              <a:path w="354922" h="1302467">
                <a:moveTo>
                  <a:pt x="0" y="0"/>
                </a:moveTo>
                <a:lnTo>
                  <a:pt x="354922" y="0"/>
                </a:lnTo>
                <a:lnTo>
                  <a:pt x="354922" y="1302467"/>
                </a:lnTo>
                <a:lnTo>
                  <a:pt x="0" y="1302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3181308" y="2127168"/>
            <a:ext cx="5829384" cy="582659"/>
            <a:chOff x="0" y="0"/>
            <a:chExt cx="15545025" cy="1553756"/>
          </a:xfrm>
        </p:grpSpPr>
        <p:sp>
          <p:nvSpPr>
            <p:cNvPr id="9" name="Freeform 9"/>
            <p:cNvSpPr/>
            <p:nvPr/>
          </p:nvSpPr>
          <p:spPr>
            <a:xfrm>
              <a:off x="0" y="0"/>
              <a:ext cx="15545082" cy="1553718"/>
            </a:xfrm>
            <a:custGeom>
              <a:avLst/>
              <a:gdLst/>
              <a:ahLst/>
              <a:cxnLst/>
              <a:rect l="l" t="t" r="r" b="b"/>
              <a:pathLst>
                <a:path w="15545082" h="1553718">
                  <a:moveTo>
                    <a:pt x="0" y="0"/>
                  </a:moveTo>
                  <a:lnTo>
                    <a:pt x="15545082" y="0"/>
                  </a:lnTo>
                  <a:lnTo>
                    <a:pt x="15545082" y="1553718"/>
                  </a:lnTo>
                  <a:lnTo>
                    <a:pt x="0" y="1553718"/>
                  </a:lnTo>
                  <a:close/>
                </a:path>
              </a:pathLst>
            </a:custGeom>
            <a:solidFill>
              <a:srgbClr val="A84924"/>
            </a:solidFill>
          </p:spPr>
          <p:txBody>
            <a:bodyPr/>
            <a:lstStyle/>
            <a:p>
              <a:endParaRPr lang="en-US"/>
            </a:p>
          </p:txBody>
        </p:sp>
        <p:sp>
          <p:nvSpPr>
            <p:cNvPr id="10" name="TextBox 10"/>
            <p:cNvSpPr txBox="1"/>
            <p:nvPr/>
          </p:nvSpPr>
          <p:spPr>
            <a:xfrm>
              <a:off x="0" y="0"/>
              <a:ext cx="15545025" cy="1553756"/>
            </a:xfrm>
            <a:prstGeom prst="rect">
              <a:avLst/>
            </a:prstGeom>
          </p:spPr>
          <p:txBody>
            <a:bodyPr lIns="25400" tIns="25400" rIns="25400" bIns="25400" rtlCol="0" anchor="ctr"/>
            <a:lstStyle/>
            <a:p>
              <a:pPr algn="ctr">
                <a:lnSpc>
                  <a:spcPts val="1680"/>
                </a:lnSpc>
              </a:pPr>
              <a:r>
                <a:rPr lang="en-US" sz="1400" spc="-11">
                  <a:solidFill>
                    <a:srgbClr val="FFFFFF"/>
                  </a:solidFill>
                  <a:latin typeface="Open Sans Semi-Bold"/>
                </a:rPr>
                <a:t>THINK ABOUT…</a:t>
              </a:r>
            </a:p>
          </p:txBody>
        </p:sp>
      </p:grpSp>
      <p:grpSp>
        <p:nvGrpSpPr>
          <p:cNvPr id="11" name="Group 11"/>
          <p:cNvGrpSpPr/>
          <p:nvPr/>
        </p:nvGrpSpPr>
        <p:grpSpPr>
          <a:xfrm>
            <a:off x="3181308" y="3006910"/>
            <a:ext cx="5829384" cy="582659"/>
            <a:chOff x="0" y="0"/>
            <a:chExt cx="15545025" cy="1553756"/>
          </a:xfrm>
        </p:grpSpPr>
        <p:sp>
          <p:nvSpPr>
            <p:cNvPr id="12" name="Freeform 12"/>
            <p:cNvSpPr/>
            <p:nvPr/>
          </p:nvSpPr>
          <p:spPr>
            <a:xfrm>
              <a:off x="0" y="0"/>
              <a:ext cx="15545082" cy="1553718"/>
            </a:xfrm>
            <a:custGeom>
              <a:avLst/>
              <a:gdLst/>
              <a:ahLst/>
              <a:cxnLst/>
              <a:rect l="l" t="t" r="r" b="b"/>
              <a:pathLst>
                <a:path w="15545082" h="1553718">
                  <a:moveTo>
                    <a:pt x="0" y="0"/>
                  </a:moveTo>
                  <a:lnTo>
                    <a:pt x="15545082" y="0"/>
                  </a:lnTo>
                  <a:lnTo>
                    <a:pt x="15545082" y="1553718"/>
                  </a:lnTo>
                  <a:lnTo>
                    <a:pt x="0" y="1553718"/>
                  </a:lnTo>
                  <a:close/>
                </a:path>
              </a:pathLst>
            </a:custGeom>
            <a:solidFill>
              <a:srgbClr val="7E371B"/>
            </a:solidFill>
          </p:spPr>
          <p:txBody>
            <a:bodyPr/>
            <a:lstStyle/>
            <a:p>
              <a:endParaRPr lang="en-US"/>
            </a:p>
          </p:txBody>
        </p:sp>
        <p:sp>
          <p:nvSpPr>
            <p:cNvPr id="13" name="TextBox 13"/>
            <p:cNvSpPr txBox="1"/>
            <p:nvPr/>
          </p:nvSpPr>
          <p:spPr>
            <a:xfrm>
              <a:off x="0" y="0"/>
              <a:ext cx="15545025" cy="1553756"/>
            </a:xfrm>
            <a:prstGeom prst="rect">
              <a:avLst/>
            </a:prstGeom>
          </p:spPr>
          <p:txBody>
            <a:bodyPr lIns="25400" tIns="25400" rIns="25400" bIns="25400" rtlCol="0" anchor="ctr"/>
            <a:lstStyle/>
            <a:p>
              <a:pPr algn="ctr">
                <a:lnSpc>
                  <a:spcPts val="1680"/>
                </a:lnSpc>
              </a:pPr>
              <a:r>
                <a:rPr lang="en-US" sz="1400" spc="-11">
                  <a:solidFill>
                    <a:srgbClr val="FFFFFF"/>
                  </a:solidFill>
                  <a:latin typeface="Open Sans Semi-Bold"/>
                </a:rPr>
                <a:t>Hong Kong, Singapore, Vancouver, London, New York…</a:t>
              </a:r>
            </a:p>
          </p:txBody>
        </p:sp>
      </p:grpSp>
      <p:grpSp>
        <p:nvGrpSpPr>
          <p:cNvPr id="14" name="Group 14"/>
          <p:cNvGrpSpPr/>
          <p:nvPr/>
        </p:nvGrpSpPr>
        <p:grpSpPr>
          <a:xfrm>
            <a:off x="3181309" y="3835132"/>
            <a:ext cx="5829384" cy="582659"/>
            <a:chOff x="0" y="0"/>
            <a:chExt cx="15545025" cy="1553756"/>
          </a:xfrm>
        </p:grpSpPr>
        <p:sp>
          <p:nvSpPr>
            <p:cNvPr id="15" name="Freeform 15"/>
            <p:cNvSpPr/>
            <p:nvPr/>
          </p:nvSpPr>
          <p:spPr>
            <a:xfrm>
              <a:off x="0" y="0"/>
              <a:ext cx="15545082" cy="1553718"/>
            </a:xfrm>
            <a:custGeom>
              <a:avLst/>
              <a:gdLst/>
              <a:ahLst/>
              <a:cxnLst/>
              <a:rect l="l" t="t" r="r" b="b"/>
              <a:pathLst>
                <a:path w="15545082" h="1553718">
                  <a:moveTo>
                    <a:pt x="0" y="0"/>
                  </a:moveTo>
                  <a:lnTo>
                    <a:pt x="15545082" y="0"/>
                  </a:lnTo>
                  <a:lnTo>
                    <a:pt x="15545082" y="1553718"/>
                  </a:lnTo>
                  <a:lnTo>
                    <a:pt x="0" y="1553718"/>
                  </a:lnTo>
                  <a:close/>
                </a:path>
              </a:pathLst>
            </a:custGeom>
            <a:solidFill>
              <a:srgbClr val="696464"/>
            </a:solidFill>
          </p:spPr>
          <p:txBody>
            <a:bodyPr/>
            <a:lstStyle/>
            <a:p>
              <a:endParaRPr lang="en-US"/>
            </a:p>
          </p:txBody>
        </p:sp>
        <p:sp>
          <p:nvSpPr>
            <p:cNvPr id="16" name="TextBox 16"/>
            <p:cNvSpPr txBox="1"/>
            <p:nvPr/>
          </p:nvSpPr>
          <p:spPr>
            <a:xfrm>
              <a:off x="0" y="0"/>
              <a:ext cx="15545025" cy="1553756"/>
            </a:xfrm>
            <a:prstGeom prst="rect">
              <a:avLst/>
            </a:prstGeom>
          </p:spPr>
          <p:txBody>
            <a:bodyPr lIns="25400" tIns="25400" rIns="25400" bIns="25400" rtlCol="0" anchor="ctr"/>
            <a:lstStyle/>
            <a:p>
              <a:pPr algn="ctr">
                <a:lnSpc>
                  <a:spcPts val="1680"/>
                </a:lnSpc>
              </a:pPr>
              <a:r>
                <a:rPr lang="en-US" sz="1400" spc="-11">
                  <a:solidFill>
                    <a:srgbClr val="FFFFFF"/>
                  </a:solidFill>
                  <a:latin typeface="Open Sans Semi-Bold"/>
                </a:rPr>
                <a:t>China does not recognize ad hoc arbitrations (HK Exception?)</a:t>
              </a:r>
            </a:p>
          </p:txBody>
        </p:sp>
      </p:grpSp>
      <p:grpSp>
        <p:nvGrpSpPr>
          <p:cNvPr id="17" name="Group 17"/>
          <p:cNvGrpSpPr/>
          <p:nvPr/>
        </p:nvGrpSpPr>
        <p:grpSpPr>
          <a:xfrm>
            <a:off x="3181309" y="4689114"/>
            <a:ext cx="5829384" cy="582659"/>
            <a:chOff x="0" y="0"/>
            <a:chExt cx="15545025" cy="1553756"/>
          </a:xfrm>
        </p:grpSpPr>
        <p:sp>
          <p:nvSpPr>
            <p:cNvPr id="18" name="Freeform 18"/>
            <p:cNvSpPr/>
            <p:nvPr/>
          </p:nvSpPr>
          <p:spPr>
            <a:xfrm>
              <a:off x="0" y="0"/>
              <a:ext cx="15545082" cy="1553718"/>
            </a:xfrm>
            <a:custGeom>
              <a:avLst/>
              <a:gdLst/>
              <a:ahLst/>
              <a:cxnLst/>
              <a:rect l="l" t="t" r="r" b="b"/>
              <a:pathLst>
                <a:path w="15545082" h="1553718">
                  <a:moveTo>
                    <a:pt x="0" y="0"/>
                  </a:moveTo>
                  <a:lnTo>
                    <a:pt x="15545082" y="0"/>
                  </a:lnTo>
                  <a:lnTo>
                    <a:pt x="15545082" y="1553718"/>
                  </a:lnTo>
                  <a:lnTo>
                    <a:pt x="0" y="1553718"/>
                  </a:lnTo>
                  <a:close/>
                </a:path>
              </a:pathLst>
            </a:custGeom>
            <a:solidFill>
              <a:srgbClr val="808080"/>
            </a:solidFill>
          </p:spPr>
          <p:txBody>
            <a:bodyPr/>
            <a:lstStyle/>
            <a:p>
              <a:endParaRPr lang="en-US"/>
            </a:p>
          </p:txBody>
        </p:sp>
        <p:sp>
          <p:nvSpPr>
            <p:cNvPr id="19" name="TextBox 19"/>
            <p:cNvSpPr txBox="1"/>
            <p:nvPr/>
          </p:nvSpPr>
          <p:spPr>
            <a:xfrm>
              <a:off x="0" y="0"/>
              <a:ext cx="15545025" cy="1553756"/>
            </a:xfrm>
            <a:prstGeom prst="rect">
              <a:avLst/>
            </a:prstGeom>
          </p:spPr>
          <p:txBody>
            <a:bodyPr lIns="25400" tIns="25400" rIns="25400" bIns="25400" rtlCol="0" anchor="ctr"/>
            <a:lstStyle/>
            <a:p>
              <a:pPr algn="ctr">
                <a:lnSpc>
                  <a:spcPts val="1680"/>
                </a:lnSpc>
              </a:pPr>
              <a:r>
                <a:rPr lang="en-US" sz="1400" spc="-11">
                  <a:solidFill>
                    <a:srgbClr val="FFFFFF"/>
                  </a:solidFill>
                  <a:latin typeface="Open Sans Semi-Bold"/>
                </a:rPr>
                <a:t>Enforcement in China per New York Convention: “Getting better…”</a:t>
              </a:r>
            </a:p>
          </p:txBody>
        </p:sp>
      </p:grpSp>
      <p:sp>
        <p:nvSpPr>
          <p:cNvPr id="20" name="Freeform 20"/>
          <p:cNvSpPr/>
          <p:nvPr/>
        </p:nvSpPr>
        <p:spPr>
          <a:xfrm>
            <a:off x="1895475" y="4890454"/>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65053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7023" y="857250"/>
            <a:ext cx="820979" cy="5140350"/>
            <a:chOff x="0" y="0"/>
            <a:chExt cx="432450" cy="2707674"/>
          </a:xfrm>
        </p:grpSpPr>
        <p:sp>
          <p:nvSpPr>
            <p:cNvPr id="3" name="Freeform 3"/>
            <p:cNvSpPr/>
            <p:nvPr/>
          </p:nvSpPr>
          <p:spPr>
            <a:xfrm>
              <a:off x="0" y="0"/>
              <a:ext cx="432450" cy="2707674"/>
            </a:xfrm>
            <a:custGeom>
              <a:avLst/>
              <a:gdLst/>
              <a:ahLst/>
              <a:cxnLst/>
              <a:rect l="l" t="t" r="r" b="b"/>
              <a:pathLst>
                <a:path w="432450" h="2707674">
                  <a:moveTo>
                    <a:pt x="0" y="0"/>
                  </a:moveTo>
                  <a:lnTo>
                    <a:pt x="432450" y="0"/>
                  </a:lnTo>
                  <a:lnTo>
                    <a:pt x="432450" y="2707674"/>
                  </a:lnTo>
                  <a:lnTo>
                    <a:pt x="0" y="2707674"/>
                  </a:lnTo>
                  <a:close/>
                </a:path>
              </a:pathLst>
            </a:custGeom>
            <a:solidFill>
              <a:srgbClr val="110C4D"/>
            </a:solidFill>
          </p:spPr>
          <p:txBody>
            <a:bodyPr/>
            <a:lstStyle/>
            <a:p>
              <a:endParaRPr lang="en-US"/>
            </a:p>
          </p:txBody>
        </p:sp>
        <p:sp>
          <p:nvSpPr>
            <p:cNvPr id="4" name="TextBox 4"/>
            <p:cNvSpPr txBox="1"/>
            <p:nvPr/>
          </p:nvSpPr>
          <p:spPr>
            <a:xfrm>
              <a:off x="0" y="-38100"/>
              <a:ext cx="432450" cy="2745774"/>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TextBox 5"/>
          <p:cNvSpPr txBox="1"/>
          <p:nvPr/>
        </p:nvSpPr>
        <p:spPr>
          <a:xfrm>
            <a:off x="2831686" y="1323975"/>
            <a:ext cx="6528630" cy="419410"/>
          </a:xfrm>
          <a:prstGeom prst="rect">
            <a:avLst/>
          </a:prstGeom>
        </p:spPr>
        <p:txBody>
          <a:bodyPr lIns="0" tIns="0" rIns="0" bIns="0" rtlCol="0" anchor="t">
            <a:spAutoFit/>
          </a:bodyPr>
          <a:lstStyle/>
          <a:p>
            <a:pPr algn="ctr">
              <a:lnSpc>
                <a:spcPts val="3499"/>
              </a:lnSpc>
            </a:pPr>
            <a:r>
              <a:rPr lang="en-US" sz="2500" spc="250">
                <a:solidFill>
                  <a:srgbClr val="A84825"/>
                </a:solidFill>
                <a:latin typeface="Open Sans"/>
              </a:rPr>
              <a:t>CIETAC ARBITRATION CLAUSE</a:t>
            </a:r>
          </a:p>
        </p:txBody>
      </p:sp>
      <p:sp>
        <p:nvSpPr>
          <p:cNvPr id="6" name="Freeform 6"/>
          <p:cNvSpPr/>
          <p:nvPr/>
        </p:nvSpPr>
        <p:spPr>
          <a:xfrm>
            <a:off x="9043889" y="1214438"/>
            <a:ext cx="586642" cy="586642"/>
          </a:xfrm>
          <a:custGeom>
            <a:avLst/>
            <a:gdLst/>
            <a:ahLst/>
            <a:cxnLst/>
            <a:rect l="l" t="t" r="r" b="b"/>
            <a:pathLst>
              <a:path w="1173284" h="1173284">
                <a:moveTo>
                  <a:pt x="0" y="0"/>
                </a:moveTo>
                <a:lnTo>
                  <a:pt x="1173284" y="0"/>
                </a:lnTo>
                <a:lnTo>
                  <a:pt x="1173284" y="1173284"/>
                </a:lnTo>
                <a:lnTo>
                  <a:pt x="0" y="1173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a:off x="9216184" y="5229215"/>
            <a:ext cx="177461" cy="651234"/>
          </a:xfrm>
          <a:custGeom>
            <a:avLst/>
            <a:gdLst/>
            <a:ahLst/>
            <a:cxnLst/>
            <a:rect l="l" t="t" r="r" b="b"/>
            <a:pathLst>
              <a:path w="354922" h="1302467">
                <a:moveTo>
                  <a:pt x="0" y="0"/>
                </a:moveTo>
                <a:lnTo>
                  <a:pt x="354922" y="0"/>
                </a:lnTo>
                <a:lnTo>
                  <a:pt x="354922" y="1302467"/>
                </a:lnTo>
                <a:lnTo>
                  <a:pt x="0" y="1302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3487505" y="2194939"/>
            <a:ext cx="5216990" cy="582659"/>
            <a:chOff x="0" y="0"/>
            <a:chExt cx="13911974" cy="1553756"/>
          </a:xfrm>
        </p:grpSpPr>
        <p:sp>
          <p:nvSpPr>
            <p:cNvPr id="9" name="Freeform 9"/>
            <p:cNvSpPr/>
            <p:nvPr/>
          </p:nvSpPr>
          <p:spPr>
            <a:xfrm>
              <a:off x="0" y="0"/>
              <a:ext cx="13912031" cy="1553718"/>
            </a:xfrm>
            <a:custGeom>
              <a:avLst/>
              <a:gdLst/>
              <a:ahLst/>
              <a:cxnLst/>
              <a:rect l="l" t="t" r="r" b="b"/>
              <a:pathLst>
                <a:path w="13912031" h="1553718">
                  <a:moveTo>
                    <a:pt x="0" y="0"/>
                  </a:moveTo>
                  <a:lnTo>
                    <a:pt x="13912031" y="0"/>
                  </a:lnTo>
                  <a:lnTo>
                    <a:pt x="13912031" y="1553718"/>
                  </a:lnTo>
                  <a:lnTo>
                    <a:pt x="0" y="1553718"/>
                  </a:lnTo>
                  <a:close/>
                </a:path>
              </a:pathLst>
            </a:custGeom>
            <a:solidFill>
              <a:srgbClr val="A84924"/>
            </a:solidFill>
          </p:spPr>
          <p:txBody>
            <a:bodyPr/>
            <a:lstStyle/>
            <a:p>
              <a:endParaRPr lang="en-US"/>
            </a:p>
          </p:txBody>
        </p:sp>
        <p:sp>
          <p:nvSpPr>
            <p:cNvPr id="10" name="TextBox 10"/>
            <p:cNvSpPr txBox="1"/>
            <p:nvPr/>
          </p:nvSpPr>
          <p:spPr>
            <a:xfrm>
              <a:off x="0" y="0"/>
              <a:ext cx="13911974"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Specify…</a:t>
              </a:r>
            </a:p>
          </p:txBody>
        </p:sp>
      </p:grpSp>
      <p:grpSp>
        <p:nvGrpSpPr>
          <p:cNvPr id="11" name="Group 11"/>
          <p:cNvGrpSpPr/>
          <p:nvPr/>
        </p:nvGrpSpPr>
        <p:grpSpPr>
          <a:xfrm>
            <a:off x="3487505" y="3074681"/>
            <a:ext cx="5216990" cy="582659"/>
            <a:chOff x="0" y="0"/>
            <a:chExt cx="13911974" cy="1553756"/>
          </a:xfrm>
        </p:grpSpPr>
        <p:sp>
          <p:nvSpPr>
            <p:cNvPr id="12" name="Freeform 12"/>
            <p:cNvSpPr/>
            <p:nvPr/>
          </p:nvSpPr>
          <p:spPr>
            <a:xfrm>
              <a:off x="0" y="0"/>
              <a:ext cx="13912031" cy="1553718"/>
            </a:xfrm>
            <a:custGeom>
              <a:avLst/>
              <a:gdLst/>
              <a:ahLst/>
              <a:cxnLst/>
              <a:rect l="l" t="t" r="r" b="b"/>
              <a:pathLst>
                <a:path w="13912031" h="1553718">
                  <a:moveTo>
                    <a:pt x="0" y="0"/>
                  </a:moveTo>
                  <a:lnTo>
                    <a:pt x="13912031" y="0"/>
                  </a:lnTo>
                  <a:lnTo>
                    <a:pt x="13912031" y="1553718"/>
                  </a:lnTo>
                  <a:lnTo>
                    <a:pt x="0" y="1553718"/>
                  </a:lnTo>
                  <a:close/>
                </a:path>
              </a:pathLst>
            </a:custGeom>
            <a:solidFill>
              <a:srgbClr val="7E371B"/>
            </a:solidFill>
          </p:spPr>
          <p:txBody>
            <a:bodyPr/>
            <a:lstStyle/>
            <a:p>
              <a:endParaRPr lang="en-US"/>
            </a:p>
          </p:txBody>
        </p:sp>
        <p:sp>
          <p:nvSpPr>
            <p:cNvPr id="13" name="TextBox 13"/>
            <p:cNvSpPr txBox="1"/>
            <p:nvPr/>
          </p:nvSpPr>
          <p:spPr>
            <a:xfrm>
              <a:off x="0" y="0"/>
              <a:ext cx="13911974"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English language</a:t>
              </a:r>
            </a:p>
          </p:txBody>
        </p:sp>
      </p:grpSp>
      <p:grpSp>
        <p:nvGrpSpPr>
          <p:cNvPr id="14" name="Group 14"/>
          <p:cNvGrpSpPr/>
          <p:nvPr/>
        </p:nvGrpSpPr>
        <p:grpSpPr>
          <a:xfrm>
            <a:off x="3487506" y="3902902"/>
            <a:ext cx="5216990" cy="553696"/>
            <a:chOff x="0" y="0"/>
            <a:chExt cx="13911974" cy="1476523"/>
          </a:xfrm>
        </p:grpSpPr>
        <p:sp>
          <p:nvSpPr>
            <p:cNvPr id="15" name="Freeform 15"/>
            <p:cNvSpPr/>
            <p:nvPr/>
          </p:nvSpPr>
          <p:spPr>
            <a:xfrm>
              <a:off x="0" y="0"/>
              <a:ext cx="13912031" cy="1476487"/>
            </a:xfrm>
            <a:custGeom>
              <a:avLst/>
              <a:gdLst/>
              <a:ahLst/>
              <a:cxnLst/>
              <a:rect l="l" t="t" r="r" b="b"/>
              <a:pathLst>
                <a:path w="13912031" h="1476487">
                  <a:moveTo>
                    <a:pt x="0" y="0"/>
                  </a:moveTo>
                  <a:lnTo>
                    <a:pt x="13912031" y="0"/>
                  </a:lnTo>
                  <a:lnTo>
                    <a:pt x="13912031" y="1476487"/>
                  </a:lnTo>
                  <a:lnTo>
                    <a:pt x="0" y="1476487"/>
                  </a:lnTo>
                  <a:close/>
                </a:path>
              </a:pathLst>
            </a:custGeom>
            <a:solidFill>
              <a:srgbClr val="696464"/>
            </a:solidFill>
          </p:spPr>
          <p:txBody>
            <a:bodyPr/>
            <a:lstStyle/>
            <a:p>
              <a:endParaRPr lang="en-US"/>
            </a:p>
          </p:txBody>
        </p:sp>
        <p:sp>
          <p:nvSpPr>
            <p:cNvPr id="16" name="TextBox 16"/>
            <p:cNvSpPr txBox="1"/>
            <p:nvPr/>
          </p:nvSpPr>
          <p:spPr>
            <a:xfrm>
              <a:off x="0" y="0"/>
              <a:ext cx="13911974" cy="1476523"/>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Non-Chinese arbitrator, or two or three</a:t>
              </a:r>
            </a:p>
          </p:txBody>
        </p:sp>
      </p:grpSp>
      <p:sp>
        <p:nvSpPr>
          <p:cNvPr id="17" name="Freeform 17"/>
          <p:cNvSpPr/>
          <p:nvPr/>
        </p:nvSpPr>
        <p:spPr>
          <a:xfrm>
            <a:off x="1895475" y="4890454"/>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023388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7023" y="857250"/>
            <a:ext cx="820979" cy="5140350"/>
            <a:chOff x="0" y="0"/>
            <a:chExt cx="432450" cy="2707674"/>
          </a:xfrm>
        </p:grpSpPr>
        <p:sp>
          <p:nvSpPr>
            <p:cNvPr id="3" name="Freeform 3"/>
            <p:cNvSpPr/>
            <p:nvPr/>
          </p:nvSpPr>
          <p:spPr>
            <a:xfrm>
              <a:off x="0" y="0"/>
              <a:ext cx="432450" cy="2707674"/>
            </a:xfrm>
            <a:custGeom>
              <a:avLst/>
              <a:gdLst/>
              <a:ahLst/>
              <a:cxnLst/>
              <a:rect l="l" t="t" r="r" b="b"/>
              <a:pathLst>
                <a:path w="432450" h="2707674">
                  <a:moveTo>
                    <a:pt x="0" y="0"/>
                  </a:moveTo>
                  <a:lnTo>
                    <a:pt x="432450" y="0"/>
                  </a:lnTo>
                  <a:lnTo>
                    <a:pt x="432450" y="2707674"/>
                  </a:lnTo>
                  <a:lnTo>
                    <a:pt x="0" y="2707674"/>
                  </a:lnTo>
                  <a:close/>
                </a:path>
              </a:pathLst>
            </a:custGeom>
            <a:solidFill>
              <a:srgbClr val="110C4D"/>
            </a:solidFill>
          </p:spPr>
          <p:txBody>
            <a:bodyPr/>
            <a:lstStyle/>
            <a:p>
              <a:endParaRPr lang="en-US"/>
            </a:p>
          </p:txBody>
        </p:sp>
        <p:sp>
          <p:nvSpPr>
            <p:cNvPr id="4" name="TextBox 4"/>
            <p:cNvSpPr txBox="1"/>
            <p:nvPr/>
          </p:nvSpPr>
          <p:spPr>
            <a:xfrm>
              <a:off x="0" y="-38100"/>
              <a:ext cx="432450" cy="2745774"/>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TextBox 5"/>
          <p:cNvSpPr txBox="1"/>
          <p:nvPr/>
        </p:nvSpPr>
        <p:spPr>
          <a:xfrm>
            <a:off x="2831686" y="1152063"/>
            <a:ext cx="6528630" cy="868251"/>
          </a:xfrm>
          <a:prstGeom prst="rect">
            <a:avLst/>
          </a:prstGeom>
        </p:spPr>
        <p:txBody>
          <a:bodyPr lIns="0" tIns="0" rIns="0" bIns="0" rtlCol="0" anchor="t">
            <a:spAutoFit/>
          </a:bodyPr>
          <a:lstStyle/>
          <a:p>
            <a:pPr algn="ctr">
              <a:lnSpc>
                <a:spcPts val="3499"/>
              </a:lnSpc>
            </a:pPr>
            <a:r>
              <a:rPr lang="en-US" sz="2500" spc="250">
                <a:solidFill>
                  <a:srgbClr val="A84825"/>
                </a:solidFill>
                <a:latin typeface="Open Sans"/>
              </a:rPr>
              <a:t>OVERSEAS FACTORY VISIT AS PRODUCT LAWSUIT PREVENTION</a:t>
            </a:r>
          </a:p>
        </p:txBody>
      </p:sp>
      <p:sp>
        <p:nvSpPr>
          <p:cNvPr id="6" name="Freeform 6"/>
          <p:cNvSpPr/>
          <p:nvPr/>
        </p:nvSpPr>
        <p:spPr>
          <a:xfrm>
            <a:off x="9043889" y="1214438"/>
            <a:ext cx="586642" cy="586642"/>
          </a:xfrm>
          <a:custGeom>
            <a:avLst/>
            <a:gdLst/>
            <a:ahLst/>
            <a:cxnLst/>
            <a:rect l="l" t="t" r="r" b="b"/>
            <a:pathLst>
              <a:path w="1173284" h="1173284">
                <a:moveTo>
                  <a:pt x="0" y="0"/>
                </a:moveTo>
                <a:lnTo>
                  <a:pt x="1173284" y="0"/>
                </a:lnTo>
                <a:lnTo>
                  <a:pt x="1173284" y="1173284"/>
                </a:lnTo>
                <a:lnTo>
                  <a:pt x="0" y="1173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a:off x="9216184" y="5229215"/>
            <a:ext cx="177461" cy="651234"/>
          </a:xfrm>
          <a:custGeom>
            <a:avLst/>
            <a:gdLst/>
            <a:ahLst/>
            <a:cxnLst/>
            <a:rect l="l" t="t" r="r" b="b"/>
            <a:pathLst>
              <a:path w="354922" h="1302467">
                <a:moveTo>
                  <a:pt x="0" y="0"/>
                </a:moveTo>
                <a:lnTo>
                  <a:pt x="354922" y="0"/>
                </a:lnTo>
                <a:lnTo>
                  <a:pt x="354922" y="1302467"/>
                </a:lnTo>
                <a:lnTo>
                  <a:pt x="0" y="1302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895475" y="4890454"/>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3214504" y="2274398"/>
            <a:ext cx="5829384" cy="582659"/>
            <a:chOff x="0" y="0"/>
            <a:chExt cx="15545025" cy="1553756"/>
          </a:xfrm>
        </p:grpSpPr>
        <p:sp>
          <p:nvSpPr>
            <p:cNvPr id="10" name="Freeform 10"/>
            <p:cNvSpPr/>
            <p:nvPr/>
          </p:nvSpPr>
          <p:spPr>
            <a:xfrm>
              <a:off x="0" y="0"/>
              <a:ext cx="15545082" cy="1553718"/>
            </a:xfrm>
            <a:custGeom>
              <a:avLst/>
              <a:gdLst/>
              <a:ahLst/>
              <a:cxnLst/>
              <a:rect l="l" t="t" r="r" b="b"/>
              <a:pathLst>
                <a:path w="15545082" h="1553718">
                  <a:moveTo>
                    <a:pt x="0" y="0"/>
                  </a:moveTo>
                  <a:lnTo>
                    <a:pt x="15545082" y="0"/>
                  </a:lnTo>
                  <a:lnTo>
                    <a:pt x="15545082" y="1553718"/>
                  </a:lnTo>
                  <a:lnTo>
                    <a:pt x="0" y="1553718"/>
                  </a:lnTo>
                  <a:close/>
                </a:path>
              </a:pathLst>
            </a:custGeom>
            <a:solidFill>
              <a:srgbClr val="A84924"/>
            </a:solidFill>
          </p:spPr>
          <p:txBody>
            <a:bodyPr/>
            <a:lstStyle/>
            <a:p>
              <a:endParaRPr lang="en-US"/>
            </a:p>
          </p:txBody>
        </p:sp>
        <p:sp>
          <p:nvSpPr>
            <p:cNvPr id="11" name="TextBox 11"/>
            <p:cNvSpPr txBox="1"/>
            <p:nvPr/>
          </p:nvSpPr>
          <p:spPr>
            <a:xfrm>
              <a:off x="0" y="0"/>
              <a:ext cx="15545025"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Strengthens Relationships</a:t>
              </a:r>
            </a:p>
          </p:txBody>
        </p:sp>
      </p:grpSp>
      <p:grpSp>
        <p:nvGrpSpPr>
          <p:cNvPr id="12" name="Group 12"/>
          <p:cNvGrpSpPr/>
          <p:nvPr/>
        </p:nvGrpSpPr>
        <p:grpSpPr>
          <a:xfrm>
            <a:off x="3214504" y="3154140"/>
            <a:ext cx="5829384" cy="582659"/>
            <a:chOff x="0" y="0"/>
            <a:chExt cx="15545025" cy="1553756"/>
          </a:xfrm>
        </p:grpSpPr>
        <p:sp>
          <p:nvSpPr>
            <p:cNvPr id="13" name="Freeform 13"/>
            <p:cNvSpPr/>
            <p:nvPr/>
          </p:nvSpPr>
          <p:spPr>
            <a:xfrm>
              <a:off x="0" y="0"/>
              <a:ext cx="15545082" cy="1553718"/>
            </a:xfrm>
            <a:custGeom>
              <a:avLst/>
              <a:gdLst/>
              <a:ahLst/>
              <a:cxnLst/>
              <a:rect l="l" t="t" r="r" b="b"/>
              <a:pathLst>
                <a:path w="15545082" h="1553718">
                  <a:moveTo>
                    <a:pt x="0" y="0"/>
                  </a:moveTo>
                  <a:lnTo>
                    <a:pt x="15545082" y="0"/>
                  </a:lnTo>
                  <a:lnTo>
                    <a:pt x="15545082" y="1553718"/>
                  </a:lnTo>
                  <a:lnTo>
                    <a:pt x="0" y="1553718"/>
                  </a:lnTo>
                  <a:close/>
                </a:path>
              </a:pathLst>
            </a:custGeom>
            <a:solidFill>
              <a:srgbClr val="7E371B"/>
            </a:solidFill>
          </p:spPr>
          <p:txBody>
            <a:bodyPr/>
            <a:lstStyle/>
            <a:p>
              <a:endParaRPr lang="en-US"/>
            </a:p>
          </p:txBody>
        </p:sp>
        <p:sp>
          <p:nvSpPr>
            <p:cNvPr id="14" name="TextBox 14"/>
            <p:cNvSpPr txBox="1"/>
            <p:nvPr/>
          </p:nvSpPr>
          <p:spPr>
            <a:xfrm>
              <a:off x="0" y="0"/>
              <a:ext cx="15545025"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Helps with Quality Assurance</a:t>
              </a:r>
            </a:p>
          </p:txBody>
        </p:sp>
      </p:grpSp>
      <p:grpSp>
        <p:nvGrpSpPr>
          <p:cNvPr id="15" name="Group 15"/>
          <p:cNvGrpSpPr/>
          <p:nvPr/>
        </p:nvGrpSpPr>
        <p:grpSpPr>
          <a:xfrm>
            <a:off x="3214505" y="3982362"/>
            <a:ext cx="5829384" cy="582659"/>
            <a:chOff x="0" y="0"/>
            <a:chExt cx="15545025" cy="1553756"/>
          </a:xfrm>
        </p:grpSpPr>
        <p:sp>
          <p:nvSpPr>
            <p:cNvPr id="16" name="Freeform 16"/>
            <p:cNvSpPr/>
            <p:nvPr/>
          </p:nvSpPr>
          <p:spPr>
            <a:xfrm>
              <a:off x="0" y="0"/>
              <a:ext cx="15545082" cy="1553718"/>
            </a:xfrm>
            <a:custGeom>
              <a:avLst/>
              <a:gdLst/>
              <a:ahLst/>
              <a:cxnLst/>
              <a:rect l="l" t="t" r="r" b="b"/>
              <a:pathLst>
                <a:path w="15545082" h="1553718">
                  <a:moveTo>
                    <a:pt x="0" y="0"/>
                  </a:moveTo>
                  <a:lnTo>
                    <a:pt x="15545082" y="0"/>
                  </a:lnTo>
                  <a:lnTo>
                    <a:pt x="15545082" y="1553718"/>
                  </a:lnTo>
                  <a:lnTo>
                    <a:pt x="0" y="1553718"/>
                  </a:lnTo>
                  <a:close/>
                </a:path>
              </a:pathLst>
            </a:custGeom>
            <a:solidFill>
              <a:srgbClr val="696464"/>
            </a:solidFill>
          </p:spPr>
          <p:txBody>
            <a:bodyPr/>
            <a:lstStyle/>
            <a:p>
              <a:endParaRPr lang="en-US"/>
            </a:p>
          </p:txBody>
        </p:sp>
        <p:sp>
          <p:nvSpPr>
            <p:cNvPr id="17" name="TextBox 17"/>
            <p:cNvSpPr txBox="1"/>
            <p:nvPr/>
          </p:nvSpPr>
          <p:spPr>
            <a:xfrm>
              <a:off x="0" y="0"/>
              <a:ext cx="15545025"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Gives Greater Understanding of Your Production Chain</a:t>
              </a:r>
            </a:p>
          </p:txBody>
        </p:sp>
      </p:grpSp>
      <p:grpSp>
        <p:nvGrpSpPr>
          <p:cNvPr id="18" name="Group 18"/>
          <p:cNvGrpSpPr/>
          <p:nvPr/>
        </p:nvGrpSpPr>
        <p:grpSpPr>
          <a:xfrm>
            <a:off x="3214505" y="4836344"/>
            <a:ext cx="5829384" cy="582659"/>
            <a:chOff x="0" y="0"/>
            <a:chExt cx="15545025" cy="1553756"/>
          </a:xfrm>
        </p:grpSpPr>
        <p:sp>
          <p:nvSpPr>
            <p:cNvPr id="19" name="Freeform 19"/>
            <p:cNvSpPr/>
            <p:nvPr/>
          </p:nvSpPr>
          <p:spPr>
            <a:xfrm>
              <a:off x="0" y="0"/>
              <a:ext cx="15545082" cy="1553718"/>
            </a:xfrm>
            <a:custGeom>
              <a:avLst/>
              <a:gdLst/>
              <a:ahLst/>
              <a:cxnLst/>
              <a:rect l="l" t="t" r="r" b="b"/>
              <a:pathLst>
                <a:path w="15545082" h="1553718">
                  <a:moveTo>
                    <a:pt x="0" y="0"/>
                  </a:moveTo>
                  <a:lnTo>
                    <a:pt x="15545082" y="0"/>
                  </a:lnTo>
                  <a:lnTo>
                    <a:pt x="15545082" y="1553718"/>
                  </a:lnTo>
                  <a:lnTo>
                    <a:pt x="0" y="1553718"/>
                  </a:lnTo>
                  <a:close/>
                </a:path>
              </a:pathLst>
            </a:custGeom>
            <a:solidFill>
              <a:srgbClr val="808080"/>
            </a:solidFill>
          </p:spPr>
          <p:txBody>
            <a:bodyPr/>
            <a:lstStyle/>
            <a:p>
              <a:endParaRPr lang="en-US"/>
            </a:p>
          </p:txBody>
        </p:sp>
        <p:sp>
          <p:nvSpPr>
            <p:cNvPr id="20" name="TextBox 20"/>
            <p:cNvSpPr txBox="1"/>
            <p:nvPr/>
          </p:nvSpPr>
          <p:spPr>
            <a:xfrm>
              <a:off x="0" y="0"/>
              <a:ext cx="15545025" cy="1553756"/>
            </a:xfrm>
            <a:prstGeom prst="rect">
              <a:avLst/>
            </a:prstGeom>
          </p:spPr>
          <p:txBody>
            <a:bodyPr lIns="25400" tIns="25400" rIns="25400" bIns="25400" rtlCol="0" anchor="ctr"/>
            <a:lstStyle/>
            <a:p>
              <a:pPr algn="ctr">
                <a:lnSpc>
                  <a:spcPts val="1920"/>
                </a:lnSpc>
              </a:pPr>
              <a:r>
                <a:rPr lang="en-US" sz="1600" spc="-13">
                  <a:solidFill>
                    <a:srgbClr val="FFFFFF"/>
                  </a:solidFill>
                  <a:latin typeface="Open Sans Semi-Bold"/>
                </a:rPr>
                <a:t>Ethical and Customs Protections</a:t>
              </a:r>
            </a:p>
          </p:txBody>
        </p:sp>
      </p:grpSp>
    </p:spTree>
    <p:extLst>
      <p:ext uri="{BB962C8B-B14F-4D97-AF65-F5344CB8AC3E}">
        <p14:creationId xmlns:p14="http://schemas.microsoft.com/office/powerpoint/2010/main" val="333511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7023" y="857250"/>
            <a:ext cx="820979" cy="5140350"/>
            <a:chOff x="0" y="0"/>
            <a:chExt cx="432450" cy="2707674"/>
          </a:xfrm>
        </p:grpSpPr>
        <p:sp>
          <p:nvSpPr>
            <p:cNvPr id="3" name="Freeform 3"/>
            <p:cNvSpPr/>
            <p:nvPr/>
          </p:nvSpPr>
          <p:spPr>
            <a:xfrm>
              <a:off x="0" y="0"/>
              <a:ext cx="432450" cy="2707674"/>
            </a:xfrm>
            <a:custGeom>
              <a:avLst/>
              <a:gdLst/>
              <a:ahLst/>
              <a:cxnLst/>
              <a:rect l="l" t="t" r="r" b="b"/>
              <a:pathLst>
                <a:path w="432450" h="2707674">
                  <a:moveTo>
                    <a:pt x="0" y="0"/>
                  </a:moveTo>
                  <a:lnTo>
                    <a:pt x="432450" y="0"/>
                  </a:lnTo>
                  <a:lnTo>
                    <a:pt x="432450" y="2707674"/>
                  </a:lnTo>
                  <a:lnTo>
                    <a:pt x="0" y="2707674"/>
                  </a:lnTo>
                  <a:close/>
                </a:path>
              </a:pathLst>
            </a:custGeom>
            <a:solidFill>
              <a:srgbClr val="110C4D"/>
            </a:solidFill>
          </p:spPr>
          <p:txBody>
            <a:bodyPr/>
            <a:lstStyle/>
            <a:p>
              <a:endParaRPr lang="en-US"/>
            </a:p>
          </p:txBody>
        </p:sp>
        <p:sp>
          <p:nvSpPr>
            <p:cNvPr id="4" name="TextBox 4"/>
            <p:cNvSpPr txBox="1"/>
            <p:nvPr/>
          </p:nvSpPr>
          <p:spPr>
            <a:xfrm>
              <a:off x="0" y="-38100"/>
              <a:ext cx="432450" cy="2745774"/>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TextBox 5"/>
          <p:cNvSpPr txBox="1"/>
          <p:nvPr/>
        </p:nvSpPr>
        <p:spPr>
          <a:xfrm>
            <a:off x="2831686" y="1323975"/>
            <a:ext cx="6528630" cy="419410"/>
          </a:xfrm>
          <a:prstGeom prst="rect">
            <a:avLst/>
          </a:prstGeom>
        </p:spPr>
        <p:txBody>
          <a:bodyPr lIns="0" tIns="0" rIns="0" bIns="0" rtlCol="0" anchor="t">
            <a:spAutoFit/>
          </a:bodyPr>
          <a:lstStyle/>
          <a:p>
            <a:pPr algn="ctr">
              <a:lnSpc>
                <a:spcPts val="3499"/>
              </a:lnSpc>
            </a:pPr>
            <a:r>
              <a:rPr lang="en-US" sz="2500" spc="250" dirty="0">
                <a:solidFill>
                  <a:srgbClr val="A84825"/>
                </a:solidFill>
                <a:latin typeface="Open Sans"/>
              </a:rPr>
              <a:t>GOOD QC</a:t>
            </a:r>
          </a:p>
        </p:txBody>
      </p:sp>
      <p:sp>
        <p:nvSpPr>
          <p:cNvPr id="6" name="Freeform 6"/>
          <p:cNvSpPr/>
          <p:nvPr/>
        </p:nvSpPr>
        <p:spPr>
          <a:xfrm>
            <a:off x="9043889" y="1214438"/>
            <a:ext cx="586642" cy="586642"/>
          </a:xfrm>
          <a:custGeom>
            <a:avLst/>
            <a:gdLst/>
            <a:ahLst/>
            <a:cxnLst/>
            <a:rect l="l" t="t" r="r" b="b"/>
            <a:pathLst>
              <a:path w="1173284" h="1173284">
                <a:moveTo>
                  <a:pt x="0" y="0"/>
                </a:moveTo>
                <a:lnTo>
                  <a:pt x="1173284" y="0"/>
                </a:lnTo>
                <a:lnTo>
                  <a:pt x="1173284" y="1173284"/>
                </a:lnTo>
                <a:lnTo>
                  <a:pt x="0" y="1173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a:off x="9216184" y="5229215"/>
            <a:ext cx="177461" cy="651234"/>
          </a:xfrm>
          <a:custGeom>
            <a:avLst/>
            <a:gdLst/>
            <a:ahLst/>
            <a:cxnLst/>
            <a:rect l="l" t="t" r="r" b="b"/>
            <a:pathLst>
              <a:path w="354922" h="1302467">
                <a:moveTo>
                  <a:pt x="0" y="0"/>
                </a:moveTo>
                <a:lnTo>
                  <a:pt x="354922" y="0"/>
                </a:lnTo>
                <a:lnTo>
                  <a:pt x="354922" y="1302467"/>
                </a:lnTo>
                <a:lnTo>
                  <a:pt x="0" y="1302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3487505" y="3074681"/>
            <a:ext cx="5216990" cy="582659"/>
            <a:chOff x="0" y="0"/>
            <a:chExt cx="13911974" cy="1553756"/>
          </a:xfrm>
        </p:grpSpPr>
        <p:sp>
          <p:nvSpPr>
            <p:cNvPr id="9" name="Freeform 9"/>
            <p:cNvSpPr/>
            <p:nvPr/>
          </p:nvSpPr>
          <p:spPr>
            <a:xfrm>
              <a:off x="0" y="0"/>
              <a:ext cx="13912031" cy="1553718"/>
            </a:xfrm>
            <a:custGeom>
              <a:avLst/>
              <a:gdLst/>
              <a:ahLst/>
              <a:cxnLst/>
              <a:rect l="l" t="t" r="r" b="b"/>
              <a:pathLst>
                <a:path w="13912031" h="1553718">
                  <a:moveTo>
                    <a:pt x="0" y="0"/>
                  </a:moveTo>
                  <a:lnTo>
                    <a:pt x="13912031" y="0"/>
                  </a:lnTo>
                  <a:lnTo>
                    <a:pt x="13912031" y="1553718"/>
                  </a:lnTo>
                  <a:lnTo>
                    <a:pt x="0" y="1553718"/>
                  </a:lnTo>
                  <a:close/>
                </a:path>
              </a:pathLst>
            </a:custGeom>
            <a:solidFill>
              <a:srgbClr val="7E371B"/>
            </a:solidFill>
          </p:spPr>
          <p:txBody>
            <a:bodyPr/>
            <a:lstStyle/>
            <a:p>
              <a:endParaRPr lang="en-US"/>
            </a:p>
          </p:txBody>
        </p:sp>
        <p:sp>
          <p:nvSpPr>
            <p:cNvPr id="10" name="TextBox 10"/>
            <p:cNvSpPr txBox="1"/>
            <p:nvPr/>
          </p:nvSpPr>
          <p:spPr>
            <a:xfrm>
              <a:off x="0" y="0"/>
              <a:ext cx="13911974" cy="1553756"/>
            </a:xfrm>
            <a:prstGeom prst="rect">
              <a:avLst/>
            </a:prstGeom>
          </p:spPr>
          <p:txBody>
            <a:bodyPr lIns="25400" tIns="25400" rIns="25400" bIns="25400" rtlCol="0" anchor="ctr"/>
            <a:lstStyle/>
            <a:p>
              <a:pPr algn="ctr">
                <a:lnSpc>
                  <a:spcPts val="2160"/>
                </a:lnSpc>
              </a:pPr>
              <a:r>
                <a:rPr lang="en-US" spc="-14">
                  <a:solidFill>
                    <a:srgbClr val="FFFFFF"/>
                  </a:solidFill>
                  <a:latin typeface="Open Sans Semi-Bold"/>
                </a:rPr>
                <a:t>Just Do It </a:t>
              </a:r>
            </a:p>
          </p:txBody>
        </p:sp>
      </p:grpSp>
      <p:sp>
        <p:nvSpPr>
          <p:cNvPr id="11" name="Freeform 11"/>
          <p:cNvSpPr/>
          <p:nvPr/>
        </p:nvSpPr>
        <p:spPr>
          <a:xfrm>
            <a:off x="1895475" y="4890454"/>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67842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53827" y="1629636"/>
            <a:ext cx="5456987" cy="3632610"/>
            <a:chOff x="0" y="0"/>
            <a:chExt cx="14551964" cy="9686959"/>
          </a:xfrm>
        </p:grpSpPr>
        <p:sp>
          <p:nvSpPr>
            <p:cNvPr id="3" name="Freeform 3"/>
            <p:cNvSpPr/>
            <p:nvPr/>
          </p:nvSpPr>
          <p:spPr>
            <a:xfrm>
              <a:off x="0" y="0"/>
              <a:ext cx="14551964" cy="9686959"/>
            </a:xfrm>
            <a:custGeom>
              <a:avLst/>
              <a:gdLst/>
              <a:ahLst/>
              <a:cxnLst/>
              <a:rect l="l" t="t" r="r" b="b"/>
              <a:pathLst>
                <a:path w="14551964" h="9686959">
                  <a:moveTo>
                    <a:pt x="0" y="0"/>
                  </a:moveTo>
                  <a:lnTo>
                    <a:pt x="14551964" y="0"/>
                  </a:lnTo>
                  <a:lnTo>
                    <a:pt x="14551964" y="9686959"/>
                  </a:lnTo>
                  <a:lnTo>
                    <a:pt x="0" y="9686959"/>
                  </a:lnTo>
                  <a:lnTo>
                    <a:pt x="0" y="0"/>
                  </a:lnTo>
                  <a:close/>
                </a:path>
              </a:pathLst>
            </a:custGeom>
            <a:blipFill>
              <a:blip r:embed="rId2"/>
              <a:stretch>
                <a:fillRect/>
              </a:stretch>
            </a:blipFill>
          </p:spPr>
          <p:txBody>
            <a:bodyPr/>
            <a:lstStyle/>
            <a:p>
              <a:endParaRPr lang="en-US"/>
            </a:p>
          </p:txBody>
        </p:sp>
        <p:sp>
          <p:nvSpPr>
            <p:cNvPr id="4" name="Freeform 4"/>
            <p:cNvSpPr/>
            <p:nvPr/>
          </p:nvSpPr>
          <p:spPr>
            <a:xfrm>
              <a:off x="6379196" y="4949412"/>
              <a:ext cx="723889" cy="595197"/>
            </a:xfrm>
            <a:custGeom>
              <a:avLst/>
              <a:gdLst/>
              <a:ahLst/>
              <a:cxnLst/>
              <a:rect l="l" t="t" r="r" b="b"/>
              <a:pathLst>
                <a:path w="723889" h="595197">
                  <a:moveTo>
                    <a:pt x="0" y="0"/>
                  </a:moveTo>
                  <a:lnTo>
                    <a:pt x="723889" y="0"/>
                  </a:lnTo>
                  <a:lnTo>
                    <a:pt x="723889" y="595197"/>
                  </a:lnTo>
                  <a:lnTo>
                    <a:pt x="0" y="595197"/>
                  </a:lnTo>
                  <a:lnTo>
                    <a:pt x="0" y="0"/>
                  </a:lnTo>
                  <a:close/>
                </a:path>
              </a:pathLst>
            </a:custGeom>
            <a:blipFill>
              <a:blip r:embed="rId3"/>
              <a:stretch>
                <a:fillRect l="-8395" t="-22051" r="-11937" b="-24300"/>
              </a:stretch>
            </a:blipFill>
          </p:spPr>
          <p:txBody>
            <a:bodyPr/>
            <a:lstStyle/>
            <a:p>
              <a:endParaRPr lang="en-US"/>
            </a:p>
          </p:txBody>
        </p:sp>
      </p:grpSp>
      <p:grpSp>
        <p:nvGrpSpPr>
          <p:cNvPr id="5" name="Group 5"/>
          <p:cNvGrpSpPr/>
          <p:nvPr/>
        </p:nvGrpSpPr>
        <p:grpSpPr>
          <a:xfrm>
            <a:off x="1524001" y="2083594"/>
            <a:ext cx="4691063" cy="923220"/>
            <a:chOff x="0" y="0"/>
            <a:chExt cx="2471012" cy="486305"/>
          </a:xfrm>
        </p:grpSpPr>
        <p:sp>
          <p:nvSpPr>
            <p:cNvPr id="6" name="Freeform 6"/>
            <p:cNvSpPr/>
            <p:nvPr/>
          </p:nvSpPr>
          <p:spPr>
            <a:xfrm>
              <a:off x="0" y="0"/>
              <a:ext cx="2471012" cy="486305"/>
            </a:xfrm>
            <a:custGeom>
              <a:avLst/>
              <a:gdLst/>
              <a:ahLst/>
              <a:cxnLst/>
              <a:rect l="l" t="t" r="r" b="b"/>
              <a:pathLst>
                <a:path w="2471012" h="486305">
                  <a:moveTo>
                    <a:pt x="0" y="0"/>
                  </a:moveTo>
                  <a:lnTo>
                    <a:pt x="2471012" y="0"/>
                  </a:lnTo>
                  <a:lnTo>
                    <a:pt x="2471012" y="486305"/>
                  </a:lnTo>
                  <a:lnTo>
                    <a:pt x="0" y="486305"/>
                  </a:lnTo>
                  <a:close/>
                </a:path>
              </a:pathLst>
            </a:custGeom>
            <a:solidFill>
              <a:srgbClr val="110C4D"/>
            </a:solidFill>
          </p:spPr>
          <p:txBody>
            <a:bodyPr/>
            <a:lstStyle/>
            <a:p>
              <a:endParaRPr lang="en-US"/>
            </a:p>
          </p:txBody>
        </p:sp>
        <p:sp>
          <p:nvSpPr>
            <p:cNvPr id="7" name="TextBox 7"/>
            <p:cNvSpPr txBox="1"/>
            <p:nvPr/>
          </p:nvSpPr>
          <p:spPr>
            <a:xfrm>
              <a:off x="0" y="-38100"/>
              <a:ext cx="2471012" cy="524405"/>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8" name="TextBox 8"/>
          <p:cNvSpPr txBox="1"/>
          <p:nvPr/>
        </p:nvSpPr>
        <p:spPr>
          <a:xfrm>
            <a:off x="1881188" y="2307879"/>
            <a:ext cx="3701796" cy="409664"/>
          </a:xfrm>
          <a:prstGeom prst="rect">
            <a:avLst/>
          </a:prstGeom>
        </p:spPr>
        <p:txBody>
          <a:bodyPr lIns="0" tIns="0" rIns="0" bIns="0" rtlCol="0" anchor="t">
            <a:spAutoFit/>
          </a:bodyPr>
          <a:lstStyle/>
          <a:p>
            <a:pPr>
              <a:lnSpc>
                <a:spcPts val="3499"/>
              </a:lnSpc>
            </a:pPr>
            <a:r>
              <a:rPr lang="en-US" sz="2500">
                <a:solidFill>
                  <a:srgbClr val="F9BF4B"/>
                </a:solidFill>
                <a:latin typeface="Open Sans Bold"/>
              </a:rPr>
              <a:t>THANK YOU!</a:t>
            </a:r>
          </a:p>
        </p:txBody>
      </p:sp>
      <p:grpSp>
        <p:nvGrpSpPr>
          <p:cNvPr id="9" name="Group 9"/>
          <p:cNvGrpSpPr/>
          <p:nvPr/>
        </p:nvGrpSpPr>
        <p:grpSpPr>
          <a:xfrm>
            <a:off x="1881188" y="3474747"/>
            <a:ext cx="2613554" cy="1020985"/>
            <a:chOff x="0" y="-266700"/>
            <a:chExt cx="6969478" cy="2722625"/>
          </a:xfrm>
        </p:grpSpPr>
        <p:sp>
          <p:nvSpPr>
            <p:cNvPr id="10" name="Freeform 10"/>
            <p:cNvSpPr/>
            <p:nvPr/>
          </p:nvSpPr>
          <p:spPr>
            <a:xfrm>
              <a:off x="0" y="909616"/>
              <a:ext cx="494594" cy="494594"/>
            </a:xfrm>
            <a:custGeom>
              <a:avLst/>
              <a:gdLst/>
              <a:ahLst/>
              <a:cxnLst/>
              <a:rect l="l" t="t" r="r" b="b"/>
              <a:pathLst>
                <a:path w="494594" h="494594">
                  <a:moveTo>
                    <a:pt x="0" y="0"/>
                  </a:moveTo>
                  <a:lnTo>
                    <a:pt x="494594" y="0"/>
                  </a:lnTo>
                  <a:lnTo>
                    <a:pt x="494594" y="494594"/>
                  </a:lnTo>
                  <a:lnTo>
                    <a:pt x="0" y="494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0" y="0"/>
              <a:ext cx="494594" cy="494594"/>
            </a:xfrm>
            <a:custGeom>
              <a:avLst/>
              <a:gdLst/>
              <a:ahLst/>
              <a:cxnLst/>
              <a:rect l="l" t="t" r="r" b="b"/>
              <a:pathLst>
                <a:path w="494594" h="494594">
                  <a:moveTo>
                    <a:pt x="0" y="0"/>
                  </a:moveTo>
                  <a:lnTo>
                    <a:pt x="494594" y="0"/>
                  </a:lnTo>
                  <a:lnTo>
                    <a:pt x="494594" y="494594"/>
                  </a:lnTo>
                  <a:lnTo>
                    <a:pt x="0" y="494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0" y="1823310"/>
              <a:ext cx="494594" cy="494594"/>
            </a:xfrm>
            <a:custGeom>
              <a:avLst/>
              <a:gdLst/>
              <a:ahLst/>
              <a:cxnLst/>
              <a:rect l="l" t="t" r="r" b="b"/>
              <a:pathLst>
                <a:path w="494594" h="494594">
                  <a:moveTo>
                    <a:pt x="0" y="0"/>
                  </a:moveTo>
                  <a:lnTo>
                    <a:pt x="494594" y="0"/>
                  </a:lnTo>
                  <a:lnTo>
                    <a:pt x="494594" y="494594"/>
                  </a:lnTo>
                  <a:lnTo>
                    <a:pt x="0" y="4945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628715" y="-266700"/>
              <a:ext cx="6340763" cy="2722625"/>
            </a:xfrm>
            <a:prstGeom prst="rect">
              <a:avLst/>
            </a:prstGeom>
          </p:spPr>
          <p:txBody>
            <a:bodyPr lIns="0" tIns="0" rIns="0" bIns="0" rtlCol="0" anchor="t">
              <a:spAutoFit/>
            </a:bodyPr>
            <a:lstStyle/>
            <a:p>
              <a:pPr>
                <a:lnSpc>
                  <a:spcPts val="2760"/>
                </a:lnSpc>
              </a:pPr>
              <a:r>
                <a:rPr lang="en-US" sz="1150">
                  <a:solidFill>
                    <a:srgbClr val="404040"/>
                  </a:solidFill>
                  <a:latin typeface="Open Sans Semi-Bold"/>
                </a:rPr>
                <a:t>Dan Harris</a:t>
              </a:r>
            </a:p>
            <a:p>
              <a:pPr>
                <a:lnSpc>
                  <a:spcPts val="2760"/>
                </a:lnSpc>
              </a:pPr>
              <a:r>
                <a:rPr lang="en-US" sz="1150">
                  <a:solidFill>
                    <a:srgbClr val="404040"/>
                  </a:solidFill>
                  <a:latin typeface="Open Sans Semi-Bold"/>
                </a:rPr>
                <a:t>dan@harris-sliwoski.com</a:t>
              </a:r>
            </a:p>
            <a:p>
              <a:pPr>
                <a:lnSpc>
                  <a:spcPts val="2760"/>
                </a:lnSpc>
              </a:pPr>
              <a:r>
                <a:rPr lang="en-US" sz="1150">
                  <a:solidFill>
                    <a:srgbClr val="404040"/>
                  </a:solidFill>
                  <a:latin typeface="Open Sans Semi-Bold"/>
                </a:rPr>
                <a:t>China | United States | Spain </a:t>
              </a:r>
            </a:p>
          </p:txBody>
        </p:sp>
      </p:grpSp>
      <p:sp>
        <p:nvSpPr>
          <p:cNvPr id="14" name="Freeform 14"/>
          <p:cNvSpPr/>
          <p:nvPr/>
        </p:nvSpPr>
        <p:spPr>
          <a:xfrm>
            <a:off x="1881188"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929277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a:extLst>
              <a:ext uri="{FF2B5EF4-FFF2-40B4-BE49-F238E27FC236}">
                <a16:creationId xmlns:a16="http://schemas.microsoft.com/office/drawing/2014/main" id="{DD99FB82-55E8-31E3-5D23-A2708AFF7E3F}"/>
              </a:ext>
            </a:extLst>
          </p:cNvPr>
          <p:cNvSpPr>
            <a:spLocks noGrp="1" noChangeArrowheads="1"/>
          </p:cNvSpPr>
          <p:nvPr>
            <p:ph type="title"/>
          </p:nvPr>
        </p:nvSpPr>
        <p:spPr>
          <a:xfrm>
            <a:off x="1938339" y="292100"/>
            <a:ext cx="8459787" cy="660400"/>
          </a:xfrm>
        </p:spPr>
        <p:txBody>
          <a:bodyPr>
            <a:normAutofit fontScale="90000"/>
          </a:bodyPr>
          <a:lstStyle/>
          <a:p>
            <a:pPr algn="ctr"/>
            <a:r>
              <a:rPr lang="en-US" altLang="en-US" sz="4800" b="1" dirty="0"/>
              <a:t>Issues</a:t>
            </a:r>
          </a:p>
        </p:txBody>
      </p:sp>
      <p:sp>
        <p:nvSpPr>
          <p:cNvPr id="1468419" name="Rectangle 3">
            <a:extLst>
              <a:ext uri="{FF2B5EF4-FFF2-40B4-BE49-F238E27FC236}">
                <a16:creationId xmlns:a16="http://schemas.microsoft.com/office/drawing/2014/main" id="{832853B5-436D-15F7-AD01-32D9B6DC86EA}"/>
              </a:ext>
            </a:extLst>
          </p:cNvPr>
          <p:cNvSpPr>
            <a:spLocks noGrp="1" noChangeArrowheads="1"/>
          </p:cNvSpPr>
          <p:nvPr>
            <p:ph type="body" idx="1"/>
          </p:nvPr>
        </p:nvSpPr>
        <p:spPr>
          <a:xfrm>
            <a:off x="1620871" y="952500"/>
            <a:ext cx="9303291" cy="5375274"/>
          </a:xfrm>
        </p:spPr>
        <p:txBody>
          <a:bodyPr>
            <a:normAutofit fontScale="25000" lnSpcReduction="20000"/>
          </a:bodyPr>
          <a:lstStyle/>
          <a:p>
            <a:pPr>
              <a:lnSpc>
                <a:spcPct val="80000"/>
              </a:lnSpc>
              <a:buFontTx/>
              <a:buChar char="•"/>
            </a:pPr>
            <a:r>
              <a:rPr lang="en-US" altLang="en-US" sz="11200" b="1" dirty="0"/>
              <a:t>Design </a:t>
            </a:r>
          </a:p>
          <a:p>
            <a:pPr lvl="2">
              <a:lnSpc>
                <a:spcPct val="120000"/>
              </a:lnSpc>
              <a:spcBef>
                <a:spcPts val="600"/>
              </a:spcBef>
            </a:pPr>
            <a:r>
              <a:rPr lang="en-US" altLang="en-US" sz="9600" dirty="0">
                <a:solidFill>
                  <a:schemeClr val="tx1"/>
                </a:solidFill>
              </a:rPr>
              <a:t>Does USM review and approve?</a:t>
            </a:r>
          </a:p>
          <a:p>
            <a:pPr lvl="2">
              <a:lnSpc>
                <a:spcPct val="120000"/>
              </a:lnSpc>
              <a:spcBef>
                <a:spcPts val="600"/>
              </a:spcBef>
            </a:pPr>
            <a:r>
              <a:rPr lang="en-US" altLang="en-US" sz="9600" dirty="0">
                <a:solidFill>
                  <a:schemeClr val="tx1"/>
                </a:solidFill>
              </a:rPr>
              <a:t>Should USM provide clear specs?</a:t>
            </a:r>
          </a:p>
          <a:p>
            <a:pPr lvl="2">
              <a:lnSpc>
                <a:spcPct val="120000"/>
              </a:lnSpc>
              <a:spcBef>
                <a:spcPts val="600"/>
              </a:spcBef>
            </a:pPr>
            <a:r>
              <a:rPr lang="en-US" altLang="en-US" sz="9600" dirty="0">
                <a:solidFill>
                  <a:schemeClr val="tx1"/>
                </a:solidFill>
              </a:rPr>
              <a:t>Does supplier do typical hazard analysis, risk assessment and safety evaluations? Is it documented in English?  Do you review?  </a:t>
            </a:r>
          </a:p>
          <a:p>
            <a:pPr lvl="2">
              <a:lnSpc>
                <a:spcPct val="120000"/>
              </a:lnSpc>
              <a:spcBef>
                <a:spcPts val="600"/>
              </a:spcBef>
            </a:pPr>
            <a:r>
              <a:rPr lang="en-US" altLang="en-US" sz="9600" dirty="0">
                <a:solidFill>
                  <a:schemeClr val="tx1"/>
                </a:solidFill>
              </a:rPr>
              <a:t>Is product certified by NRTL?  Does it comply with standards? Does it exceed standards?</a:t>
            </a:r>
          </a:p>
          <a:p>
            <a:pPr lvl="2">
              <a:lnSpc>
                <a:spcPct val="120000"/>
              </a:lnSpc>
              <a:spcBef>
                <a:spcPts val="600"/>
              </a:spcBef>
            </a:pPr>
            <a:r>
              <a:rPr lang="en-US" altLang="en-US" sz="9600" dirty="0">
                <a:solidFill>
                  <a:schemeClr val="tx1"/>
                </a:solidFill>
              </a:rPr>
              <a:t>Do you audit compliance and insist on no changes w/o approval</a:t>
            </a:r>
          </a:p>
          <a:p>
            <a:pPr lvl="2">
              <a:lnSpc>
                <a:spcPct val="80000"/>
              </a:lnSpc>
            </a:pPr>
            <a:endParaRPr lang="en-US" altLang="en-US" sz="9600" dirty="0">
              <a:solidFill>
                <a:schemeClr val="tx1"/>
              </a:solidFill>
            </a:endParaRPr>
          </a:p>
          <a:p>
            <a:pPr>
              <a:lnSpc>
                <a:spcPct val="80000"/>
              </a:lnSpc>
            </a:pPr>
            <a:r>
              <a:rPr lang="en-US" altLang="en-US" sz="11200" b="1" dirty="0"/>
              <a:t>Manufacturing</a:t>
            </a:r>
          </a:p>
          <a:p>
            <a:pPr lvl="2">
              <a:lnSpc>
                <a:spcPct val="120000"/>
              </a:lnSpc>
              <a:spcBef>
                <a:spcPts val="600"/>
              </a:spcBef>
            </a:pPr>
            <a:r>
              <a:rPr lang="en-US" altLang="en-US" sz="9600" dirty="0">
                <a:solidFill>
                  <a:schemeClr val="tx1"/>
                </a:solidFill>
              </a:rPr>
              <a:t>Quality testing by FM and </a:t>
            </a:r>
            <a:r>
              <a:rPr lang="en-US" altLang="en-US" sz="9600" dirty="0" err="1">
                <a:solidFill>
                  <a:schemeClr val="tx1"/>
                </a:solidFill>
              </a:rPr>
              <a:t>subtiers</a:t>
            </a:r>
            <a:endParaRPr lang="en-US" altLang="en-US" sz="9600" dirty="0">
              <a:solidFill>
                <a:schemeClr val="tx1"/>
              </a:solidFill>
            </a:endParaRPr>
          </a:p>
          <a:p>
            <a:pPr lvl="2">
              <a:lnSpc>
                <a:spcPct val="120000"/>
              </a:lnSpc>
              <a:spcBef>
                <a:spcPts val="600"/>
              </a:spcBef>
            </a:pPr>
            <a:r>
              <a:rPr lang="en-US" altLang="en-US" sz="9600" dirty="0">
                <a:solidFill>
                  <a:schemeClr val="tx1"/>
                </a:solidFill>
              </a:rPr>
              <a:t>Quality testing by USM</a:t>
            </a:r>
          </a:p>
          <a:p>
            <a:pPr lvl="2">
              <a:lnSpc>
                <a:spcPct val="120000"/>
              </a:lnSpc>
              <a:spcBef>
                <a:spcPts val="600"/>
              </a:spcBef>
            </a:pPr>
            <a:r>
              <a:rPr lang="en-US" altLang="en-US" sz="9600" dirty="0">
                <a:solidFill>
                  <a:schemeClr val="tx1"/>
                </a:solidFill>
              </a:rPr>
              <a:t>How does USM monitor quality – U.S. or in plant</a:t>
            </a:r>
          </a:p>
          <a:p>
            <a:pPr lvl="2">
              <a:lnSpc>
                <a:spcPct val="80000"/>
              </a:lnSpc>
            </a:pPr>
            <a:endParaRPr lang="en-US" altLang="en-US" sz="3200" b="1" dirty="0"/>
          </a:p>
          <a:p>
            <a:pPr>
              <a:lnSpc>
                <a:spcPct val="80000"/>
              </a:lnSpc>
              <a:buFontTx/>
              <a:buChar char="•"/>
            </a:pPr>
            <a:endParaRPr lang="en-US" altLang="en-US" dirty="0"/>
          </a:p>
          <a:p>
            <a:pPr>
              <a:lnSpc>
                <a:spcPct val="80000"/>
              </a:lnSpc>
              <a:buFontTx/>
              <a:buChar char="•"/>
            </a:pPr>
            <a:endParaRPr lang="en-US" altLang="en-US" dirty="0"/>
          </a:p>
          <a:p>
            <a:pPr>
              <a:lnSpc>
                <a:spcPct val="80000"/>
              </a:lnSpc>
              <a:buFontTx/>
              <a:buChar char="•"/>
            </a:pPr>
            <a:endParaRPr lang="en-US"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a:extLst>
              <a:ext uri="{FF2B5EF4-FFF2-40B4-BE49-F238E27FC236}">
                <a16:creationId xmlns:a16="http://schemas.microsoft.com/office/drawing/2014/main" id="{B80C04A1-DC3A-6DBA-EDAC-0B0E5E069FDD}"/>
              </a:ext>
            </a:extLst>
          </p:cNvPr>
          <p:cNvSpPr>
            <a:spLocks noGrp="1" noChangeArrowheads="1"/>
          </p:cNvSpPr>
          <p:nvPr>
            <p:ph type="title"/>
          </p:nvPr>
        </p:nvSpPr>
        <p:spPr>
          <a:xfrm>
            <a:off x="1938339" y="292100"/>
            <a:ext cx="8459787" cy="660400"/>
          </a:xfrm>
        </p:spPr>
        <p:txBody>
          <a:bodyPr>
            <a:normAutofit fontScale="90000"/>
          </a:bodyPr>
          <a:lstStyle/>
          <a:p>
            <a:pPr algn="ctr"/>
            <a:r>
              <a:rPr lang="en-US" altLang="en-US" sz="4800" b="1" dirty="0"/>
              <a:t>Issues</a:t>
            </a:r>
          </a:p>
        </p:txBody>
      </p:sp>
      <p:sp>
        <p:nvSpPr>
          <p:cNvPr id="1470467" name="Rectangle 3">
            <a:extLst>
              <a:ext uri="{FF2B5EF4-FFF2-40B4-BE49-F238E27FC236}">
                <a16:creationId xmlns:a16="http://schemas.microsoft.com/office/drawing/2014/main" id="{DEC303DC-1565-D81A-65B2-D0918C8A6E52}"/>
              </a:ext>
            </a:extLst>
          </p:cNvPr>
          <p:cNvSpPr>
            <a:spLocks noGrp="1" noChangeArrowheads="1"/>
          </p:cNvSpPr>
          <p:nvPr>
            <p:ph type="body" idx="1"/>
          </p:nvPr>
        </p:nvSpPr>
        <p:spPr>
          <a:xfrm>
            <a:off x="1866901" y="1735138"/>
            <a:ext cx="8139113" cy="4127500"/>
          </a:xfrm>
        </p:spPr>
        <p:txBody>
          <a:bodyPr/>
          <a:lstStyle/>
          <a:p>
            <a:pPr lvl="1"/>
            <a:r>
              <a:rPr lang="en-US" altLang="en-US" sz="3600" b="1" dirty="0"/>
              <a:t>Warnings and Instructions</a:t>
            </a:r>
          </a:p>
          <a:p>
            <a:pPr lvl="2"/>
            <a:r>
              <a:rPr lang="en-US" altLang="en-US" sz="3200" dirty="0"/>
              <a:t>Does USM review and approve or revise?</a:t>
            </a:r>
          </a:p>
          <a:p>
            <a:pPr lvl="2"/>
            <a:r>
              <a:rPr lang="en-US" altLang="en-US" sz="3200" dirty="0"/>
              <a:t>Should you require FM to use competent U.S. people?</a:t>
            </a:r>
          </a:p>
          <a:p>
            <a:pPr lvl="2"/>
            <a:r>
              <a:rPr lang="en-US" altLang="en-US" sz="3200" dirty="0"/>
              <a:t>Does USM recommend that hazard be designed out instead of warned about?</a:t>
            </a:r>
          </a:p>
          <a:p>
            <a:pPr lvl="2"/>
            <a:r>
              <a:rPr lang="en-US" altLang="en-US" sz="3200" dirty="0"/>
              <a:t>Do you review and revise warnings and instructions for components?</a:t>
            </a:r>
          </a:p>
          <a:p>
            <a:pPr lvl="1"/>
            <a:endParaRPr lang="en-US" altLang="en-US" sz="3200" dirty="0"/>
          </a:p>
          <a:p>
            <a:pPr lvl="2"/>
            <a:endParaRPr lang="en-US" altLang="en-US" sz="3200" dirty="0"/>
          </a:p>
          <a:p>
            <a:pPr>
              <a:buFontTx/>
              <a:buChar char="•"/>
            </a:pPr>
            <a:endParaRPr lang="en-US" altLang="en-US" sz="3600" dirty="0"/>
          </a:p>
          <a:p>
            <a:pPr>
              <a:buFontTx/>
              <a:buChar char="•"/>
            </a:pPr>
            <a:endParaRPr lang="en-US" altLang="en-US" sz="3600" dirty="0"/>
          </a:p>
          <a:p>
            <a:pPr>
              <a:buFontTx/>
              <a:buChar char="•"/>
            </a:pPr>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a:extLst>
              <a:ext uri="{FF2B5EF4-FFF2-40B4-BE49-F238E27FC236}">
                <a16:creationId xmlns:a16="http://schemas.microsoft.com/office/drawing/2014/main" id="{356EDD15-7764-04FB-4744-F89546011268}"/>
              </a:ext>
            </a:extLst>
          </p:cNvPr>
          <p:cNvSpPr>
            <a:spLocks noGrp="1" noChangeArrowheads="1"/>
          </p:cNvSpPr>
          <p:nvPr>
            <p:ph type="title"/>
          </p:nvPr>
        </p:nvSpPr>
        <p:spPr>
          <a:xfrm>
            <a:off x="1938339" y="0"/>
            <a:ext cx="8459787" cy="660400"/>
          </a:xfrm>
        </p:spPr>
        <p:txBody>
          <a:bodyPr>
            <a:normAutofit fontScale="90000"/>
          </a:bodyPr>
          <a:lstStyle/>
          <a:p>
            <a:pPr algn="ctr"/>
            <a:r>
              <a:rPr lang="en-US" altLang="en-US" sz="4800" b="1" dirty="0"/>
              <a:t>Issues</a:t>
            </a:r>
          </a:p>
        </p:txBody>
      </p:sp>
      <p:sp>
        <p:nvSpPr>
          <p:cNvPr id="1472515" name="Rectangle 3">
            <a:extLst>
              <a:ext uri="{FF2B5EF4-FFF2-40B4-BE49-F238E27FC236}">
                <a16:creationId xmlns:a16="http://schemas.microsoft.com/office/drawing/2014/main" id="{9441A8B8-F2C5-D827-1AD1-F07FC197385E}"/>
              </a:ext>
            </a:extLst>
          </p:cNvPr>
          <p:cNvSpPr>
            <a:spLocks noGrp="1" noChangeArrowheads="1"/>
          </p:cNvSpPr>
          <p:nvPr>
            <p:ph type="body" idx="1"/>
          </p:nvPr>
        </p:nvSpPr>
        <p:spPr>
          <a:xfrm>
            <a:off x="1866900" y="1054100"/>
            <a:ext cx="8216900" cy="5463432"/>
          </a:xfrm>
        </p:spPr>
        <p:txBody>
          <a:bodyPr/>
          <a:lstStyle/>
          <a:p>
            <a:pPr lvl="1">
              <a:lnSpc>
                <a:spcPct val="90000"/>
              </a:lnSpc>
            </a:pPr>
            <a:r>
              <a:rPr lang="en-US" altLang="en-US" sz="3600" b="1" dirty="0"/>
              <a:t>Post-sale</a:t>
            </a:r>
          </a:p>
          <a:p>
            <a:pPr lvl="2">
              <a:lnSpc>
                <a:spcPct val="90000"/>
              </a:lnSpc>
            </a:pPr>
            <a:r>
              <a:rPr lang="en-US" altLang="en-US" sz="3200" dirty="0"/>
              <a:t>Does FM understand legal and regulatory requirements in U.S. and elsewhere for reporting and fixing safety issues?</a:t>
            </a:r>
          </a:p>
          <a:p>
            <a:pPr lvl="2">
              <a:lnSpc>
                <a:spcPct val="90000"/>
              </a:lnSpc>
            </a:pPr>
            <a:r>
              <a:rPr lang="en-US" altLang="en-US" sz="3200" dirty="0"/>
              <a:t>Do they receive advice from competent U.S. people?</a:t>
            </a:r>
          </a:p>
          <a:p>
            <a:pPr lvl="2">
              <a:lnSpc>
                <a:spcPct val="90000"/>
              </a:lnSpc>
            </a:pPr>
            <a:r>
              <a:rPr lang="en-US" altLang="en-US" sz="3200" dirty="0"/>
              <a:t>Will FM notify USM if they have problem with product sold to other OEM or to other importer?</a:t>
            </a:r>
          </a:p>
          <a:p>
            <a:pPr lvl="2">
              <a:lnSpc>
                <a:spcPct val="90000"/>
              </a:lnSpc>
            </a:pPr>
            <a:r>
              <a:rPr lang="en-US" altLang="en-US" sz="3200" dirty="0"/>
              <a:t>Can FM trace defective product and narrow scope of recall?</a:t>
            </a:r>
          </a:p>
          <a:p>
            <a:pPr lvl="2">
              <a:lnSpc>
                <a:spcPct val="90000"/>
              </a:lnSpc>
            </a:pPr>
            <a:endParaRPr lang="en-US" altLang="en-US" sz="3200" dirty="0"/>
          </a:p>
          <a:p>
            <a:pPr>
              <a:lnSpc>
                <a:spcPct val="90000"/>
              </a:lnSpc>
              <a:buFontTx/>
              <a:buChar char="•"/>
            </a:pPr>
            <a:endParaRPr lang="en-US" altLang="en-US" sz="3600" dirty="0"/>
          </a:p>
          <a:p>
            <a:pPr>
              <a:lnSpc>
                <a:spcPct val="90000"/>
              </a:lnSpc>
              <a:buFontTx/>
              <a:buChar char="•"/>
            </a:pPr>
            <a:endParaRPr lang="en-US" altLang="en-US" sz="3600" dirty="0"/>
          </a:p>
          <a:p>
            <a:pPr>
              <a:lnSpc>
                <a:spcPct val="90000"/>
              </a:lnSpc>
              <a:buFontTx/>
              <a:buChar char="•"/>
            </a:pPr>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a:extLst>
              <a:ext uri="{FF2B5EF4-FFF2-40B4-BE49-F238E27FC236}">
                <a16:creationId xmlns:a16="http://schemas.microsoft.com/office/drawing/2014/main" id="{0540E810-28AC-EF3D-E50D-642B9DEB4590}"/>
              </a:ext>
            </a:extLst>
          </p:cNvPr>
          <p:cNvSpPr>
            <a:spLocks noGrp="1" noChangeArrowheads="1"/>
          </p:cNvSpPr>
          <p:nvPr>
            <p:ph type="title"/>
          </p:nvPr>
        </p:nvSpPr>
        <p:spPr>
          <a:xfrm>
            <a:off x="1938339" y="292100"/>
            <a:ext cx="8459787" cy="660400"/>
          </a:xfrm>
        </p:spPr>
        <p:txBody>
          <a:bodyPr>
            <a:normAutofit fontScale="90000"/>
          </a:bodyPr>
          <a:lstStyle/>
          <a:p>
            <a:pPr algn="ctr"/>
            <a:r>
              <a:rPr lang="en-US" altLang="en-US" sz="4800" b="1" dirty="0"/>
              <a:t>Issues</a:t>
            </a:r>
          </a:p>
        </p:txBody>
      </p:sp>
      <p:sp>
        <p:nvSpPr>
          <p:cNvPr id="1474563" name="Rectangle 3">
            <a:extLst>
              <a:ext uri="{FF2B5EF4-FFF2-40B4-BE49-F238E27FC236}">
                <a16:creationId xmlns:a16="http://schemas.microsoft.com/office/drawing/2014/main" id="{E731E626-8FE9-C06F-5153-3C0A32FE00AB}"/>
              </a:ext>
            </a:extLst>
          </p:cNvPr>
          <p:cNvSpPr>
            <a:spLocks noGrp="1" noChangeArrowheads="1"/>
          </p:cNvSpPr>
          <p:nvPr>
            <p:ph type="body" idx="1"/>
          </p:nvPr>
        </p:nvSpPr>
        <p:spPr>
          <a:xfrm>
            <a:off x="1866901" y="1209676"/>
            <a:ext cx="8469313" cy="4652963"/>
          </a:xfrm>
        </p:spPr>
        <p:txBody>
          <a:bodyPr/>
          <a:lstStyle/>
          <a:p>
            <a:pPr lvl="1"/>
            <a:r>
              <a:rPr lang="en-US" altLang="en-US" sz="3600" b="1" dirty="0"/>
              <a:t>Documents</a:t>
            </a:r>
          </a:p>
          <a:p>
            <a:pPr lvl="2"/>
            <a:r>
              <a:rPr lang="en-US" altLang="en-US" sz="3200" dirty="0"/>
              <a:t>Does FM document its processes and procedures?  Are they in English?</a:t>
            </a:r>
          </a:p>
          <a:p>
            <a:pPr lvl="2"/>
            <a:r>
              <a:rPr lang="en-US" altLang="en-US" sz="3200" dirty="0"/>
              <a:t>Do they send key docs to USM?</a:t>
            </a:r>
          </a:p>
          <a:p>
            <a:pPr lvl="2"/>
            <a:r>
              <a:rPr lang="en-US" altLang="en-US" sz="3200" dirty="0"/>
              <a:t>Does FM keep its documents long enough so they are accessible to defend case or respond to Feds?</a:t>
            </a:r>
          </a:p>
          <a:p>
            <a:pPr>
              <a:buFontTx/>
              <a:buChar char="•"/>
            </a:pPr>
            <a:endParaRPr lang="en-US" altLang="en-US" sz="3600" dirty="0"/>
          </a:p>
          <a:p>
            <a:pPr>
              <a:buFontTx/>
              <a:buChar char="•"/>
            </a:pPr>
            <a:endParaRPr lang="en-US" altLang="en-US" sz="3600" dirty="0"/>
          </a:p>
          <a:p>
            <a:pPr>
              <a:buFontTx/>
              <a:buChar char="•"/>
            </a:pPr>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a:extLst>
              <a:ext uri="{FF2B5EF4-FFF2-40B4-BE49-F238E27FC236}">
                <a16:creationId xmlns:a16="http://schemas.microsoft.com/office/drawing/2014/main" id="{F7270DB4-1D4C-2F1D-DE6C-13A5AA8B1834}"/>
              </a:ext>
            </a:extLst>
          </p:cNvPr>
          <p:cNvSpPr>
            <a:spLocks noGrp="1" noChangeArrowheads="1"/>
          </p:cNvSpPr>
          <p:nvPr>
            <p:ph type="title"/>
          </p:nvPr>
        </p:nvSpPr>
        <p:spPr>
          <a:xfrm>
            <a:off x="2209800" y="241301"/>
            <a:ext cx="7772400" cy="633413"/>
          </a:xfrm>
        </p:spPr>
        <p:txBody>
          <a:bodyPr>
            <a:normAutofit fontScale="90000"/>
          </a:bodyPr>
          <a:lstStyle/>
          <a:p>
            <a:pPr algn="ctr"/>
            <a:r>
              <a:rPr lang="en-US" altLang="en-US" b="1" dirty="0">
                <a:solidFill>
                  <a:schemeClr val="tx1"/>
                </a:solidFill>
              </a:rPr>
              <a:t>Different scenarios</a:t>
            </a:r>
          </a:p>
        </p:txBody>
      </p:sp>
      <p:sp>
        <p:nvSpPr>
          <p:cNvPr id="1453059" name="Rectangle 3">
            <a:extLst>
              <a:ext uri="{FF2B5EF4-FFF2-40B4-BE49-F238E27FC236}">
                <a16:creationId xmlns:a16="http://schemas.microsoft.com/office/drawing/2014/main" id="{B2DEBFC3-931C-6091-55CE-976C055BB546}"/>
              </a:ext>
            </a:extLst>
          </p:cNvPr>
          <p:cNvSpPr>
            <a:spLocks noGrp="1" noChangeArrowheads="1"/>
          </p:cNvSpPr>
          <p:nvPr>
            <p:ph type="body" idx="1"/>
          </p:nvPr>
        </p:nvSpPr>
        <p:spPr>
          <a:xfrm>
            <a:off x="1264595" y="976922"/>
            <a:ext cx="9458528" cy="5489575"/>
          </a:xfrm>
        </p:spPr>
        <p:txBody>
          <a:bodyPr>
            <a:normAutofit fontScale="92500" lnSpcReduction="20000"/>
          </a:bodyPr>
          <a:lstStyle/>
          <a:p>
            <a:pPr>
              <a:lnSpc>
                <a:spcPct val="120000"/>
              </a:lnSpc>
              <a:spcAft>
                <a:spcPct val="30000"/>
              </a:spcAft>
              <a:buFontTx/>
              <a:buChar char="•"/>
            </a:pPr>
            <a:r>
              <a:rPr lang="en-US" altLang="en-US" dirty="0"/>
              <a:t>U.S. Manufacturer (USM) specifies product. Foreign Manufacturer (FM) designs and manufactures it. USM is importer and could be licensor if FM puts USM’s name on product. USM may or may not approve finished product.</a:t>
            </a:r>
          </a:p>
          <a:p>
            <a:pPr>
              <a:lnSpc>
                <a:spcPct val="120000"/>
              </a:lnSpc>
              <a:spcAft>
                <a:spcPct val="30000"/>
              </a:spcAft>
              <a:buFontTx/>
              <a:buChar char="•"/>
            </a:pPr>
            <a:r>
              <a:rPr lang="en-US" altLang="en-US" dirty="0"/>
              <a:t>USM designs product. FM manufactures it. USM is licensor if FM puts USM’s name on product.  USM may or may not approve finished product.</a:t>
            </a:r>
          </a:p>
          <a:p>
            <a:pPr>
              <a:lnSpc>
                <a:spcPct val="120000"/>
              </a:lnSpc>
              <a:spcAft>
                <a:spcPct val="30000"/>
              </a:spcAft>
              <a:buFontTx/>
              <a:buChar char="•"/>
            </a:pPr>
            <a:r>
              <a:rPr lang="en-US" altLang="en-US" dirty="0"/>
              <a:t>USM specifies and buys component from FM who designs and manufactures it.</a:t>
            </a:r>
          </a:p>
          <a:p>
            <a:pPr>
              <a:lnSpc>
                <a:spcPct val="120000"/>
              </a:lnSpc>
              <a:spcAft>
                <a:spcPct val="30000"/>
              </a:spcAft>
              <a:buFontTx/>
              <a:buChar char="•"/>
            </a:pPr>
            <a:r>
              <a:rPr lang="en-US" altLang="en-US" dirty="0"/>
              <a:t>USM buys component from FM who manufactures based on USM design/specs.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Rectangle 2">
            <a:extLst>
              <a:ext uri="{FF2B5EF4-FFF2-40B4-BE49-F238E27FC236}">
                <a16:creationId xmlns:a16="http://schemas.microsoft.com/office/drawing/2014/main" id="{9B22C85C-DD8E-6B48-9D34-C574E3457E42}"/>
              </a:ext>
            </a:extLst>
          </p:cNvPr>
          <p:cNvSpPr>
            <a:spLocks noGrp="1" noChangeArrowheads="1"/>
          </p:cNvSpPr>
          <p:nvPr>
            <p:ph type="title"/>
          </p:nvPr>
        </p:nvSpPr>
        <p:spPr>
          <a:xfrm>
            <a:off x="1938339" y="292100"/>
            <a:ext cx="8459787" cy="660400"/>
          </a:xfrm>
        </p:spPr>
        <p:txBody>
          <a:bodyPr>
            <a:normAutofit fontScale="90000"/>
          </a:bodyPr>
          <a:lstStyle/>
          <a:p>
            <a:pPr algn="ctr"/>
            <a:r>
              <a:rPr lang="en-US" altLang="en-US" sz="4800" b="1" dirty="0"/>
              <a:t>Issues</a:t>
            </a:r>
          </a:p>
        </p:txBody>
      </p:sp>
      <p:sp>
        <p:nvSpPr>
          <p:cNvPr id="1476611" name="Rectangle 3">
            <a:extLst>
              <a:ext uri="{FF2B5EF4-FFF2-40B4-BE49-F238E27FC236}">
                <a16:creationId xmlns:a16="http://schemas.microsoft.com/office/drawing/2014/main" id="{B04C937E-CFB2-4380-6645-D778B3AFB2A4}"/>
              </a:ext>
            </a:extLst>
          </p:cNvPr>
          <p:cNvSpPr>
            <a:spLocks noGrp="1" noChangeArrowheads="1"/>
          </p:cNvSpPr>
          <p:nvPr>
            <p:ph type="body" idx="1"/>
          </p:nvPr>
        </p:nvSpPr>
        <p:spPr>
          <a:xfrm>
            <a:off x="1866901" y="1209676"/>
            <a:ext cx="8099425" cy="5356224"/>
          </a:xfrm>
        </p:spPr>
        <p:txBody>
          <a:bodyPr>
            <a:normAutofit lnSpcReduction="10000"/>
          </a:bodyPr>
          <a:lstStyle/>
          <a:p>
            <a:pPr lvl="1"/>
            <a:r>
              <a:rPr lang="en-US" altLang="en-US" sz="3600" b="1" dirty="0"/>
              <a:t>Defending case</a:t>
            </a:r>
          </a:p>
          <a:p>
            <a:pPr lvl="2"/>
            <a:r>
              <a:rPr lang="en-US" altLang="en-US" sz="3200" dirty="0"/>
              <a:t>Do they have people who can come to U.S. and testify?  Are they any good?</a:t>
            </a:r>
          </a:p>
          <a:p>
            <a:pPr lvl="2"/>
            <a:r>
              <a:rPr lang="en-US" altLang="en-US" sz="3200" dirty="0"/>
              <a:t>Do they create and keep English language documents helpful to defend USM?</a:t>
            </a:r>
          </a:p>
          <a:p>
            <a:pPr lvl="2"/>
            <a:r>
              <a:rPr lang="en-US" altLang="en-US" sz="3200" dirty="0"/>
              <a:t>Can they be sued in U.S.?</a:t>
            </a:r>
          </a:p>
          <a:p>
            <a:pPr lvl="2"/>
            <a:r>
              <a:rPr lang="en-US" altLang="en-US" sz="3200" dirty="0"/>
              <a:t>Will they cooperate and coordinate with defense counsel?</a:t>
            </a:r>
          </a:p>
          <a:p>
            <a:pPr lvl="2"/>
            <a:r>
              <a:rPr lang="en-US" altLang="en-US" sz="3200" dirty="0"/>
              <a:t>If they indemnify you, will you be allowed to participate in defense?</a:t>
            </a:r>
          </a:p>
          <a:p>
            <a:pPr lvl="2"/>
            <a:r>
              <a:rPr lang="en-US" altLang="en-US" sz="3200" dirty="0"/>
              <a:t>Who decides on settlement or trial?</a:t>
            </a:r>
          </a:p>
          <a:p>
            <a:pPr lvl="2"/>
            <a:endParaRPr lang="en-US" altLang="en-US" sz="3200" dirty="0"/>
          </a:p>
          <a:p>
            <a:pPr>
              <a:buFontTx/>
              <a:buChar char="•"/>
            </a:pPr>
            <a:endParaRPr lang="en-US" altLang="en-US" sz="3600" dirty="0"/>
          </a:p>
          <a:p>
            <a:pPr>
              <a:buFontTx/>
              <a:buChar char="•"/>
            </a:pPr>
            <a:endParaRPr lang="en-US" alt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a:extLst>
              <a:ext uri="{FF2B5EF4-FFF2-40B4-BE49-F238E27FC236}">
                <a16:creationId xmlns:a16="http://schemas.microsoft.com/office/drawing/2014/main" id="{4C29B8C5-35F4-EB15-8728-A1E21223801A}"/>
              </a:ext>
            </a:extLst>
          </p:cNvPr>
          <p:cNvSpPr>
            <a:spLocks noGrp="1" noChangeArrowheads="1"/>
          </p:cNvSpPr>
          <p:nvPr>
            <p:ph type="title"/>
          </p:nvPr>
        </p:nvSpPr>
        <p:spPr/>
        <p:txBody>
          <a:bodyPr/>
          <a:lstStyle/>
          <a:p>
            <a:pPr algn="ctr"/>
            <a:r>
              <a:rPr lang="en-US" altLang="en-US" b="1" dirty="0">
                <a:solidFill>
                  <a:schemeClr val="tx1"/>
                </a:solidFill>
              </a:rPr>
              <a:t>Lawyer Assistance</a:t>
            </a:r>
          </a:p>
        </p:txBody>
      </p:sp>
      <p:sp>
        <p:nvSpPr>
          <p:cNvPr id="1480707" name="Rectangle 3">
            <a:extLst>
              <a:ext uri="{FF2B5EF4-FFF2-40B4-BE49-F238E27FC236}">
                <a16:creationId xmlns:a16="http://schemas.microsoft.com/office/drawing/2014/main" id="{902BB099-AA96-82A3-9C4D-FD1F4F5DDE00}"/>
              </a:ext>
            </a:extLst>
          </p:cNvPr>
          <p:cNvSpPr>
            <a:spLocks noGrp="1" noChangeArrowheads="1"/>
          </p:cNvSpPr>
          <p:nvPr>
            <p:ph type="body" idx="1"/>
          </p:nvPr>
        </p:nvSpPr>
        <p:spPr>
          <a:xfrm>
            <a:off x="1691802" y="1940061"/>
            <a:ext cx="8459788" cy="4691063"/>
          </a:xfrm>
        </p:spPr>
        <p:txBody>
          <a:bodyPr/>
          <a:lstStyle/>
          <a:p>
            <a:pPr>
              <a:lnSpc>
                <a:spcPct val="90000"/>
              </a:lnSpc>
              <a:buFontTx/>
              <a:buChar char="•"/>
            </a:pPr>
            <a:r>
              <a:rPr lang="en-US" altLang="en-US" dirty="0"/>
              <a:t> Help client decide initially if good idea for component or product to be purchased from foreign supplier.  Is part or product safety critical?  </a:t>
            </a:r>
          </a:p>
          <a:p>
            <a:pPr>
              <a:lnSpc>
                <a:spcPct val="90000"/>
              </a:lnSpc>
              <a:buFontTx/>
              <a:buChar char="•"/>
            </a:pPr>
            <a:r>
              <a:rPr lang="en-US" altLang="en-US" dirty="0"/>
              <a:t> Help to predict whether the component or product will create an actual problem.  What happens if there is?</a:t>
            </a:r>
          </a:p>
          <a:p>
            <a:pPr>
              <a:lnSpc>
                <a:spcPct val="90000"/>
              </a:lnSpc>
              <a:buFontTx/>
              <a:buChar char="•"/>
            </a:pPr>
            <a:r>
              <a:rPr lang="en-US" altLang="en-US" dirty="0"/>
              <a:t> Help the business understand the risks and minimize them to the extent desired and possible through contract, insurance, etc.</a:t>
            </a:r>
          </a:p>
          <a:p>
            <a:pPr>
              <a:lnSpc>
                <a:spcPct val="90000"/>
              </a:lnSpc>
              <a:buFontTx/>
              <a:buChar char="•"/>
            </a:pPr>
            <a:r>
              <a:rPr lang="en-US" altLang="en-US" dirty="0"/>
              <a:t> Help decide when not to contract with a certain foreign supplier.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96829-D518-4FC9-8237-E1B6B435FD73}"/>
              </a:ext>
            </a:extLst>
          </p:cNvPr>
          <p:cNvSpPr>
            <a:spLocks noGrp="1"/>
          </p:cNvSpPr>
          <p:nvPr>
            <p:ph idx="1"/>
          </p:nvPr>
        </p:nvSpPr>
        <p:spPr>
          <a:xfrm>
            <a:off x="2152650" y="1082047"/>
            <a:ext cx="7886700" cy="4351338"/>
          </a:xfrm>
        </p:spPr>
        <p:txBody>
          <a:bodyPr/>
          <a:lstStyle/>
          <a:p>
            <a:endParaRPr lang="en-US" dirty="0"/>
          </a:p>
          <a:p>
            <a:endParaRPr lang="en-US" dirty="0"/>
          </a:p>
        </p:txBody>
      </p:sp>
      <p:sp>
        <p:nvSpPr>
          <p:cNvPr id="5" name="TextBox 4">
            <a:extLst>
              <a:ext uri="{FF2B5EF4-FFF2-40B4-BE49-F238E27FC236}">
                <a16:creationId xmlns:a16="http://schemas.microsoft.com/office/drawing/2014/main" id="{BC2BEC29-F2E3-4687-BED0-06F9F659986B}"/>
              </a:ext>
            </a:extLst>
          </p:cNvPr>
          <p:cNvSpPr txBox="1"/>
          <p:nvPr/>
        </p:nvSpPr>
        <p:spPr>
          <a:xfrm>
            <a:off x="2425794" y="140968"/>
            <a:ext cx="8078470" cy="498598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dirty="0"/>
              <a:t>For questions after the webinar, email SPSP at </a:t>
            </a:r>
            <a:r>
              <a:rPr lang="en-US" sz="3200" dirty="0">
                <a:hlinkClick r:id="rId3"/>
              </a:rPr>
              <a:t>info@productsafetyprofessionals.org</a:t>
            </a:r>
            <a:r>
              <a:rPr lang="en-US" sz="3200" dirty="0"/>
              <a:t> or contact speakers:</a:t>
            </a:r>
          </a:p>
          <a:p>
            <a:pPr marL="1371600" lvl="2" indent="-457200">
              <a:spcAft>
                <a:spcPts val="1200"/>
              </a:spcAft>
              <a:buFont typeface="Wingdings" panose="05000000000000000000" pitchFamily="2" charset="2"/>
              <a:buChar char="Ø"/>
            </a:pPr>
            <a:r>
              <a:rPr lang="en-US" sz="3200" dirty="0">
                <a:hlinkClick r:id="rId4"/>
              </a:rPr>
              <a:t>dan@harris-sliwoski.com</a:t>
            </a:r>
          </a:p>
          <a:p>
            <a:pPr marL="1371600" lvl="2" indent="-457200">
              <a:spcAft>
                <a:spcPts val="1200"/>
              </a:spcAft>
              <a:buFont typeface="Wingdings" panose="05000000000000000000" pitchFamily="2" charset="2"/>
              <a:buChar char="Ø"/>
            </a:pPr>
            <a:r>
              <a:rPr lang="en-US" sz="3200" dirty="0">
                <a:hlinkClick r:id="rId4"/>
              </a:rPr>
              <a:t>kenrossesq@gmail.com</a:t>
            </a:r>
            <a:endParaRPr lang="en-US" sz="3200" dirty="0"/>
          </a:p>
          <a:p>
            <a:pPr marL="457200" indent="-457200">
              <a:spcAft>
                <a:spcPts val="1200"/>
              </a:spcAft>
              <a:buFont typeface="Arial" panose="020B0604020202020204" pitchFamily="34" charset="0"/>
              <a:buChar char="•"/>
            </a:pPr>
            <a:r>
              <a:rPr lang="en-US" sz="3200" dirty="0"/>
              <a:t>These slides, a link to a video of this webinar and more material can be accessed at </a:t>
            </a:r>
            <a:r>
              <a:rPr lang="en-US" sz="3200" dirty="0">
                <a:hlinkClick r:id="rId5"/>
              </a:rPr>
              <a:t>https://www.productsafetyprofessionals.org/webinar-archive</a:t>
            </a:r>
            <a:r>
              <a:rPr lang="en-US" sz="3200" dirty="0"/>
              <a:t>. </a:t>
            </a:r>
          </a:p>
        </p:txBody>
      </p:sp>
    </p:spTree>
    <p:extLst>
      <p:ext uri="{BB962C8B-B14F-4D97-AF65-F5344CB8AC3E}">
        <p14:creationId xmlns:p14="http://schemas.microsoft.com/office/powerpoint/2010/main" val="2876234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5451046" y="2886659"/>
            <a:ext cx="1005230" cy="1009024"/>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4142987" y="2284237"/>
            <a:ext cx="3906026" cy="47354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00" b="1" dirty="0"/>
              <a:t>SPSP 2024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4077040" y="3939215"/>
            <a:ext cx="3753240" cy="77684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March 20, 2024</a:t>
            </a:r>
          </a:p>
        </p:txBody>
      </p:sp>
      <p:sp>
        <p:nvSpPr>
          <p:cNvPr id="2" name="TextBox 1">
            <a:extLst>
              <a:ext uri="{FF2B5EF4-FFF2-40B4-BE49-F238E27FC236}">
                <a16:creationId xmlns:a16="http://schemas.microsoft.com/office/drawing/2014/main" id="{64639BF5-63E1-4B4F-9667-F2BB52AE8314}"/>
              </a:ext>
            </a:extLst>
          </p:cNvPr>
          <p:cNvSpPr txBox="1"/>
          <p:nvPr/>
        </p:nvSpPr>
        <p:spPr>
          <a:xfrm>
            <a:off x="3380337" y="1680229"/>
            <a:ext cx="5739493" cy="715581"/>
          </a:xfrm>
          <a:prstGeom prst="rect">
            <a:avLst/>
          </a:prstGeom>
          <a:noFill/>
        </p:spPr>
        <p:txBody>
          <a:bodyPr wrap="square" rtlCol="0">
            <a:spAutoFit/>
          </a:bodyPr>
          <a:lstStyle/>
          <a:p>
            <a:r>
              <a:rPr lang="en-US" sz="4050" dirty="0">
                <a:effectLst>
                  <a:outerShdw blurRad="38100" dist="38100" dir="2700000" algn="tl">
                    <a:srgbClr val="000000">
                      <a:alpha val="43137"/>
                    </a:srgbClr>
                  </a:outerShdw>
                </a:effectLst>
              </a:rPr>
              <a:t>Thank you for attending!</a:t>
            </a:r>
          </a:p>
        </p:txBody>
      </p:sp>
      <p:sp>
        <p:nvSpPr>
          <p:cNvPr id="3" name="TextBox 2">
            <a:extLst>
              <a:ext uri="{FF2B5EF4-FFF2-40B4-BE49-F238E27FC236}">
                <a16:creationId xmlns:a16="http://schemas.microsoft.com/office/drawing/2014/main" id="{B3978A5B-13E9-423D-83C6-867B7EF521A9}"/>
              </a:ext>
            </a:extLst>
          </p:cNvPr>
          <p:cNvSpPr txBox="1"/>
          <p:nvPr/>
        </p:nvSpPr>
        <p:spPr>
          <a:xfrm>
            <a:off x="3714542" y="5014128"/>
            <a:ext cx="4662435" cy="646331"/>
          </a:xfrm>
          <a:prstGeom prst="rect">
            <a:avLst/>
          </a:prstGeom>
          <a:noFill/>
        </p:spPr>
        <p:txBody>
          <a:bodyPr wrap="square" rtlCol="0">
            <a:spAutoFit/>
          </a:bodyPr>
          <a:lstStyle/>
          <a:p>
            <a:pPr algn="ctr"/>
            <a:r>
              <a:rPr lang="en-US" b="1" dirty="0"/>
              <a:t>Sponsored by Sedgwick Brand Protection</a:t>
            </a:r>
          </a:p>
          <a:p>
            <a:pPr algn="ctr"/>
            <a:endParaRPr lang="en-US" dirty="0"/>
          </a:p>
        </p:txBody>
      </p:sp>
    </p:spTree>
    <p:extLst>
      <p:ext uri="{BB962C8B-B14F-4D97-AF65-F5344CB8AC3E}">
        <p14:creationId xmlns:p14="http://schemas.microsoft.com/office/powerpoint/2010/main" val="77256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1714500"/>
            <a:ext cx="9144000" cy="4286250"/>
            <a:chOff x="0" y="0"/>
            <a:chExt cx="24384000" cy="11430000"/>
          </a:xfrm>
        </p:grpSpPr>
        <p:pic>
          <p:nvPicPr>
            <p:cNvPr id="3" name="Picture 3"/>
            <p:cNvPicPr>
              <a:picLocks noChangeAspect="1"/>
            </p:cNvPicPr>
            <p:nvPr/>
          </p:nvPicPr>
          <p:blipFill>
            <a:blip r:embed="rId2"/>
            <a:srcRect t="14844" r="1" b="14844"/>
            <a:stretch>
              <a:fillRect/>
            </a:stretch>
          </p:blipFill>
          <p:spPr>
            <a:xfrm>
              <a:off x="0" y="0"/>
              <a:ext cx="24384000" cy="11430000"/>
            </a:xfrm>
            <a:prstGeom prst="rect">
              <a:avLst/>
            </a:prstGeom>
          </p:spPr>
        </p:pic>
      </p:grpSp>
      <p:sp>
        <p:nvSpPr>
          <p:cNvPr id="4" name="Freeform 4"/>
          <p:cNvSpPr/>
          <p:nvPr/>
        </p:nvSpPr>
        <p:spPr>
          <a:xfrm>
            <a:off x="7719375" y="1214439"/>
            <a:ext cx="2591438" cy="451539"/>
          </a:xfrm>
          <a:custGeom>
            <a:avLst/>
            <a:gdLst/>
            <a:ahLst/>
            <a:cxnLst/>
            <a:rect l="l" t="t" r="r" b="b"/>
            <a:pathLst>
              <a:path w="5182875" h="903077">
                <a:moveTo>
                  <a:pt x="0" y="0"/>
                </a:moveTo>
                <a:lnTo>
                  <a:pt x="5182875" y="0"/>
                </a:lnTo>
                <a:lnTo>
                  <a:pt x="5182875" y="903077"/>
                </a:lnTo>
                <a:lnTo>
                  <a:pt x="0" y="903077"/>
                </a:lnTo>
                <a:lnTo>
                  <a:pt x="0" y="0"/>
                </a:lnTo>
                <a:close/>
              </a:path>
            </a:pathLst>
          </a:custGeom>
          <a:blipFill>
            <a:blip r:embed="rId3">
              <a:extLst>
                <a:ext uri="{96DAC541-7B7A-43D3-8B79-37D633B846F1}">
                  <asvg:svgBlip xmlns:asvg="http://schemas.microsoft.com/office/drawing/2016/SVG/main" r:embed="rId4"/>
                </a:ext>
              </a:extLst>
            </a:blip>
            <a:stretch>
              <a:fillRect l="-22277" t="-228947" r="-22266" b="-224090"/>
            </a:stretch>
          </a:blipFill>
        </p:spPr>
        <p:txBody>
          <a:bodyPr/>
          <a:lstStyle/>
          <a:p>
            <a:endParaRPr lang="en-US"/>
          </a:p>
        </p:txBody>
      </p:sp>
      <p:sp>
        <p:nvSpPr>
          <p:cNvPr id="5" name="AutoShape 5"/>
          <p:cNvSpPr/>
          <p:nvPr/>
        </p:nvSpPr>
        <p:spPr>
          <a:xfrm>
            <a:off x="1524000" y="1423538"/>
            <a:ext cx="5937250" cy="0"/>
          </a:xfrm>
          <a:prstGeom prst="line">
            <a:avLst/>
          </a:prstGeom>
          <a:ln w="66675" cap="flat">
            <a:solidFill>
              <a:srgbClr val="A84825"/>
            </a:solidFill>
            <a:prstDash val="solid"/>
            <a:headEnd type="none" w="sm" len="sm"/>
            <a:tailEnd type="none" w="sm" len="sm"/>
          </a:ln>
        </p:spPr>
        <p:txBody>
          <a:bodyPr/>
          <a:lstStyle/>
          <a:p>
            <a:endParaRPr lang="en-US"/>
          </a:p>
        </p:txBody>
      </p:sp>
      <p:grpSp>
        <p:nvGrpSpPr>
          <p:cNvPr id="6" name="Group 6"/>
          <p:cNvGrpSpPr/>
          <p:nvPr/>
        </p:nvGrpSpPr>
        <p:grpSpPr>
          <a:xfrm>
            <a:off x="1524000" y="2321720"/>
            <a:ext cx="9144000" cy="2214563"/>
            <a:chOff x="0" y="0"/>
            <a:chExt cx="4816593" cy="1166519"/>
          </a:xfrm>
        </p:grpSpPr>
        <p:sp>
          <p:nvSpPr>
            <p:cNvPr id="7" name="Freeform 7"/>
            <p:cNvSpPr/>
            <p:nvPr/>
          </p:nvSpPr>
          <p:spPr>
            <a:xfrm>
              <a:off x="0" y="0"/>
              <a:ext cx="4816592" cy="1166519"/>
            </a:xfrm>
            <a:custGeom>
              <a:avLst/>
              <a:gdLst/>
              <a:ahLst/>
              <a:cxnLst/>
              <a:rect l="l" t="t" r="r" b="b"/>
              <a:pathLst>
                <a:path w="4816592" h="1166519">
                  <a:moveTo>
                    <a:pt x="0" y="0"/>
                  </a:moveTo>
                  <a:lnTo>
                    <a:pt x="4816592" y="0"/>
                  </a:lnTo>
                  <a:lnTo>
                    <a:pt x="4816592" y="1166519"/>
                  </a:lnTo>
                  <a:lnTo>
                    <a:pt x="0" y="1166519"/>
                  </a:lnTo>
                  <a:close/>
                </a:path>
              </a:pathLst>
            </a:custGeom>
            <a:solidFill>
              <a:srgbClr val="FFFFFF">
                <a:alpha val="69804"/>
              </a:srgbClr>
            </a:solidFill>
          </p:spPr>
          <p:txBody>
            <a:bodyPr/>
            <a:lstStyle/>
            <a:p>
              <a:endParaRPr lang="en-US"/>
            </a:p>
          </p:txBody>
        </p:sp>
        <p:sp>
          <p:nvSpPr>
            <p:cNvPr id="8" name="TextBox 8"/>
            <p:cNvSpPr txBox="1"/>
            <p:nvPr/>
          </p:nvSpPr>
          <p:spPr>
            <a:xfrm>
              <a:off x="0" y="-38100"/>
              <a:ext cx="4816593" cy="1204619"/>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grpSp>
        <p:nvGrpSpPr>
          <p:cNvPr id="9" name="Group 9"/>
          <p:cNvGrpSpPr/>
          <p:nvPr/>
        </p:nvGrpSpPr>
        <p:grpSpPr>
          <a:xfrm>
            <a:off x="2860826" y="2626680"/>
            <a:ext cx="6470348" cy="1559349"/>
            <a:chOff x="0" y="-104775"/>
            <a:chExt cx="17254260" cy="4158262"/>
          </a:xfrm>
        </p:grpSpPr>
        <p:sp>
          <p:nvSpPr>
            <p:cNvPr id="10" name="TextBox 10"/>
            <p:cNvSpPr txBox="1"/>
            <p:nvPr/>
          </p:nvSpPr>
          <p:spPr>
            <a:xfrm>
              <a:off x="0" y="-104775"/>
              <a:ext cx="17254260" cy="2289346"/>
            </a:xfrm>
            <a:prstGeom prst="rect">
              <a:avLst/>
            </a:prstGeom>
          </p:spPr>
          <p:txBody>
            <a:bodyPr lIns="0" tIns="0" rIns="0" bIns="0" rtlCol="0" anchor="t">
              <a:spAutoFit/>
            </a:bodyPr>
            <a:lstStyle/>
            <a:p>
              <a:pPr algn="r">
                <a:lnSpc>
                  <a:spcPts val="3500"/>
                </a:lnSpc>
              </a:pPr>
              <a:r>
                <a:rPr lang="en-US" sz="2500" spc="-20">
                  <a:solidFill>
                    <a:srgbClr val="A84825"/>
                  </a:solidFill>
                  <a:latin typeface="Open Sans Bold"/>
                </a:rPr>
                <a:t>PRODUCT SOURCING &amp; CONTRACTING </a:t>
              </a:r>
            </a:p>
            <a:p>
              <a:pPr algn="r">
                <a:lnSpc>
                  <a:spcPts val="3500"/>
                </a:lnSpc>
              </a:pPr>
              <a:r>
                <a:rPr lang="en-US" sz="2500" spc="-20">
                  <a:solidFill>
                    <a:srgbClr val="A84825"/>
                  </a:solidFill>
                  <a:latin typeface="Open Sans Bold"/>
                </a:rPr>
                <a:t>TO REDUCE PRODUCT LIABILITY RISKS</a:t>
              </a:r>
            </a:p>
          </p:txBody>
        </p:sp>
        <p:sp>
          <p:nvSpPr>
            <p:cNvPr id="11" name="TextBox 11"/>
            <p:cNvSpPr txBox="1"/>
            <p:nvPr/>
          </p:nvSpPr>
          <p:spPr>
            <a:xfrm>
              <a:off x="1035541" y="3179573"/>
              <a:ext cx="15190423" cy="873914"/>
            </a:xfrm>
            <a:prstGeom prst="rect">
              <a:avLst/>
            </a:prstGeom>
          </p:spPr>
          <p:txBody>
            <a:bodyPr lIns="0" tIns="0" rIns="0" bIns="0" rtlCol="0" anchor="t">
              <a:spAutoFit/>
            </a:bodyPr>
            <a:lstStyle/>
            <a:p>
              <a:pPr algn="ctr">
                <a:lnSpc>
                  <a:spcPts val="2801"/>
                </a:lnSpc>
              </a:pPr>
              <a:r>
                <a:rPr lang="en-US" sz="2000">
                  <a:solidFill>
                    <a:srgbClr val="5F5D5A"/>
                  </a:solidFill>
                  <a:latin typeface="Open Sans Semi-Bold"/>
                </a:rPr>
                <a:t>DAN HARRIS</a:t>
              </a:r>
            </a:p>
          </p:txBody>
        </p:sp>
      </p:grpSp>
      <p:sp>
        <p:nvSpPr>
          <p:cNvPr id="12" name="Freeform 12"/>
          <p:cNvSpPr/>
          <p:nvPr/>
        </p:nvSpPr>
        <p:spPr>
          <a:xfrm>
            <a:off x="9567229"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8716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5486400"/>
            <a:ext cx="9144000" cy="51435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110C4D"/>
            </a:solidFill>
          </p:spPr>
          <p:txBody>
            <a:bodyPr/>
            <a:lstStyle/>
            <a:p>
              <a:endParaRPr lang="en-US"/>
            </a:p>
          </p:txBody>
        </p:sp>
        <p:sp>
          <p:nvSpPr>
            <p:cNvPr id="4" name="TextBox 4"/>
            <p:cNvSpPr txBox="1"/>
            <p:nvPr/>
          </p:nvSpPr>
          <p:spPr>
            <a:xfrm>
              <a:off x="0" y="-38100"/>
              <a:ext cx="4816593" cy="30903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grpSp>
        <p:nvGrpSpPr>
          <p:cNvPr id="5" name="Group 5"/>
          <p:cNvGrpSpPr>
            <a:grpSpLocks noChangeAspect="1"/>
          </p:cNvGrpSpPr>
          <p:nvPr/>
        </p:nvGrpSpPr>
        <p:grpSpPr>
          <a:xfrm>
            <a:off x="2427297" y="2201186"/>
            <a:ext cx="1752803" cy="1752796"/>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30480" r="-19612"/>
              </a:stretch>
            </a:blipFill>
          </p:spPr>
          <p:txBody>
            <a:bodyPr/>
            <a:lstStyle/>
            <a:p>
              <a:endParaRPr lang="en-US"/>
            </a:p>
          </p:txBody>
        </p:sp>
      </p:grpSp>
      <p:grpSp>
        <p:nvGrpSpPr>
          <p:cNvPr id="7" name="Group 7"/>
          <p:cNvGrpSpPr>
            <a:grpSpLocks noChangeAspect="1"/>
          </p:cNvGrpSpPr>
          <p:nvPr/>
        </p:nvGrpSpPr>
        <p:grpSpPr>
          <a:xfrm>
            <a:off x="5219600" y="2203323"/>
            <a:ext cx="1752803" cy="1752796"/>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046" r="-25046"/>
              </a:stretch>
            </a:blipFill>
          </p:spPr>
          <p:txBody>
            <a:bodyPr/>
            <a:lstStyle/>
            <a:p>
              <a:endParaRPr lang="en-US"/>
            </a:p>
          </p:txBody>
        </p:sp>
      </p:grpSp>
      <p:grpSp>
        <p:nvGrpSpPr>
          <p:cNvPr id="9" name="Group 9"/>
          <p:cNvGrpSpPr>
            <a:grpSpLocks noChangeAspect="1"/>
          </p:cNvGrpSpPr>
          <p:nvPr/>
        </p:nvGrpSpPr>
        <p:grpSpPr>
          <a:xfrm>
            <a:off x="8011902" y="2203323"/>
            <a:ext cx="1752803" cy="1752796"/>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69414" r="-28115"/>
              </a:stretch>
            </a:blipFill>
          </p:spPr>
          <p:txBody>
            <a:bodyPr/>
            <a:lstStyle/>
            <a:p>
              <a:endParaRPr lang="en-US"/>
            </a:p>
          </p:txBody>
        </p:sp>
      </p:grpSp>
      <p:sp>
        <p:nvSpPr>
          <p:cNvPr id="11" name="Freeform 11"/>
          <p:cNvSpPr/>
          <p:nvPr/>
        </p:nvSpPr>
        <p:spPr>
          <a:xfrm rot="-19422">
            <a:off x="9708273" y="1223347"/>
            <a:ext cx="616419" cy="616419"/>
          </a:xfrm>
          <a:custGeom>
            <a:avLst/>
            <a:gdLst/>
            <a:ahLst/>
            <a:cxnLst/>
            <a:rect l="l" t="t" r="r" b="b"/>
            <a:pathLst>
              <a:path w="1232837" h="1232837">
                <a:moveTo>
                  <a:pt x="0" y="0"/>
                </a:moveTo>
                <a:lnTo>
                  <a:pt x="1232837" y="0"/>
                </a:lnTo>
                <a:lnTo>
                  <a:pt x="1232837" y="1232838"/>
                </a:lnTo>
                <a:lnTo>
                  <a:pt x="0" y="1232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4931117" y="1314451"/>
            <a:ext cx="2329769" cy="967957"/>
          </a:xfrm>
          <a:prstGeom prst="rect">
            <a:avLst/>
          </a:prstGeom>
        </p:spPr>
        <p:txBody>
          <a:bodyPr lIns="0" tIns="0" rIns="0" bIns="0" rtlCol="0" anchor="t">
            <a:spAutoFit/>
          </a:bodyPr>
          <a:lstStyle/>
          <a:p>
            <a:pPr algn="ctr">
              <a:lnSpc>
                <a:spcPts val="3920"/>
              </a:lnSpc>
            </a:pPr>
            <a:r>
              <a:rPr lang="en-US" sz="2800" spc="280">
                <a:solidFill>
                  <a:srgbClr val="A84825"/>
                </a:solidFill>
                <a:latin typeface="Open Sans"/>
              </a:rPr>
              <a:t>THREE KEYS</a:t>
            </a:r>
          </a:p>
        </p:txBody>
      </p:sp>
      <p:sp>
        <p:nvSpPr>
          <p:cNvPr id="13" name="Freeform 13"/>
          <p:cNvSpPr/>
          <p:nvPr/>
        </p:nvSpPr>
        <p:spPr>
          <a:xfrm>
            <a:off x="9548179" y="4869111"/>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7"/>
            <a:stretch>
              <a:fillRect/>
            </a:stretch>
          </a:blipFill>
        </p:spPr>
        <p:txBody>
          <a:bodyPr/>
          <a:lstStyle/>
          <a:p>
            <a:endParaRPr lang="en-US"/>
          </a:p>
        </p:txBody>
      </p:sp>
      <p:sp>
        <p:nvSpPr>
          <p:cNvPr id="14" name="TextBox 14" descr="e7d195523061f1c0cef09ac28eaae964ec9988a5cce77c8b8C1E4685C6E6B40CD7615480512384A61EE159C6FE0045D14B61E85D0A95589D558B81FFC809322ACC20DC2254D928200A3EA0841B8B18145E4076E2716215F9CA74215B300285468169D7DD1FA2F2873B8815601B39E841862D712EA7F5373BA315BA9..."/>
          <p:cNvSpPr txBox="1"/>
          <p:nvPr/>
        </p:nvSpPr>
        <p:spPr>
          <a:xfrm>
            <a:off x="2140810" y="4235753"/>
            <a:ext cx="2211257" cy="269304"/>
          </a:xfrm>
          <a:prstGeom prst="rect">
            <a:avLst/>
          </a:prstGeom>
        </p:spPr>
        <p:txBody>
          <a:bodyPr lIns="0" tIns="0" rIns="0" bIns="0" rtlCol="0" anchor="t">
            <a:spAutoFit/>
          </a:bodyPr>
          <a:lstStyle/>
          <a:p>
            <a:pPr algn="ctr">
              <a:lnSpc>
                <a:spcPts val="2100"/>
              </a:lnSpc>
            </a:pPr>
            <a:r>
              <a:rPr lang="en-US" sz="1750" spc="-14">
                <a:solidFill>
                  <a:srgbClr val="404040"/>
                </a:solidFill>
                <a:latin typeface="Open Sans Medium"/>
              </a:rPr>
              <a:t>Good Partnership</a:t>
            </a:r>
          </a:p>
        </p:txBody>
      </p:sp>
      <p:sp>
        <p:nvSpPr>
          <p:cNvPr id="15" name="TextBox 15" descr="e7d195523061f1c0cef09ac28eaae964ec9988a5cce77c8b8C1E4685C6E6B40CD7615480512384A61EE159C6FE0045D14B61E85D0A95589D558B81FFC809322ACC20DC2254D928200A3EA0841B8B18145E4076E2716215F9CA74215B300285468169D7DD1FA2F2873B8815601B39E841862D712EA7F5373BA315BA9..."/>
          <p:cNvSpPr txBox="1"/>
          <p:nvPr/>
        </p:nvSpPr>
        <p:spPr>
          <a:xfrm>
            <a:off x="4990373" y="4235753"/>
            <a:ext cx="2211257" cy="269304"/>
          </a:xfrm>
          <a:prstGeom prst="rect">
            <a:avLst/>
          </a:prstGeom>
        </p:spPr>
        <p:txBody>
          <a:bodyPr lIns="0" tIns="0" rIns="0" bIns="0" rtlCol="0" anchor="t">
            <a:spAutoFit/>
          </a:bodyPr>
          <a:lstStyle/>
          <a:p>
            <a:pPr algn="ctr">
              <a:lnSpc>
                <a:spcPts val="2100"/>
              </a:lnSpc>
            </a:pPr>
            <a:r>
              <a:rPr lang="en-US" sz="1750" spc="-14">
                <a:solidFill>
                  <a:srgbClr val="404040"/>
                </a:solidFill>
                <a:latin typeface="Open Sans Medium"/>
              </a:rPr>
              <a:t>Good Contracts</a:t>
            </a:r>
          </a:p>
        </p:txBody>
      </p:sp>
      <p:sp>
        <p:nvSpPr>
          <p:cNvPr id="16" name="TextBox 16" descr="e7d195523061f1c0cef09ac28eaae964ec9988a5cce77c8b8C1E4685C6E6B40CD7615480512384A61EE159C6FE0045D14B61E85D0A95589D558B81FFC809322ACC20DC2254D928200A3EA0841B8B18145E4076E2716215F9CA74215B300285468169D7DD1FA2F2873B8815601B39E841862D712EA7F5373BA315BA9..."/>
          <p:cNvSpPr txBox="1"/>
          <p:nvPr/>
        </p:nvSpPr>
        <p:spPr>
          <a:xfrm>
            <a:off x="7782675" y="4235753"/>
            <a:ext cx="2211257" cy="269304"/>
          </a:xfrm>
          <a:prstGeom prst="rect">
            <a:avLst/>
          </a:prstGeom>
        </p:spPr>
        <p:txBody>
          <a:bodyPr lIns="0" tIns="0" rIns="0" bIns="0" rtlCol="0" anchor="t">
            <a:spAutoFit/>
          </a:bodyPr>
          <a:lstStyle/>
          <a:p>
            <a:pPr algn="ctr">
              <a:lnSpc>
                <a:spcPts val="2100"/>
              </a:lnSpc>
            </a:pPr>
            <a:r>
              <a:rPr lang="en-US" sz="1750" spc="-14">
                <a:solidFill>
                  <a:srgbClr val="404040"/>
                </a:solidFill>
                <a:latin typeface="Open Sans Medium"/>
              </a:rPr>
              <a:t>Good QC</a:t>
            </a:r>
          </a:p>
        </p:txBody>
      </p:sp>
    </p:spTree>
    <p:extLst>
      <p:ext uri="{BB962C8B-B14F-4D97-AF65-F5344CB8AC3E}">
        <p14:creationId xmlns:p14="http://schemas.microsoft.com/office/powerpoint/2010/main" val="11933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7023" y="857250"/>
            <a:ext cx="820979" cy="5140350"/>
            <a:chOff x="0" y="0"/>
            <a:chExt cx="432450" cy="2707674"/>
          </a:xfrm>
        </p:grpSpPr>
        <p:sp>
          <p:nvSpPr>
            <p:cNvPr id="3" name="Freeform 3"/>
            <p:cNvSpPr/>
            <p:nvPr/>
          </p:nvSpPr>
          <p:spPr>
            <a:xfrm>
              <a:off x="0" y="0"/>
              <a:ext cx="432450" cy="2707674"/>
            </a:xfrm>
            <a:custGeom>
              <a:avLst/>
              <a:gdLst/>
              <a:ahLst/>
              <a:cxnLst/>
              <a:rect l="l" t="t" r="r" b="b"/>
              <a:pathLst>
                <a:path w="432450" h="2707674">
                  <a:moveTo>
                    <a:pt x="0" y="0"/>
                  </a:moveTo>
                  <a:lnTo>
                    <a:pt x="432450" y="0"/>
                  </a:lnTo>
                  <a:lnTo>
                    <a:pt x="432450" y="2707674"/>
                  </a:lnTo>
                  <a:lnTo>
                    <a:pt x="0" y="2707674"/>
                  </a:lnTo>
                  <a:close/>
                </a:path>
              </a:pathLst>
            </a:custGeom>
            <a:solidFill>
              <a:srgbClr val="110C4D"/>
            </a:solidFill>
          </p:spPr>
          <p:txBody>
            <a:bodyPr/>
            <a:lstStyle/>
            <a:p>
              <a:endParaRPr lang="en-US"/>
            </a:p>
          </p:txBody>
        </p:sp>
        <p:sp>
          <p:nvSpPr>
            <p:cNvPr id="4" name="TextBox 4"/>
            <p:cNvSpPr txBox="1"/>
            <p:nvPr/>
          </p:nvSpPr>
          <p:spPr>
            <a:xfrm>
              <a:off x="0" y="-38100"/>
              <a:ext cx="432450" cy="2745774"/>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TextBox 5"/>
          <p:cNvSpPr txBox="1"/>
          <p:nvPr/>
        </p:nvSpPr>
        <p:spPr>
          <a:xfrm>
            <a:off x="2831685" y="1323975"/>
            <a:ext cx="6528630" cy="419410"/>
          </a:xfrm>
          <a:prstGeom prst="rect">
            <a:avLst/>
          </a:prstGeom>
        </p:spPr>
        <p:txBody>
          <a:bodyPr lIns="0" tIns="0" rIns="0" bIns="0" rtlCol="0" anchor="t">
            <a:spAutoFit/>
          </a:bodyPr>
          <a:lstStyle/>
          <a:p>
            <a:pPr algn="ctr">
              <a:lnSpc>
                <a:spcPts val="3499"/>
              </a:lnSpc>
            </a:pPr>
            <a:r>
              <a:rPr lang="en-US" sz="2500" spc="250">
                <a:solidFill>
                  <a:srgbClr val="A84825"/>
                </a:solidFill>
                <a:latin typeface="Open Sans"/>
              </a:rPr>
              <a:t>GOOD DUE DILIGENCE</a:t>
            </a:r>
          </a:p>
        </p:txBody>
      </p:sp>
      <p:sp>
        <p:nvSpPr>
          <p:cNvPr id="6" name="Freeform 6"/>
          <p:cNvSpPr/>
          <p:nvPr/>
        </p:nvSpPr>
        <p:spPr>
          <a:xfrm>
            <a:off x="9043889" y="1214438"/>
            <a:ext cx="586642" cy="586642"/>
          </a:xfrm>
          <a:custGeom>
            <a:avLst/>
            <a:gdLst/>
            <a:ahLst/>
            <a:cxnLst/>
            <a:rect l="l" t="t" r="r" b="b"/>
            <a:pathLst>
              <a:path w="1173284" h="1173284">
                <a:moveTo>
                  <a:pt x="0" y="0"/>
                </a:moveTo>
                <a:lnTo>
                  <a:pt x="1173284" y="0"/>
                </a:lnTo>
                <a:lnTo>
                  <a:pt x="1173284" y="1173284"/>
                </a:lnTo>
                <a:lnTo>
                  <a:pt x="0" y="1173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a:off x="9248480" y="5229215"/>
            <a:ext cx="177461" cy="651234"/>
          </a:xfrm>
          <a:custGeom>
            <a:avLst/>
            <a:gdLst/>
            <a:ahLst/>
            <a:cxnLst/>
            <a:rect l="l" t="t" r="r" b="b"/>
            <a:pathLst>
              <a:path w="354922" h="1302467">
                <a:moveTo>
                  <a:pt x="0" y="0"/>
                </a:moveTo>
                <a:lnTo>
                  <a:pt x="354922" y="0"/>
                </a:lnTo>
                <a:lnTo>
                  <a:pt x="354922" y="1302467"/>
                </a:lnTo>
                <a:lnTo>
                  <a:pt x="0" y="1302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4024110" y="2181021"/>
            <a:ext cx="4381907" cy="582659"/>
            <a:chOff x="0" y="0"/>
            <a:chExt cx="11685086" cy="1553756"/>
          </a:xfrm>
        </p:grpSpPr>
        <p:sp>
          <p:nvSpPr>
            <p:cNvPr id="9" name="Freeform 9"/>
            <p:cNvSpPr/>
            <p:nvPr/>
          </p:nvSpPr>
          <p:spPr>
            <a:xfrm>
              <a:off x="0" y="0"/>
              <a:ext cx="11685143" cy="1553718"/>
            </a:xfrm>
            <a:custGeom>
              <a:avLst/>
              <a:gdLst/>
              <a:ahLst/>
              <a:cxnLst/>
              <a:rect l="l" t="t" r="r" b="b"/>
              <a:pathLst>
                <a:path w="11685143" h="1553718">
                  <a:moveTo>
                    <a:pt x="0" y="0"/>
                  </a:moveTo>
                  <a:lnTo>
                    <a:pt x="11685143" y="0"/>
                  </a:lnTo>
                  <a:lnTo>
                    <a:pt x="11685143" y="1553718"/>
                  </a:lnTo>
                  <a:lnTo>
                    <a:pt x="0" y="1553718"/>
                  </a:lnTo>
                  <a:close/>
                </a:path>
              </a:pathLst>
            </a:custGeom>
            <a:solidFill>
              <a:srgbClr val="A84924"/>
            </a:solidFill>
          </p:spPr>
          <p:txBody>
            <a:bodyPr/>
            <a:lstStyle/>
            <a:p>
              <a:endParaRPr lang="en-US"/>
            </a:p>
          </p:txBody>
        </p:sp>
        <p:sp>
          <p:nvSpPr>
            <p:cNvPr id="10" name="TextBox 10"/>
            <p:cNvSpPr txBox="1"/>
            <p:nvPr/>
          </p:nvSpPr>
          <p:spPr>
            <a:xfrm>
              <a:off x="0" y="9525"/>
              <a:ext cx="11685086" cy="1544231"/>
            </a:xfrm>
            <a:prstGeom prst="rect">
              <a:avLst/>
            </a:prstGeom>
          </p:spPr>
          <p:txBody>
            <a:bodyPr lIns="25400" tIns="25400" rIns="25400" bIns="25400" rtlCol="0" anchor="ctr"/>
            <a:lstStyle/>
            <a:p>
              <a:pPr algn="ctr">
                <a:lnSpc>
                  <a:spcPts val="2100"/>
                </a:lnSpc>
              </a:pPr>
              <a:r>
                <a:rPr lang="en-US" sz="1750" spc="-14">
                  <a:solidFill>
                    <a:srgbClr val="FFFFFF"/>
                  </a:solidFill>
                  <a:latin typeface="Open Sans Medium"/>
                </a:rPr>
                <a:t>Distrust all company info</a:t>
              </a:r>
            </a:p>
          </p:txBody>
        </p:sp>
      </p:grpSp>
      <p:grpSp>
        <p:nvGrpSpPr>
          <p:cNvPr id="11" name="Group 11"/>
          <p:cNvGrpSpPr/>
          <p:nvPr/>
        </p:nvGrpSpPr>
        <p:grpSpPr>
          <a:xfrm>
            <a:off x="4024110" y="3060763"/>
            <a:ext cx="4381907" cy="582659"/>
            <a:chOff x="0" y="0"/>
            <a:chExt cx="11685086" cy="1553756"/>
          </a:xfrm>
        </p:grpSpPr>
        <p:sp>
          <p:nvSpPr>
            <p:cNvPr id="12" name="Freeform 12"/>
            <p:cNvSpPr/>
            <p:nvPr/>
          </p:nvSpPr>
          <p:spPr>
            <a:xfrm>
              <a:off x="0" y="0"/>
              <a:ext cx="11685143" cy="1553718"/>
            </a:xfrm>
            <a:custGeom>
              <a:avLst/>
              <a:gdLst/>
              <a:ahLst/>
              <a:cxnLst/>
              <a:rect l="l" t="t" r="r" b="b"/>
              <a:pathLst>
                <a:path w="11685143" h="1553718">
                  <a:moveTo>
                    <a:pt x="0" y="0"/>
                  </a:moveTo>
                  <a:lnTo>
                    <a:pt x="11685143" y="0"/>
                  </a:lnTo>
                  <a:lnTo>
                    <a:pt x="11685143" y="1553718"/>
                  </a:lnTo>
                  <a:lnTo>
                    <a:pt x="0" y="1553718"/>
                  </a:lnTo>
                  <a:close/>
                </a:path>
              </a:pathLst>
            </a:custGeom>
            <a:solidFill>
              <a:srgbClr val="7E371B"/>
            </a:solidFill>
          </p:spPr>
          <p:txBody>
            <a:bodyPr/>
            <a:lstStyle/>
            <a:p>
              <a:endParaRPr lang="en-US"/>
            </a:p>
          </p:txBody>
        </p:sp>
        <p:sp>
          <p:nvSpPr>
            <p:cNvPr id="13" name="TextBox 13"/>
            <p:cNvSpPr txBox="1"/>
            <p:nvPr/>
          </p:nvSpPr>
          <p:spPr>
            <a:xfrm>
              <a:off x="0" y="9525"/>
              <a:ext cx="11685086" cy="1544231"/>
            </a:xfrm>
            <a:prstGeom prst="rect">
              <a:avLst/>
            </a:prstGeom>
          </p:spPr>
          <p:txBody>
            <a:bodyPr lIns="25400" tIns="25400" rIns="25400" bIns="25400" rtlCol="0" anchor="ctr"/>
            <a:lstStyle/>
            <a:p>
              <a:pPr algn="ctr">
                <a:lnSpc>
                  <a:spcPts val="2100"/>
                </a:lnSpc>
              </a:pPr>
              <a:r>
                <a:rPr lang="en-US" sz="1750" spc="-14">
                  <a:solidFill>
                    <a:srgbClr val="FFFFFF"/>
                  </a:solidFill>
                  <a:latin typeface="Open Sans Semi-Bold"/>
                </a:rPr>
                <a:t>Look around, ask around</a:t>
              </a:r>
            </a:p>
          </p:txBody>
        </p:sp>
      </p:grpSp>
      <p:grpSp>
        <p:nvGrpSpPr>
          <p:cNvPr id="14" name="Group 14"/>
          <p:cNvGrpSpPr/>
          <p:nvPr/>
        </p:nvGrpSpPr>
        <p:grpSpPr>
          <a:xfrm>
            <a:off x="4024111" y="3888985"/>
            <a:ext cx="4381907" cy="582659"/>
            <a:chOff x="0" y="0"/>
            <a:chExt cx="11685086" cy="1553756"/>
          </a:xfrm>
        </p:grpSpPr>
        <p:sp>
          <p:nvSpPr>
            <p:cNvPr id="15" name="Freeform 15"/>
            <p:cNvSpPr/>
            <p:nvPr/>
          </p:nvSpPr>
          <p:spPr>
            <a:xfrm>
              <a:off x="0" y="0"/>
              <a:ext cx="11685143" cy="1553718"/>
            </a:xfrm>
            <a:custGeom>
              <a:avLst/>
              <a:gdLst/>
              <a:ahLst/>
              <a:cxnLst/>
              <a:rect l="l" t="t" r="r" b="b"/>
              <a:pathLst>
                <a:path w="11685143" h="1553718">
                  <a:moveTo>
                    <a:pt x="0" y="0"/>
                  </a:moveTo>
                  <a:lnTo>
                    <a:pt x="11685143" y="0"/>
                  </a:lnTo>
                  <a:lnTo>
                    <a:pt x="11685143" y="1553718"/>
                  </a:lnTo>
                  <a:lnTo>
                    <a:pt x="0" y="1553718"/>
                  </a:lnTo>
                  <a:close/>
                </a:path>
              </a:pathLst>
            </a:custGeom>
            <a:solidFill>
              <a:srgbClr val="696464"/>
            </a:solidFill>
          </p:spPr>
          <p:txBody>
            <a:bodyPr/>
            <a:lstStyle/>
            <a:p>
              <a:endParaRPr lang="en-US"/>
            </a:p>
          </p:txBody>
        </p:sp>
        <p:sp>
          <p:nvSpPr>
            <p:cNvPr id="16" name="TextBox 16"/>
            <p:cNvSpPr txBox="1"/>
            <p:nvPr/>
          </p:nvSpPr>
          <p:spPr>
            <a:xfrm>
              <a:off x="0" y="0"/>
              <a:ext cx="11685086" cy="1553756"/>
            </a:xfrm>
            <a:prstGeom prst="rect">
              <a:avLst/>
            </a:prstGeom>
          </p:spPr>
          <p:txBody>
            <a:bodyPr lIns="25400" tIns="25400" rIns="25400" bIns="25400" rtlCol="0" anchor="ctr"/>
            <a:lstStyle/>
            <a:p>
              <a:pPr algn="ctr">
                <a:lnSpc>
                  <a:spcPts val="2100"/>
                </a:lnSpc>
              </a:pPr>
              <a:r>
                <a:rPr lang="en-US" sz="1750" spc="-14">
                  <a:solidFill>
                    <a:srgbClr val="FFFFFF"/>
                  </a:solidFill>
                  <a:latin typeface="Open Sans Semi-Bold"/>
                </a:rPr>
                <a:t>Scrutinize the paper</a:t>
              </a:r>
            </a:p>
          </p:txBody>
        </p:sp>
      </p:grpSp>
      <p:grpSp>
        <p:nvGrpSpPr>
          <p:cNvPr id="17" name="Group 17"/>
          <p:cNvGrpSpPr/>
          <p:nvPr/>
        </p:nvGrpSpPr>
        <p:grpSpPr>
          <a:xfrm>
            <a:off x="4024111" y="4742967"/>
            <a:ext cx="4381907" cy="582659"/>
            <a:chOff x="0" y="0"/>
            <a:chExt cx="11685086" cy="1553756"/>
          </a:xfrm>
        </p:grpSpPr>
        <p:sp>
          <p:nvSpPr>
            <p:cNvPr id="18" name="Freeform 18"/>
            <p:cNvSpPr/>
            <p:nvPr/>
          </p:nvSpPr>
          <p:spPr>
            <a:xfrm>
              <a:off x="0" y="0"/>
              <a:ext cx="11685143" cy="1553718"/>
            </a:xfrm>
            <a:custGeom>
              <a:avLst/>
              <a:gdLst/>
              <a:ahLst/>
              <a:cxnLst/>
              <a:rect l="l" t="t" r="r" b="b"/>
              <a:pathLst>
                <a:path w="11685143" h="1553718">
                  <a:moveTo>
                    <a:pt x="0" y="0"/>
                  </a:moveTo>
                  <a:lnTo>
                    <a:pt x="11685143" y="0"/>
                  </a:lnTo>
                  <a:lnTo>
                    <a:pt x="11685143" y="1553718"/>
                  </a:lnTo>
                  <a:lnTo>
                    <a:pt x="0" y="1553718"/>
                  </a:lnTo>
                  <a:close/>
                </a:path>
              </a:pathLst>
            </a:custGeom>
            <a:solidFill>
              <a:srgbClr val="808080"/>
            </a:solidFill>
          </p:spPr>
          <p:txBody>
            <a:bodyPr/>
            <a:lstStyle/>
            <a:p>
              <a:endParaRPr lang="en-US"/>
            </a:p>
          </p:txBody>
        </p:sp>
        <p:sp>
          <p:nvSpPr>
            <p:cNvPr id="19" name="TextBox 19"/>
            <p:cNvSpPr txBox="1"/>
            <p:nvPr/>
          </p:nvSpPr>
          <p:spPr>
            <a:xfrm>
              <a:off x="0" y="0"/>
              <a:ext cx="11685086" cy="1553756"/>
            </a:xfrm>
            <a:prstGeom prst="rect">
              <a:avLst/>
            </a:prstGeom>
          </p:spPr>
          <p:txBody>
            <a:bodyPr lIns="25400" tIns="25400" rIns="25400" bIns="25400" rtlCol="0" anchor="ctr"/>
            <a:lstStyle/>
            <a:p>
              <a:pPr algn="ctr">
                <a:lnSpc>
                  <a:spcPts val="2100"/>
                </a:lnSpc>
              </a:pPr>
              <a:r>
                <a:rPr lang="en-US" sz="1750" spc="-14">
                  <a:solidFill>
                    <a:srgbClr val="FFFFFF"/>
                  </a:solidFill>
                  <a:latin typeface="Open Sans Semi-Bold"/>
                </a:rPr>
                <a:t>Delegate. Do not delegate. </a:t>
              </a:r>
            </a:p>
          </p:txBody>
        </p:sp>
      </p:grpSp>
      <p:sp>
        <p:nvSpPr>
          <p:cNvPr id="20" name="Freeform 20"/>
          <p:cNvSpPr/>
          <p:nvPr/>
        </p:nvSpPr>
        <p:spPr>
          <a:xfrm>
            <a:off x="1895475"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47867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81941" y="1214439"/>
            <a:ext cx="6828872" cy="4429125"/>
            <a:chOff x="0" y="0"/>
            <a:chExt cx="18210326" cy="11811000"/>
          </a:xfrm>
        </p:grpSpPr>
        <p:pic>
          <p:nvPicPr>
            <p:cNvPr id="3" name="Picture 3" descr="chinese-factory-workers.jpg"/>
            <p:cNvPicPr>
              <a:picLocks noChangeAspect="1"/>
            </p:cNvPicPr>
            <p:nvPr/>
          </p:nvPicPr>
          <p:blipFill>
            <a:blip r:embed="rId2"/>
            <a:srcRect t="9777" b="9777"/>
            <a:stretch>
              <a:fillRect/>
            </a:stretch>
          </p:blipFill>
          <p:spPr>
            <a:xfrm>
              <a:off x="0" y="0"/>
              <a:ext cx="18210326" cy="11811000"/>
            </a:xfrm>
            <a:prstGeom prst="rect">
              <a:avLst/>
            </a:prstGeom>
          </p:spPr>
        </p:pic>
      </p:grpSp>
      <p:grpSp>
        <p:nvGrpSpPr>
          <p:cNvPr id="4" name="Group 4"/>
          <p:cNvGrpSpPr/>
          <p:nvPr/>
        </p:nvGrpSpPr>
        <p:grpSpPr>
          <a:xfrm>
            <a:off x="1524000" y="2737644"/>
            <a:ext cx="3318150" cy="1382712"/>
            <a:chOff x="0" y="0"/>
            <a:chExt cx="1747832" cy="728342"/>
          </a:xfrm>
        </p:grpSpPr>
        <p:sp>
          <p:nvSpPr>
            <p:cNvPr id="5" name="Freeform 5"/>
            <p:cNvSpPr/>
            <p:nvPr/>
          </p:nvSpPr>
          <p:spPr>
            <a:xfrm>
              <a:off x="0" y="0"/>
              <a:ext cx="1747832" cy="728342"/>
            </a:xfrm>
            <a:custGeom>
              <a:avLst/>
              <a:gdLst/>
              <a:ahLst/>
              <a:cxnLst/>
              <a:rect l="l" t="t" r="r" b="b"/>
              <a:pathLst>
                <a:path w="1747832" h="728342">
                  <a:moveTo>
                    <a:pt x="0" y="0"/>
                  </a:moveTo>
                  <a:lnTo>
                    <a:pt x="1747832" y="0"/>
                  </a:lnTo>
                  <a:lnTo>
                    <a:pt x="1747832" y="728342"/>
                  </a:lnTo>
                  <a:lnTo>
                    <a:pt x="0" y="728342"/>
                  </a:lnTo>
                  <a:close/>
                </a:path>
              </a:pathLst>
            </a:custGeom>
            <a:solidFill>
              <a:srgbClr val="110C4D"/>
            </a:solidFill>
          </p:spPr>
          <p:txBody>
            <a:bodyPr/>
            <a:lstStyle/>
            <a:p>
              <a:endParaRPr lang="en-US"/>
            </a:p>
          </p:txBody>
        </p:sp>
        <p:sp>
          <p:nvSpPr>
            <p:cNvPr id="6" name="TextBox 6"/>
            <p:cNvSpPr txBox="1"/>
            <p:nvPr/>
          </p:nvSpPr>
          <p:spPr>
            <a:xfrm>
              <a:off x="0" y="-38100"/>
              <a:ext cx="1747832" cy="766442"/>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7" name="TextBox 7"/>
          <p:cNvSpPr txBox="1"/>
          <p:nvPr/>
        </p:nvSpPr>
        <p:spPr>
          <a:xfrm>
            <a:off x="1897002" y="3173441"/>
            <a:ext cx="2945149" cy="445763"/>
          </a:xfrm>
          <a:prstGeom prst="rect">
            <a:avLst/>
          </a:prstGeom>
        </p:spPr>
        <p:txBody>
          <a:bodyPr lIns="0" tIns="0" rIns="0" bIns="0" rtlCol="0" anchor="t">
            <a:spAutoFit/>
          </a:bodyPr>
          <a:lstStyle/>
          <a:p>
            <a:pPr>
              <a:lnSpc>
                <a:spcPts val="3849"/>
              </a:lnSpc>
            </a:pPr>
            <a:r>
              <a:rPr lang="en-US" sz="2750" spc="275">
                <a:solidFill>
                  <a:srgbClr val="F9BF4B"/>
                </a:solidFill>
                <a:latin typeface="Open Sans Bold"/>
              </a:rPr>
              <a:t>WEBSITE</a:t>
            </a:r>
          </a:p>
        </p:txBody>
      </p:sp>
      <p:sp>
        <p:nvSpPr>
          <p:cNvPr id="8" name="Freeform 8"/>
          <p:cNvSpPr/>
          <p:nvPr/>
        </p:nvSpPr>
        <p:spPr>
          <a:xfrm rot="-5400000">
            <a:off x="2133888" y="977552"/>
            <a:ext cx="177461" cy="651234"/>
          </a:xfrm>
          <a:custGeom>
            <a:avLst/>
            <a:gdLst/>
            <a:ahLst/>
            <a:cxnLst/>
            <a:rect l="l" t="t" r="r" b="b"/>
            <a:pathLst>
              <a:path w="354922" h="1302467">
                <a:moveTo>
                  <a:pt x="0" y="0"/>
                </a:moveTo>
                <a:lnTo>
                  <a:pt x="354923" y="0"/>
                </a:lnTo>
                <a:lnTo>
                  <a:pt x="354923" y="1302467"/>
                </a:lnTo>
                <a:lnTo>
                  <a:pt x="0" y="13024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897001"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91488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76931" y="1214439"/>
            <a:ext cx="6833883" cy="4429125"/>
            <a:chOff x="0" y="0"/>
            <a:chExt cx="18223686" cy="11811000"/>
          </a:xfrm>
        </p:grpSpPr>
        <p:pic>
          <p:nvPicPr>
            <p:cNvPr id="3" name="Picture 3"/>
            <p:cNvPicPr>
              <a:picLocks noChangeAspect="1"/>
            </p:cNvPicPr>
            <p:nvPr/>
          </p:nvPicPr>
          <p:blipFill>
            <a:blip r:embed="rId2"/>
            <a:srcRect t="1416" b="1416"/>
            <a:stretch>
              <a:fillRect/>
            </a:stretch>
          </p:blipFill>
          <p:spPr>
            <a:xfrm>
              <a:off x="0" y="0"/>
              <a:ext cx="18223686" cy="11811000"/>
            </a:xfrm>
            <a:prstGeom prst="rect">
              <a:avLst/>
            </a:prstGeom>
          </p:spPr>
        </p:pic>
      </p:grpSp>
      <p:grpSp>
        <p:nvGrpSpPr>
          <p:cNvPr id="4" name="Group 4"/>
          <p:cNvGrpSpPr/>
          <p:nvPr/>
        </p:nvGrpSpPr>
        <p:grpSpPr>
          <a:xfrm>
            <a:off x="1524000" y="2737644"/>
            <a:ext cx="3318150" cy="1382712"/>
            <a:chOff x="0" y="0"/>
            <a:chExt cx="1747832" cy="728342"/>
          </a:xfrm>
        </p:grpSpPr>
        <p:sp>
          <p:nvSpPr>
            <p:cNvPr id="5" name="Freeform 5"/>
            <p:cNvSpPr/>
            <p:nvPr/>
          </p:nvSpPr>
          <p:spPr>
            <a:xfrm>
              <a:off x="0" y="0"/>
              <a:ext cx="1747832" cy="728342"/>
            </a:xfrm>
            <a:custGeom>
              <a:avLst/>
              <a:gdLst/>
              <a:ahLst/>
              <a:cxnLst/>
              <a:rect l="l" t="t" r="r" b="b"/>
              <a:pathLst>
                <a:path w="1747832" h="728342">
                  <a:moveTo>
                    <a:pt x="0" y="0"/>
                  </a:moveTo>
                  <a:lnTo>
                    <a:pt x="1747832" y="0"/>
                  </a:lnTo>
                  <a:lnTo>
                    <a:pt x="1747832" y="728342"/>
                  </a:lnTo>
                  <a:lnTo>
                    <a:pt x="0" y="728342"/>
                  </a:lnTo>
                  <a:close/>
                </a:path>
              </a:pathLst>
            </a:custGeom>
            <a:solidFill>
              <a:srgbClr val="110C4D"/>
            </a:solidFill>
          </p:spPr>
          <p:txBody>
            <a:bodyPr/>
            <a:lstStyle/>
            <a:p>
              <a:endParaRPr lang="en-US"/>
            </a:p>
          </p:txBody>
        </p:sp>
        <p:sp>
          <p:nvSpPr>
            <p:cNvPr id="6" name="TextBox 6"/>
            <p:cNvSpPr txBox="1"/>
            <p:nvPr/>
          </p:nvSpPr>
          <p:spPr>
            <a:xfrm>
              <a:off x="0" y="-38100"/>
              <a:ext cx="1747832" cy="766442"/>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7" name="TextBox 7"/>
          <p:cNvSpPr txBox="1"/>
          <p:nvPr/>
        </p:nvSpPr>
        <p:spPr>
          <a:xfrm>
            <a:off x="1897002" y="3173441"/>
            <a:ext cx="2945149" cy="445763"/>
          </a:xfrm>
          <a:prstGeom prst="rect">
            <a:avLst/>
          </a:prstGeom>
        </p:spPr>
        <p:txBody>
          <a:bodyPr lIns="0" tIns="0" rIns="0" bIns="0" rtlCol="0" anchor="t">
            <a:spAutoFit/>
          </a:bodyPr>
          <a:lstStyle/>
          <a:p>
            <a:pPr>
              <a:lnSpc>
                <a:spcPts val="3849"/>
              </a:lnSpc>
            </a:pPr>
            <a:r>
              <a:rPr lang="en-US" sz="2750" spc="275">
                <a:solidFill>
                  <a:srgbClr val="F9BF4B"/>
                </a:solidFill>
                <a:latin typeface="Open Sans Bold"/>
              </a:rPr>
              <a:t>REAL LIFE</a:t>
            </a:r>
          </a:p>
        </p:txBody>
      </p:sp>
      <p:sp>
        <p:nvSpPr>
          <p:cNvPr id="8" name="Freeform 8"/>
          <p:cNvSpPr/>
          <p:nvPr/>
        </p:nvSpPr>
        <p:spPr>
          <a:xfrm rot="-5400000">
            <a:off x="2133888" y="1012646"/>
            <a:ext cx="177461" cy="651234"/>
          </a:xfrm>
          <a:custGeom>
            <a:avLst/>
            <a:gdLst/>
            <a:ahLst/>
            <a:cxnLst/>
            <a:rect l="l" t="t" r="r" b="b"/>
            <a:pathLst>
              <a:path w="354922" h="1302467">
                <a:moveTo>
                  <a:pt x="0" y="0"/>
                </a:moveTo>
                <a:lnTo>
                  <a:pt x="354923" y="0"/>
                </a:lnTo>
                <a:lnTo>
                  <a:pt x="354923" y="1302468"/>
                </a:lnTo>
                <a:lnTo>
                  <a:pt x="0" y="1302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897001" y="4880929"/>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419043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857251"/>
            <a:ext cx="9144000" cy="1976355"/>
            <a:chOff x="0" y="0"/>
            <a:chExt cx="4816593" cy="1041043"/>
          </a:xfrm>
        </p:grpSpPr>
        <p:sp>
          <p:nvSpPr>
            <p:cNvPr id="3" name="Freeform 3"/>
            <p:cNvSpPr/>
            <p:nvPr/>
          </p:nvSpPr>
          <p:spPr>
            <a:xfrm>
              <a:off x="0" y="0"/>
              <a:ext cx="4816592" cy="1041043"/>
            </a:xfrm>
            <a:custGeom>
              <a:avLst/>
              <a:gdLst/>
              <a:ahLst/>
              <a:cxnLst/>
              <a:rect l="l" t="t" r="r" b="b"/>
              <a:pathLst>
                <a:path w="4816592" h="1041043">
                  <a:moveTo>
                    <a:pt x="0" y="0"/>
                  </a:moveTo>
                  <a:lnTo>
                    <a:pt x="4816592" y="0"/>
                  </a:lnTo>
                  <a:lnTo>
                    <a:pt x="4816592" y="1041043"/>
                  </a:lnTo>
                  <a:lnTo>
                    <a:pt x="0" y="1041043"/>
                  </a:lnTo>
                  <a:close/>
                </a:path>
              </a:pathLst>
            </a:custGeom>
            <a:solidFill>
              <a:srgbClr val="110C4D"/>
            </a:solidFill>
          </p:spPr>
          <p:txBody>
            <a:bodyPr/>
            <a:lstStyle/>
            <a:p>
              <a:endParaRPr lang="en-US"/>
            </a:p>
          </p:txBody>
        </p:sp>
        <p:sp>
          <p:nvSpPr>
            <p:cNvPr id="4" name="TextBox 4"/>
            <p:cNvSpPr txBox="1"/>
            <p:nvPr/>
          </p:nvSpPr>
          <p:spPr>
            <a:xfrm>
              <a:off x="0" y="-38100"/>
              <a:ext cx="4816593" cy="1079143"/>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5" name="Freeform 5"/>
          <p:cNvSpPr/>
          <p:nvPr/>
        </p:nvSpPr>
        <p:spPr>
          <a:xfrm rot="-5400000">
            <a:off x="9896466" y="2824736"/>
            <a:ext cx="177461" cy="651234"/>
          </a:xfrm>
          <a:custGeom>
            <a:avLst/>
            <a:gdLst/>
            <a:ahLst/>
            <a:cxnLst/>
            <a:rect l="l" t="t" r="r" b="b"/>
            <a:pathLst>
              <a:path w="354922" h="1302467">
                <a:moveTo>
                  <a:pt x="0" y="0"/>
                </a:moveTo>
                <a:lnTo>
                  <a:pt x="354923" y="0"/>
                </a:lnTo>
                <a:lnTo>
                  <a:pt x="354923" y="1302467"/>
                </a:lnTo>
                <a:lnTo>
                  <a:pt x="0" y="1302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914525" y="3222545"/>
            <a:ext cx="370074" cy="341393"/>
          </a:xfrm>
          <a:custGeom>
            <a:avLst/>
            <a:gdLst/>
            <a:ahLst/>
            <a:cxnLst/>
            <a:rect l="l" t="t" r="r" b="b"/>
            <a:pathLst>
              <a:path w="740148" h="682786">
                <a:moveTo>
                  <a:pt x="0" y="0"/>
                </a:moveTo>
                <a:lnTo>
                  <a:pt x="740148" y="0"/>
                </a:lnTo>
                <a:lnTo>
                  <a:pt x="740148" y="682786"/>
                </a:lnTo>
                <a:lnTo>
                  <a:pt x="0" y="682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914525" y="4130623"/>
            <a:ext cx="370074" cy="341393"/>
          </a:xfrm>
          <a:custGeom>
            <a:avLst/>
            <a:gdLst/>
            <a:ahLst/>
            <a:cxnLst/>
            <a:rect l="l" t="t" r="r" b="b"/>
            <a:pathLst>
              <a:path w="740148" h="682786">
                <a:moveTo>
                  <a:pt x="0" y="0"/>
                </a:moveTo>
                <a:lnTo>
                  <a:pt x="740148" y="0"/>
                </a:lnTo>
                <a:lnTo>
                  <a:pt x="740148" y="682787"/>
                </a:lnTo>
                <a:lnTo>
                  <a:pt x="0" y="682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881188" y="1608103"/>
            <a:ext cx="6250364" cy="409664"/>
          </a:xfrm>
          <a:prstGeom prst="rect">
            <a:avLst/>
          </a:prstGeom>
        </p:spPr>
        <p:txBody>
          <a:bodyPr lIns="0" tIns="0" rIns="0" bIns="0" rtlCol="0" anchor="t">
            <a:spAutoFit/>
          </a:bodyPr>
          <a:lstStyle/>
          <a:p>
            <a:pPr>
              <a:lnSpc>
                <a:spcPts val="3499"/>
              </a:lnSpc>
            </a:pPr>
            <a:r>
              <a:rPr lang="en-US" sz="2500">
                <a:solidFill>
                  <a:srgbClr val="F9BF4B"/>
                </a:solidFill>
                <a:latin typeface="Open Sans Bold"/>
              </a:rPr>
              <a:t>Make Your Manufacturer Your Friend</a:t>
            </a:r>
          </a:p>
        </p:txBody>
      </p:sp>
      <p:sp>
        <p:nvSpPr>
          <p:cNvPr id="9" name="TextBox 9"/>
          <p:cNvSpPr txBox="1"/>
          <p:nvPr/>
        </p:nvSpPr>
        <p:spPr>
          <a:xfrm>
            <a:off x="2476135" y="3126541"/>
            <a:ext cx="5820307" cy="515077"/>
          </a:xfrm>
          <a:prstGeom prst="rect">
            <a:avLst/>
          </a:prstGeom>
        </p:spPr>
        <p:txBody>
          <a:bodyPr lIns="0" tIns="0" rIns="0" bIns="0" rtlCol="0" anchor="t">
            <a:spAutoFit/>
          </a:bodyPr>
          <a:lstStyle/>
          <a:p>
            <a:pPr>
              <a:lnSpc>
                <a:spcPts val="2100"/>
              </a:lnSpc>
            </a:pPr>
            <a:r>
              <a:rPr lang="en-US" sz="1500">
                <a:solidFill>
                  <a:srgbClr val="5F5D5A"/>
                </a:solidFill>
                <a:latin typeface="Open Sans Semi-Bold"/>
              </a:rPr>
              <a:t>Visit manufacturer's facilities and meet with its management and affirm your need for quality and safety.</a:t>
            </a:r>
          </a:p>
        </p:txBody>
      </p:sp>
      <p:sp>
        <p:nvSpPr>
          <p:cNvPr id="10" name="TextBox 10"/>
          <p:cNvSpPr txBox="1"/>
          <p:nvPr/>
        </p:nvSpPr>
        <p:spPr>
          <a:xfrm>
            <a:off x="2476135" y="4034619"/>
            <a:ext cx="5820307" cy="515077"/>
          </a:xfrm>
          <a:prstGeom prst="rect">
            <a:avLst/>
          </a:prstGeom>
        </p:spPr>
        <p:txBody>
          <a:bodyPr lIns="0" tIns="0" rIns="0" bIns="0" rtlCol="0" anchor="t">
            <a:spAutoFit/>
          </a:bodyPr>
          <a:lstStyle/>
          <a:p>
            <a:pPr>
              <a:lnSpc>
                <a:spcPts val="2100"/>
              </a:lnSpc>
            </a:pPr>
            <a:r>
              <a:rPr lang="en-US" sz="1500">
                <a:solidFill>
                  <a:srgbClr val="5F5D5A"/>
                </a:solidFill>
                <a:latin typeface="Open Sans Semi-Bold"/>
              </a:rPr>
              <a:t>Develop a relationship with your manufacturer and work with them to ensure your products meet your standards.</a:t>
            </a:r>
          </a:p>
        </p:txBody>
      </p:sp>
      <p:sp>
        <p:nvSpPr>
          <p:cNvPr id="11" name="TextBox 11"/>
          <p:cNvSpPr txBox="1"/>
          <p:nvPr/>
        </p:nvSpPr>
        <p:spPr>
          <a:xfrm>
            <a:off x="2476134" y="4942698"/>
            <a:ext cx="5388848" cy="245773"/>
          </a:xfrm>
          <a:prstGeom prst="rect">
            <a:avLst/>
          </a:prstGeom>
        </p:spPr>
        <p:txBody>
          <a:bodyPr lIns="0" tIns="0" rIns="0" bIns="0" rtlCol="0" anchor="t">
            <a:spAutoFit/>
          </a:bodyPr>
          <a:lstStyle/>
          <a:p>
            <a:pPr>
              <a:lnSpc>
                <a:spcPts val="2100"/>
              </a:lnSpc>
            </a:pPr>
            <a:r>
              <a:rPr lang="en-US" sz="1500">
                <a:solidFill>
                  <a:srgbClr val="5F5D5A"/>
                </a:solidFill>
                <a:latin typeface="Open Sans Semi-Bold"/>
              </a:rPr>
              <a:t>Invest in quality control and testing.</a:t>
            </a:r>
          </a:p>
        </p:txBody>
      </p:sp>
      <p:sp>
        <p:nvSpPr>
          <p:cNvPr id="12" name="Freeform 12"/>
          <p:cNvSpPr/>
          <p:nvPr/>
        </p:nvSpPr>
        <p:spPr>
          <a:xfrm>
            <a:off x="1914525" y="4907732"/>
            <a:ext cx="370074" cy="341393"/>
          </a:xfrm>
          <a:custGeom>
            <a:avLst/>
            <a:gdLst/>
            <a:ahLst/>
            <a:cxnLst/>
            <a:rect l="l" t="t" r="r" b="b"/>
            <a:pathLst>
              <a:path w="740148" h="682786">
                <a:moveTo>
                  <a:pt x="0" y="0"/>
                </a:moveTo>
                <a:lnTo>
                  <a:pt x="740148" y="0"/>
                </a:lnTo>
                <a:lnTo>
                  <a:pt x="740148" y="682787"/>
                </a:lnTo>
                <a:lnTo>
                  <a:pt x="0" y="682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9548179" y="4867808"/>
            <a:ext cx="762634" cy="762634"/>
          </a:xfrm>
          <a:custGeom>
            <a:avLst/>
            <a:gdLst/>
            <a:ahLst/>
            <a:cxnLst/>
            <a:rect l="l" t="t" r="r" b="b"/>
            <a:pathLst>
              <a:path w="1525267" h="1525267">
                <a:moveTo>
                  <a:pt x="0" y="0"/>
                </a:moveTo>
                <a:lnTo>
                  <a:pt x="1525267" y="0"/>
                </a:lnTo>
                <a:lnTo>
                  <a:pt x="1525267" y="1525267"/>
                </a:lnTo>
                <a:lnTo>
                  <a:pt x="0" y="152526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9138635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2585</TotalTime>
  <Words>1009</Words>
  <Application>Microsoft Office PowerPoint</Application>
  <PresentationFormat>Widescreen</PresentationFormat>
  <Paragraphs>157</Paragraphs>
  <Slides>33</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Calibri Light</vt:lpstr>
      <vt:lpstr>Open Sans</vt:lpstr>
      <vt:lpstr>Open Sans Bold</vt:lpstr>
      <vt:lpstr>Open Sans Medium</vt:lpstr>
      <vt:lpstr>Open Sans Semi-Bold</vt:lpstr>
      <vt:lpstr>Wingdings</vt:lpstr>
      <vt:lpstr>1_Office Theme</vt:lpstr>
      <vt:lpstr>Office 2013 - 2022 Theme</vt:lpstr>
      <vt:lpstr>PowerPoint Presentation</vt:lpstr>
      <vt:lpstr>SPSP Webinar Speakers</vt:lpstr>
      <vt:lpstr>Different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vt:lpstr>
      <vt:lpstr>Issues</vt:lpstr>
      <vt:lpstr>Issues</vt:lpstr>
      <vt:lpstr>Issues</vt:lpstr>
      <vt:lpstr>Issues</vt:lpstr>
      <vt:lpstr>Lawyer Assistance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Kenneth Ross</cp:lastModifiedBy>
  <cp:revision>144</cp:revision>
  <cp:lastPrinted>2024-03-16T20:33:07Z</cp:lastPrinted>
  <dcterms:created xsi:type="dcterms:W3CDTF">2021-02-12T17:20:34Z</dcterms:created>
  <dcterms:modified xsi:type="dcterms:W3CDTF">2024-03-20T18:01:30Z</dcterms:modified>
</cp:coreProperties>
</file>