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60" r:id="rId2"/>
    <p:sldId id="263" r:id="rId3"/>
    <p:sldId id="367" r:id="rId4"/>
    <p:sldId id="633" r:id="rId5"/>
    <p:sldId id="1057" r:id="rId6"/>
    <p:sldId id="1058" r:id="rId7"/>
    <p:sldId id="1059" r:id="rId8"/>
    <p:sldId id="1060" r:id="rId9"/>
    <p:sldId id="310" r:id="rId10"/>
    <p:sldId id="1062" r:id="rId11"/>
    <p:sldId id="1063" r:id="rId12"/>
    <p:sldId id="1065" r:id="rId13"/>
    <p:sldId id="1066" r:id="rId14"/>
    <p:sldId id="1070" r:id="rId15"/>
    <p:sldId id="1067" r:id="rId16"/>
    <p:sldId id="1068" r:id="rId17"/>
    <p:sldId id="1069" r:id="rId18"/>
    <p:sldId id="1064" r:id="rId19"/>
    <p:sldId id="1072" r:id="rId20"/>
    <p:sldId id="368" r:id="rId21"/>
    <p:sldId id="366" r:id="rId22"/>
    <p:sldId id="377" r:id="rId23"/>
    <p:sldId id="278" r:id="rId24"/>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Barrera" initials="JB" lastIdx="1" clrIdx="0">
    <p:extLst>
      <p:ext uri="{19B8F6BF-5375-455C-9EA6-DF929625EA0E}">
        <p15:presenceInfo xmlns:p15="http://schemas.microsoft.com/office/powerpoint/2012/main" userId="S::j.barrera@goliathgames.com::1b971fd8-c89f-4eb9-ae5b-5043991bd4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809" autoAdjust="0"/>
  </p:normalViewPr>
  <p:slideViewPr>
    <p:cSldViewPr snapToGrid="0">
      <p:cViewPr varScale="1">
        <p:scale>
          <a:sx n="79" d="100"/>
          <a:sy n="79" d="100"/>
        </p:scale>
        <p:origin x="1598" y="67"/>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0" d="100"/>
          <a:sy n="80" d="100"/>
        </p:scale>
        <p:origin x="221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2"/>
            <a:ext cx="4028440" cy="351737"/>
          </a:xfrm>
          <a:prstGeom prst="rect">
            <a:avLst/>
          </a:prstGeom>
        </p:spPr>
        <p:txBody>
          <a:bodyPr vert="horz" lIns="93177" tIns="46589" rIns="93177" bIns="46589" rtlCol="0"/>
          <a:lstStyle>
            <a:lvl1pPr algn="r">
              <a:defRPr sz="1200"/>
            </a:lvl1pPr>
          </a:lstStyle>
          <a:p>
            <a:fld id="{403211DB-8663-42E2-BC94-352C181BBD5C}" type="datetimeFigureOut">
              <a:rPr lang="en-US" smtClean="0"/>
              <a:t>10/9/2023</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1C56C512-15FF-432A-AE77-A2B24242FAA9}" type="slidenum">
              <a:rPr lang="en-US" smtClean="0"/>
              <a:t>‹#›</a:t>
            </a:fld>
            <a:endParaRPr lang="en-US"/>
          </a:p>
        </p:txBody>
      </p:sp>
    </p:spTree>
    <p:extLst>
      <p:ext uri="{BB962C8B-B14F-4D97-AF65-F5344CB8AC3E}">
        <p14:creationId xmlns:p14="http://schemas.microsoft.com/office/powerpoint/2010/main" val="34946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56C512-15FF-432A-AE77-A2B24242FAA9}" type="slidenum">
              <a:rPr lang="en-US" smtClean="0"/>
              <a:t>1</a:t>
            </a:fld>
            <a:endParaRPr lang="en-US"/>
          </a:p>
        </p:txBody>
      </p:sp>
    </p:spTree>
    <p:extLst>
      <p:ext uri="{BB962C8B-B14F-4D97-AF65-F5344CB8AC3E}">
        <p14:creationId xmlns:p14="http://schemas.microsoft.com/office/powerpoint/2010/main" val="3201589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a:t>
            </a:r>
          </a:p>
        </p:txBody>
      </p:sp>
      <p:sp>
        <p:nvSpPr>
          <p:cNvPr id="4" name="Slide Number Placeholder 3"/>
          <p:cNvSpPr>
            <a:spLocks noGrp="1"/>
          </p:cNvSpPr>
          <p:nvPr>
            <p:ph type="sldNum" sz="quarter" idx="5"/>
          </p:nvPr>
        </p:nvSpPr>
        <p:spPr/>
        <p:txBody>
          <a:bodyPr/>
          <a:lstStyle/>
          <a:p>
            <a:fld id="{1C56C512-15FF-432A-AE77-A2B24242FAA9}" type="slidenum">
              <a:rPr lang="en-US" smtClean="0"/>
              <a:t>20</a:t>
            </a:fld>
            <a:endParaRPr lang="en-US"/>
          </a:p>
        </p:txBody>
      </p:sp>
    </p:spTree>
    <p:extLst>
      <p:ext uri="{BB962C8B-B14F-4D97-AF65-F5344CB8AC3E}">
        <p14:creationId xmlns:p14="http://schemas.microsoft.com/office/powerpoint/2010/main" val="2967819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56C512-15FF-432A-AE77-A2B24242FAA9}" type="slidenum">
              <a:rPr lang="en-US" smtClean="0"/>
              <a:t>21</a:t>
            </a:fld>
            <a:endParaRPr lang="en-US"/>
          </a:p>
        </p:txBody>
      </p:sp>
    </p:spTree>
    <p:extLst>
      <p:ext uri="{BB962C8B-B14F-4D97-AF65-F5344CB8AC3E}">
        <p14:creationId xmlns:p14="http://schemas.microsoft.com/office/powerpoint/2010/main" val="1973139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a:t>
            </a:r>
          </a:p>
        </p:txBody>
      </p:sp>
      <p:sp>
        <p:nvSpPr>
          <p:cNvPr id="4" name="Slide Number Placeholder 3"/>
          <p:cNvSpPr>
            <a:spLocks noGrp="1"/>
          </p:cNvSpPr>
          <p:nvPr>
            <p:ph type="sldNum" sz="quarter" idx="5"/>
          </p:nvPr>
        </p:nvSpPr>
        <p:spPr/>
        <p:txBody>
          <a:bodyPr/>
          <a:lstStyle/>
          <a:p>
            <a:fld id="{1C56C512-15FF-432A-AE77-A2B24242FAA9}" type="slidenum">
              <a:rPr lang="en-US" smtClean="0"/>
              <a:t>22</a:t>
            </a:fld>
            <a:endParaRPr lang="en-US"/>
          </a:p>
        </p:txBody>
      </p:sp>
    </p:spTree>
    <p:extLst>
      <p:ext uri="{BB962C8B-B14F-4D97-AF65-F5344CB8AC3E}">
        <p14:creationId xmlns:p14="http://schemas.microsoft.com/office/powerpoint/2010/main" val="2796875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a:t>
            </a:r>
          </a:p>
          <a:p>
            <a:endParaRPr lang="en-US" dirty="0"/>
          </a:p>
          <a:p>
            <a:r>
              <a:rPr lang="en-US" dirty="0"/>
              <a:t>KR will ask questions and DM or JB can answer, depending on the question.  </a:t>
            </a:r>
          </a:p>
        </p:txBody>
      </p:sp>
      <p:sp>
        <p:nvSpPr>
          <p:cNvPr id="4" name="Slide Number Placeholder 3"/>
          <p:cNvSpPr>
            <a:spLocks noGrp="1"/>
          </p:cNvSpPr>
          <p:nvPr>
            <p:ph type="sldNum" sz="quarter" idx="5"/>
          </p:nvPr>
        </p:nvSpPr>
        <p:spPr/>
        <p:txBody>
          <a:bodyPr/>
          <a:lstStyle/>
          <a:p>
            <a:fld id="{1C56C512-15FF-432A-AE77-A2B24242FAA9}" type="slidenum">
              <a:rPr lang="en-US" smtClean="0"/>
              <a:t>23</a:t>
            </a:fld>
            <a:endParaRPr lang="en-US"/>
          </a:p>
        </p:txBody>
      </p:sp>
    </p:spTree>
    <p:extLst>
      <p:ext uri="{BB962C8B-B14F-4D97-AF65-F5344CB8AC3E}">
        <p14:creationId xmlns:p14="http://schemas.microsoft.com/office/powerpoint/2010/main" val="1161861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56C512-15FF-432A-AE77-A2B24242FAA9}" type="slidenum">
              <a:rPr lang="en-US" smtClean="0"/>
              <a:t>2</a:t>
            </a:fld>
            <a:endParaRPr lang="en-US"/>
          </a:p>
        </p:txBody>
      </p:sp>
    </p:spTree>
    <p:extLst>
      <p:ext uri="{BB962C8B-B14F-4D97-AF65-F5344CB8AC3E}">
        <p14:creationId xmlns:p14="http://schemas.microsoft.com/office/powerpoint/2010/main" val="349943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a:t>
            </a:r>
          </a:p>
        </p:txBody>
      </p:sp>
      <p:sp>
        <p:nvSpPr>
          <p:cNvPr id="4" name="Slide Number Placeholder 3"/>
          <p:cNvSpPr>
            <a:spLocks noGrp="1"/>
          </p:cNvSpPr>
          <p:nvPr>
            <p:ph type="sldNum" sz="quarter" idx="5"/>
          </p:nvPr>
        </p:nvSpPr>
        <p:spPr/>
        <p:txBody>
          <a:bodyPr/>
          <a:lstStyle/>
          <a:p>
            <a:fld id="{1C56C512-15FF-432A-AE77-A2B24242FAA9}" type="slidenum">
              <a:rPr lang="en-US" smtClean="0"/>
              <a:t>3</a:t>
            </a:fld>
            <a:endParaRPr lang="en-US"/>
          </a:p>
        </p:txBody>
      </p:sp>
    </p:spTree>
    <p:extLst>
      <p:ext uri="{BB962C8B-B14F-4D97-AF65-F5344CB8AC3E}">
        <p14:creationId xmlns:p14="http://schemas.microsoft.com/office/powerpoint/2010/main" val="4248420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Rot="1" noChangeAspect="1" noChangeArrowheads="1"/>
          </p:cNvSpPr>
          <p:nvPr>
            <p:ph type="sldImg"/>
          </p:nvPr>
        </p:nvSpPr>
        <p:spPr bwMode="auto">
          <a:xfrm>
            <a:off x="1184275" y="698500"/>
            <a:ext cx="4640263" cy="3481388"/>
          </a:xfrm>
          <a:prstGeom prst="rect">
            <a:avLst/>
          </a:prstGeom>
          <a:solidFill>
            <a:srgbClr val="FFFFFF"/>
          </a:solidFill>
          <a:ln>
            <a:solidFill>
              <a:srgbClr val="000000"/>
            </a:solidFill>
            <a:miter lim="800000"/>
            <a:headEnd/>
            <a:tailEnd/>
          </a:ln>
        </p:spPr>
      </p:sp>
      <p:sp>
        <p:nvSpPr>
          <p:cNvPr id="537603" name="Rectangle 3"/>
          <p:cNvSpPr>
            <a:spLocks noGrp="1" noChangeArrowheads="1"/>
          </p:cNvSpPr>
          <p:nvPr>
            <p:ph type="body" idx="1"/>
          </p:nvPr>
        </p:nvSpPr>
        <p:spPr bwMode="auto">
          <a:xfrm>
            <a:off x="935038" y="4414838"/>
            <a:ext cx="5137150" cy="4181475"/>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AAADB5C-7A7B-93FA-DB37-1F067EB43E60}"/>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2F1F865B-2357-6C3A-B0C7-CBB7EC7F2661}"/>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BB080B8-CE04-D953-C243-ACADD716D48A}"/>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83740F33-55A2-F0AA-2AA8-B03E432ACFBD}"/>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6D39D44-1214-CFD0-18D9-B035545548AA}"/>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32B36029-40B2-2204-CDDA-7CC0785F018F}"/>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31E8F47-43AD-A7F7-DEE1-E23240301424}"/>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91908E0B-542F-4F57-D309-9B1775FC34D7}"/>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31E8F47-43AD-A7F7-DEE1-E23240301424}"/>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91908E0B-542F-4F57-D309-9B1775FC34D7}"/>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489400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E08A93-01A3-4310-8E90-D1C429188A5A}"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948903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08A93-01A3-4310-8E90-D1C429188A5A}"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105557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08A93-01A3-4310-8E90-D1C429188A5A}"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526449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0354734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08A93-01A3-4310-8E90-D1C429188A5A}"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2697669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E08A93-01A3-4310-8E90-D1C429188A5A}"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4197285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E08A93-01A3-4310-8E90-D1C429188A5A}" type="datetimeFigureOut">
              <a:rPr lang="en-US" smtClean="0"/>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2524989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E08A93-01A3-4310-8E90-D1C429188A5A}" type="datetimeFigureOut">
              <a:rPr lang="en-US" smtClean="0"/>
              <a:t>10/9/2023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480455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E08A93-01A3-4310-8E90-D1C429188A5A}" type="datetimeFigureOut">
              <a:rPr lang="en-US" smtClean="0"/>
              <a:t>10/9/2023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4251149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08A93-01A3-4310-8E90-D1C429188A5A}" type="datetimeFigureOut">
              <a:rPr lang="en-US" smtClean="0"/>
              <a:t>10/9/2023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1250202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E08A93-01A3-4310-8E90-D1C429188A5A}" type="datetimeFigureOut">
              <a:rPr lang="en-US" smtClean="0"/>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167236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E08A93-01A3-4310-8E90-D1C429188A5A}" type="datetimeFigureOut">
              <a:rPr lang="en-US" smtClean="0"/>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1484465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08A93-01A3-4310-8E90-D1C429188A5A}" type="datetimeFigureOut">
              <a:rPr lang="en-US" smtClean="0"/>
              <a:t>10/9/2023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DA4FF-5A13-44AA-84DE-46FBDACA39EC}" type="slidenum">
              <a:rPr lang="en-US" smtClean="0"/>
              <a:t>‹#›</a:t>
            </a:fld>
            <a:endParaRPr lang="en-US" dirty="0"/>
          </a:p>
        </p:txBody>
      </p:sp>
    </p:spTree>
    <p:extLst>
      <p:ext uri="{BB962C8B-B14F-4D97-AF65-F5344CB8AC3E}">
        <p14:creationId xmlns:p14="http://schemas.microsoft.com/office/powerpoint/2010/main" val="15834109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productsafetyprofessionals.org/webinar-archive" TargetMode="External"/><Relationship Id="rId3" Type="http://schemas.openxmlformats.org/officeDocument/2006/relationships/image" Target="../media/image1.png"/><Relationship Id="rId7" Type="http://schemas.openxmlformats.org/officeDocument/2006/relationships/hyperlink" Target="mailto:kenrossesq@gmail.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ilto:shall@appliedsafety.com" TargetMode="External"/><Relationship Id="rId5" Type="http://schemas.openxmlformats.org/officeDocument/2006/relationships/hyperlink" Target="mailto:gavin@huntleyfenneradvisors.com" TargetMode="External"/><Relationship Id="rId4" Type="http://schemas.openxmlformats.org/officeDocument/2006/relationships/hyperlink" Target="mailto:info@productsafetyprofessionals.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5CAE96-0548-46D5-996D-974002278935}"/>
              </a:ext>
            </a:extLst>
          </p:cNvPr>
          <p:cNvPicPr>
            <a:picLocks noChangeAspect="1"/>
          </p:cNvPicPr>
          <p:nvPr/>
        </p:nvPicPr>
        <p:blipFill>
          <a:blip r:embed="rId3"/>
          <a:stretch>
            <a:fillRect/>
          </a:stretch>
        </p:blipFill>
        <p:spPr>
          <a:xfrm>
            <a:off x="3474015" y="1255561"/>
            <a:ext cx="1794016" cy="1800786"/>
          </a:xfrm>
          <a:prstGeom prst="rect">
            <a:avLst/>
          </a:prstGeom>
        </p:spPr>
      </p:pic>
      <p:sp>
        <p:nvSpPr>
          <p:cNvPr id="4" name="Title 1">
            <a:extLst>
              <a:ext uri="{FF2B5EF4-FFF2-40B4-BE49-F238E27FC236}">
                <a16:creationId xmlns:a16="http://schemas.microsoft.com/office/drawing/2014/main" id="{5E502D6C-E009-4ECC-BD35-7F58660418FB}"/>
              </a:ext>
            </a:extLst>
          </p:cNvPr>
          <p:cNvSpPr txBox="1">
            <a:spLocks/>
          </p:cNvSpPr>
          <p:nvPr/>
        </p:nvSpPr>
        <p:spPr>
          <a:xfrm>
            <a:off x="797184" y="485521"/>
            <a:ext cx="7549631" cy="692798"/>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latin typeface="Calibri" panose="020F0502020204030204" pitchFamily="34" charset="0"/>
                <a:cs typeface="Calibri" panose="020F0502020204030204" pitchFamily="34" charset="0"/>
              </a:rPr>
              <a:t>SPSP 2023 Webinar Series</a:t>
            </a:r>
          </a:p>
        </p:txBody>
      </p:sp>
      <p:sp>
        <p:nvSpPr>
          <p:cNvPr id="5" name="Title 1">
            <a:extLst>
              <a:ext uri="{FF2B5EF4-FFF2-40B4-BE49-F238E27FC236}">
                <a16:creationId xmlns:a16="http://schemas.microsoft.com/office/drawing/2014/main" id="{7A76E69E-AE97-421C-B145-EF411372DB5A}"/>
              </a:ext>
            </a:extLst>
          </p:cNvPr>
          <p:cNvSpPr txBox="1">
            <a:spLocks/>
          </p:cNvSpPr>
          <p:nvPr/>
        </p:nvSpPr>
        <p:spPr>
          <a:xfrm>
            <a:off x="865221" y="5741670"/>
            <a:ext cx="7549631" cy="95172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spcAft>
                <a:spcPts val="2400"/>
              </a:spcAft>
            </a:pPr>
            <a:r>
              <a:rPr lang="en-US" sz="4000" b="1" dirty="0"/>
              <a:t>Warnings Update</a:t>
            </a:r>
          </a:p>
          <a:p>
            <a:pPr>
              <a:lnSpc>
                <a:spcPct val="100000"/>
              </a:lnSpc>
              <a:spcBef>
                <a:spcPts val="0"/>
              </a:spcBef>
              <a:spcAft>
                <a:spcPts val="2400"/>
              </a:spcAft>
            </a:pPr>
            <a:r>
              <a:rPr lang="en-US" sz="3000" b="1" dirty="0"/>
              <a:t>October 11, 2023</a:t>
            </a:r>
          </a:p>
          <a:p>
            <a:r>
              <a:rPr lang="en-US" sz="3000" b="1" dirty="0"/>
              <a:t>1:00 – 2:00 p.m. EST</a:t>
            </a:r>
          </a:p>
          <a:p>
            <a:endParaRPr lang="en-US" sz="3000" b="1" dirty="0"/>
          </a:p>
          <a:p>
            <a:r>
              <a:rPr lang="en-US" sz="2800" b="1" dirty="0"/>
              <a:t>Sponsored by Sedgwick Brand Protection</a:t>
            </a:r>
          </a:p>
        </p:txBody>
      </p:sp>
    </p:spTree>
    <p:extLst>
      <p:ext uri="{BB962C8B-B14F-4D97-AF65-F5344CB8AC3E}">
        <p14:creationId xmlns:p14="http://schemas.microsoft.com/office/powerpoint/2010/main" val="2899383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descr="1007-85DHPK [Converted]">
            <a:extLst>
              <a:ext uri="{FF2B5EF4-FFF2-40B4-BE49-F238E27FC236}">
                <a16:creationId xmlns:a16="http://schemas.microsoft.com/office/drawing/2014/main" id="{A809C3B0-6914-B960-0E63-41D8BA29ADC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01788" y="2493057"/>
            <a:ext cx="5683250" cy="2849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Line 4">
            <a:extLst>
              <a:ext uri="{FF2B5EF4-FFF2-40B4-BE49-F238E27FC236}">
                <a16:creationId xmlns:a16="http://schemas.microsoft.com/office/drawing/2014/main" id="{E0B1180C-128A-0BBA-4A72-0BC8A384AB75}"/>
              </a:ext>
            </a:extLst>
          </p:cNvPr>
          <p:cNvSpPr>
            <a:spLocks noChangeShapeType="1"/>
          </p:cNvSpPr>
          <p:nvPr/>
        </p:nvSpPr>
        <p:spPr bwMode="auto">
          <a:xfrm flipH="1">
            <a:off x="5600701" y="2110471"/>
            <a:ext cx="466725" cy="777875"/>
          </a:xfrm>
          <a:prstGeom prst="line">
            <a:avLst/>
          </a:prstGeom>
          <a:ln w="76200">
            <a:headEnd/>
            <a:tailEnd type="triangle" w="med" len="med"/>
          </a:ln>
        </p:spPr>
        <p:style>
          <a:lnRef idx="3">
            <a:schemeClr val="accent3"/>
          </a:lnRef>
          <a:fillRef idx="0">
            <a:schemeClr val="accent3"/>
          </a:fillRef>
          <a:effectRef idx="2">
            <a:schemeClr val="accent3"/>
          </a:effectRef>
          <a:fontRef idx="minor">
            <a:schemeClr val="tx1"/>
          </a:fontRef>
        </p:style>
        <p:txBody>
          <a:bodyPr wrap="none" anchor="ctr"/>
          <a:lstStyle/>
          <a:p>
            <a:pPr>
              <a:defRPr/>
            </a:pPr>
            <a:endParaRPr lang="en-US">
              <a:cs typeface="+mn-cs"/>
            </a:endParaRPr>
          </a:p>
        </p:txBody>
      </p:sp>
      <p:sp>
        <p:nvSpPr>
          <p:cNvPr id="6" name="Line 5">
            <a:extLst>
              <a:ext uri="{FF2B5EF4-FFF2-40B4-BE49-F238E27FC236}">
                <a16:creationId xmlns:a16="http://schemas.microsoft.com/office/drawing/2014/main" id="{15E43E50-2BBA-A5F9-BC7D-4C139E51E843}"/>
              </a:ext>
            </a:extLst>
          </p:cNvPr>
          <p:cNvSpPr>
            <a:spLocks noChangeShapeType="1"/>
          </p:cNvSpPr>
          <p:nvPr/>
        </p:nvSpPr>
        <p:spPr bwMode="auto">
          <a:xfrm>
            <a:off x="3706814" y="2110471"/>
            <a:ext cx="841375" cy="777875"/>
          </a:xfrm>
          <a:prstGeom prst="line">
            <a:avLst/>
          </a:prstGeom>
          <a:ln w="76200">
            <a:headEnd/>
            <a:tailEnd type="triangle" w="med" len="med"/>
          </a:ln>
        </p:spPr>
        <p:style>
          <a:lnRef idx="3">
            <a:schemeClr val="accent3"/>
          </a:lnRef>
          <a:fillRef idx="0">
            <a:schemeClr val="accent3"/>
          </a:fillRef>
          <a:effectRef idx="2">
            <a:schemeClr val="accent3"/>
          </a:effectRef>
          <a:fontRef idx="minor">
            <a:schemeClr val="tx1"/>
          </a:fontRef>
        </p:style>
        <p:txBody>
          <a:bodyPr wrap="none" anchor="ctr"/>
          <a:lstStyle/>
          <a:p>
            <a:pPr>
              <a:defRPr/>
            </a:pPr>
            <a:endParaRPr lang="en-US">
              <a:cs typeface="+mn-cs"/>
            </a:endParaRPr>
          </a:p>
        </p:txBody>
      </p:sp>
      <p:sp>
        <p:nvSpPr>
          <p:cNvPr id="7" name="Text Box 6">
            <a:extLst>
              <a:ext uri="{FF2B5EF4-FFF2-40B4-BE49-F238E27FC236}">
                <a16:creationId xmlns:a16="http://schemas.microsoft.com/office/drawing/2014/main" id="{ABFC5B30-24FF-0156-3B1D-84A6D7D8C8D4}"/>
              </a:ext>
            </a:extLst>
          </p:cNvPr>
          <p:cNvSpPr txBox="1">
            <a:spLocks noChangeArrowheads="1"/>
          </p:cNvSpPr>
          <p:nvPr/>
        </p:nvSpPr>
        <p:spPr bwMode="auto">
          <a:xfrm>
            <a:off x="1833564" y="1765982"/>
            <a:ext cx="3151187"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Helvetica" charset="0"/>
                <a:cs typeface="+mn-cs"/>
              </a:rPr>
              <a:t>Safety alert symbol (required)</a:t>
            </a:r>
          </a:p>
        </p:txBody>
      </p:sp>
      <p:sp>
        <p:nvSpPr>
          <p:cNvPr id="8" name="Text Box 7">
            <a:extLst>
              <a:ext uri="{FF2B5EF4-FFF2-40B4-BE49-F238E27FC236}">
                <a16:creationId xmlns:a16="http://schemas.microsoft.com/office/drawing/2014/main" id="{CEDB6EC0-0EEB-AA34-B955-7CF88A2F0EB3}"/>
              </a:ext>
            </a:extLst>
          </p:cNvPr>
          <p:cNvSpPr txBox="1">
            <a:spLocks noChangeArrowheads="1"/>
          </p:cNvSpPr>
          <p:nvPr/>
        </p:nvSpPr>
        <p:spPr bwMode="auto">
          <a:xfrm>
            <a:off x="3352801" y="1102407"/>
            <a:ext cx="35909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600">
                <a:latin typeface="Helvetica" charset="0"/>
                <a:cs typeface="+mn-cs"/>
              </a:rPr>
              <a:t>Signal word panel (required)</a:t>
            </a:r>
          </a:p>
        </p:txBody>
      </p:sp>
      <p:sp>
        <p:nvSpPr>
          <p:cNvPr id="9" name="Line 8">
            <a:extLst>
              <a:ext uri="{FF2B5EF4-FFF2-40B4-BE49-F238E27FC236}">
                <a16:creationId xmlns:a16="http://schemas.microsoft.com/office/drawing/2014/main" id="{6DCDAB8A-BB03-D27E-5404-34DEBC2742C6}"/>
              </a:ext>
            </a:extLst>
          </p:cNvPr>
          <p:cNvSpPr>
            <a:spLocks noChangeShapeType="1"/>
          </p:cNvSpPr>
          <p:nvPr/>
        </p:nvSpPr>
        <p:spPr bwMode="auto">
          <a:xfrm>
            <a:off x="5089526" y="1683432"/>
            <a:ext cx="28575" cy="1092200"/>
          </a:xfrm>
          <a:prstGeom prst="line">
            <a:avLst/>
          </a:prstGeom>
          <a:ln w="76200">
            <a:headEnd/>
            <a:tailEnd type="triangle" w="med" len="med"/>
          </a:ln>
        </p:spPr>
        <p:style>
          <a:lnRef idx="3">
            <a:schemeClr val="accent3"/>
          </a:lnRef>
          <a:fillRef idx="0">
            <a:schemeClr val="accent3"/>
          </a:fillRef>
          <a:effectRef idx="2">
            <a:schemeClr val="accent3"/>
          </a:effectRef>
          <a:fontRef idx="minor">
            <a:schemeClr val="tx1"/>
          </a:fontRef>
        </p:style>
        <p:txBody>
          <a:bodyPr wrap="none" anchor="ctr"/>
          <a:lstStyle/>
          <a:p>
            <a:pPr>
              <a:defRPr/>
            </a:pPr>
            <a:endParaRPr lang="en-US">
              <a:cs typeface="+mn-cs"/>
            </a:endParaRPr>
          </a:p>
        </p:txBody>
      </p:sp>
      <p:sp>
        <p:nvSpPr>
          <p:cNvPr id="10" name="Text Box 9">
            <a:extLst>
              <a:ext uri="{FF2B5EF4-FFF2-40B4-BE49-F238E27FC236}">
                <a16:creationId xmlns:a16="http://schemas.microsoft.com/office/drawing/2014/main" id="{2CA47542-C5DB-A2EA-9257-E0589C6B5C7F}"/>
              </a:ext>
            </a:extLst>
          </p:cNvPr>
          <p:cNvSpPr txBox="1">
            <a:spLocks noChangeArrowheads="1"/>
          </p:cNvSpPr>
          <p:nvPr/>
        </p:nvSpPr>
        <p:spPr bwMode="auto">
          <a:xfrm>
            <a:off x="2230439" y="5739494"/>
            <a:ext cx="3151187"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Helvetica" charset="0"/>
                <a:cs typeface="+mn-cs"/>
              </a:rPr>
              <a:t>Symbol/pictorial</a:t>
            </a:r>
          </a:p>
        </p:txBody>
      </p:sp>
      <p:sp>
        <p:nvSpPr>
          <p:cNvPr id="11" name="Line 10">
            <a:extLst>
              <a:ext uri="{FF2B5EF4-FFF2-40B4-BE49-F238E27FC236}">
                <a16:creationId xmlns:a16="http://schemas.microsoft.com/office/drawing/2014/main" id="{6E24DD52-0A96-8B19-43AD-A31291063A05}"/>
              </a:ext>
            </a:extLst>
          </p:cNvPr>
          <p:cNvSpPr>
            <a:spLocks noChangeShapeType="1"/>
          </p:cNvSpPr>
          <p:nvPr/>
        </p:nvSpPr>
        <p:spPr bwMode="auto">
          <a:xfrm flipV="1">
            <a:off x="2757488" y="4828271"/>
            <a:ext cx="330200" cy="968375"/>
          </a:xfrm>
          <a:prstGeom prst="line">
            <a:avLst/>
          </a:prstGeom>
          <a:ln w="76200">
            <a:headEnd/>
            <a:tailEnd type="triangle" w="med" len="med"/>
          </a:ln>
        </p:spPr>
        <p:style>
          <a:lnRef idx="3">
            <a:schemeClr val="accent3"/>
          </a:lnRef>
          <a:fillRef idx="0">
            <a:schemeClr val="accent3"/>
          </a:fillRef>
          <a:effectRef idx="2">
            <a:schemeClr val="accent3"/>
          </a:effectRef>
          <a:fontRef idx="minor">
            <a:schemeClr val="tx1"/>
          </a:fontRef>
        </p:style>
        <p:txBody>
          <a:bodyPr wrap="none" anchor="ctr"/>
          <a:lstStyle/>
          <a:p>
            <a:pPr>
              <a:defRPr/>
            </a:pPr>
            <a:endParaRPr lang="en-US">
              <a:cs typeface="+mn-cs"/>
            </a:endParaRPr>
          </a:p>
        </p:txBody>
      </p:sp>
      <p:sp>
        <p:nvSpPr>
          <p:cNvPr id="12" name="Line 11">
            <a:extLst>
              <a:ext uri="{FF2B5EF4-FFF2-40B4-BE49-F238E27FC236}">
                <a16:creationId xmlns:a16="http://schemas.microsoft.com/office/drawing/2014/main" id="{A24ACF8D-E9BF-E7AD-2586-A4B6EE5075D3}"/>
              </a:ext>
            </a:extLst>
          </p:cNvPr>
          <p:cNvSpPr>
            <a:spLocks noChangeShapeType="1"/>
          </p:cNvSpPr>
          <p:nvPr/>
        </p:nvSpPr>
        <p:spPr bwMode="auto">
          <a:xfrm flipV="1">
            <a:off x="5737225" y="4828271"/>
            <a:ext cx="330200" cy="968375"/>
          </a:xfrm>
          <a:prstGeom prst="line">
            <a:avLst/>
          </a:prstGeom>
          <a:ln w="76200">
            <a:headEnd/>
            <a:tailEnd type="triangle" w="med" len="med"/>
          </a:ln>
        </p:spPr>
        <p:style>
          <a:lnRef idx="3">
            <a:schemeClr val="accent3"/>
          </a:lnRef>
          <a:fillRef idx="0">
            <a:schemeClr val="accent3"/>
          </a:fillRef>
          <a:effectRef idx="2">
            <a:schemeClr val="accent3"/>
          </a:effectRef>
          <a:fontRef idx="minor">
            <a:schemeClr val="tx1"/>
          </a:fontRef>
        </p:style>
        <p:txBody>
          <a:bodyPr wrap="none" anchor="ctr"/>
          <a:lstStyle/>
          <a:p>
            <a:pPr>
              <a:defRPr/>
            </a:pPr>
            <a:endParaRPr lang="en-US">
              <a:cs typeface="+mn-cs"/>
            </a:endParaRPr>
          </a:p>
        </p:txBody>
      </p:sp>
      <p:sp>
        <p:nvSpPr>
          <p:cNvPr id="13" name="Text Box 12">
            <a:extLst>
              <a:ext uri="{FF2B5EF4-FFF2-40B4-BE49-F238E27FC236}">
                <a16:creationId xmlns:a16="http://schemas.microsoft.com/office/drawing/2014/main" id="{0729F79E-7509-465B-2841-AAC39E72B9FB}"/>
              </a:ext>
            </a:extLst>
          </p:cNvPr>
          <p:cNvSpPr txBox="1">
            <a:spLocks noChangeArrowheads="1"/>
          </p:cNvSpPr>
          <p:nvPr/>
        </p:nvSpPr>
        <p:spPr bwMode="auto">
          <a:xfrm>
            <a:off x="5487989" y="1799319"/>
            <a:ext cx="2598737"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Helvetica" charset="0"/>
                <a:cs typeface="+mn-cs"/>
              </a:rPr>
              <a:t>Signal word (required)</a:t>
            </a:r>
          </a:p>
        </p:txBody>
      </p:sp>
      <p:sp>
        <p:nvSpPr>
          <p:cNvPr id="14" name="Text Box 13">
            <a:extLst>
              <a:ext uri="{FF2B5EF4-FFF2-40B4-BE49-F238E27FC236}">
                <a16:creationId xmlns:a16="http://schemas.microsoft.com/office/drawing/2014/main" id="{FD0E4787-8FA6-2D37-C500-3D4D544CAF06}"/>
              </a:ext>
            </a:extLst>
          </p:cNvPr>
          <p:cNvSpPr txBox="1">
            <a:spLocks noChangeArrowheads="1"/>
          </p:cNvSpPr>
          <p:nvPr/>
        </p:nvSpPr>
        <p:spPr bwMode="auto">
          <a:xfrm>
            <a:off x="4611688" y="5729969"/>
            <a:ext cx="25971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Helvetica" charset="0"/>
                <a:cs typeface="+mn-cs"/>
              </a:rPr>
              <a:t>Word message panel</a:t>
            </a:r>
          </a:p>
        </p:txBody>
      </p:sp>
      <p:sp>
        <p:nvSpPr>
          <p:cNvPr id="15" name="Text Box 14">
            <a:extLst>
              <a:ext uri="{FF2B5EF4-FFF2-40B4-BE49-F238E27FC236}">
                <a16:creationId xmlns:a16="http://schemas.microsoft.com/office/drawing/2014/main" id="{F369EFA6-7CE8-F9A1-B455-C8BC9E4C5565}"/>
              </a:ext>
            </a:extLst>
          </p:cNvPr>
          <p:cNvSpPr txBox="1">
            <a:spLocks noChangeArrowheads="1"/>
          </p:cNvSpPr>
          <p:nvPr/>
        </p:nvSpPr>
        <p:spPr bwMode="auto">
          <a:xfrm>
            <a:off x="3313113" y="6218919"/>
            <a:ext cx="25971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Helvetica" charset="0"/>
                <a:cs typeface="+mn-cs"/>
              </a:rPr>
              <a:t>At least one is required</a:t>
            </a:r>
          </a:p>
        </p:txBody>
      </p:sp>
      <p:sp>
        <p:nvSpPr>
          <p:cNvPr id="16" name="Line 15">
            <a:extLst>
              <a:ext uri="{FF2B5EF4-FFF2-40B4-BE49-F238E27FC236}">
                <a16:creationId xmlns:a16="http://schemas.microsoft.com/office/drawing/2014/main" id="{CA2E7D07-E4E5-BABC-5BB3-B704D17ACB52}"/>
              </a:ext>
            </a:extLst>
          </p:cNvPr>
          <p:cNvSpPr>
            <a:spLocks noChangeShapeType="1"/>
          </p:cNvSpPr>
          <p:nvPr/>
        </p:nvSpPr>
        <p:spPr bwMode="auto">
          <a:xfrm flipH="1" flipV="1">
            <a:off x="3313114" y="6066519"/>
            <a:ext cx="393700" cy="152400"/>
          </a:xfrm>
          <a:prstGeom prst="line">
            <a:avLst/>
          </a:prstGeom>
          <a:ln w="76200">
            <a:headEnd/>
            <a:tailEnd type="triangle" w="med" len="med"/>
          </a:ln>
        </p:spPr>
        <p:style>
          <a:lnRef idx="3">
            <a:schemeClr val="accent3"/>
          </a:lnRef>
          <a:fillRef idx="0">
            <a:schemeClr val="accent3"/>
          </a:fillRef>
          <a:effectRef idx="2">
            <a:schemeClr val="accent3"/>
          </a:effectRef>
          <a:fontRef idx="minor">
            <a:schemeClr val="tx1"/>
          </a:fontRef>
        </p:style>
        <p:txBody>
          <a:bodyPr wrap="none" anchor="ctr"/>
          <a:lstStyle/>
          <a:p>
            <a:pPr>
              <a:defRPr/>
            </a:pPr>
            <a:endParaRPr lang="en-US">
              <a:cs typeface="+mn-cs"/>
            </a:endParaRPr>
          </a:p>
        </p:txBody>
      </p:sp>
      <p:sp>
        <p:nvSpPr>
          <p:cNvPr id="17" name="Line 16">
            <a:extLst>
              <a:ext uri="{FF2B5EF4-FFF2-40B4-BE49-F238E27FC236}">
                <a16:creationId xmlns:a16="http://schemas.microsoft.com/office/drawing/2014/main" id="{01C872B2-0D65-3F00-87FD-8383841BE4B7}"/>
              </a:ext>
            </a:extLst>
          </p:cNvPr>
          <p:cNvSpPr>
            <a:spLocks noChangeShapeType="1"/>
          </p:cNvSpPr>
          <p:nvPr/>
        </p:nvSpPr>
        <p:spPr bwMode="auto">
          <a:xfrm flipV="1">
            <a:off x="5118101" y="6066519"/>
            <a:ext cx="493713" cy="152400"/>
          </a:xfrm>
          <a:prstGeom prst="line">
            <a:avLst/>
          </a:prstGeom>
          <a:ln w="76200">
            <a:headEnd/>
            <a:tailEnd type="triangle" w="med" len="med"/>
          </a:ln>
        </p:spPr>
        <p:style>
          <a:lnRef idx="3">
            <a:schemeClr val="accent3"/>
          </a:lnRef>
          <a:fillRef idx="0">
            <a:schemeClr val="accent3"/>
          </a:fillRef>
          <a:effectRef idx="2">
            <a:schemeClr val="accent3"/>
          </a:effectRef>
          <a:fontRef idx="minor">
            <a:schemeClr val="tx1"/>
          </a:fontRef>
        </p:style>
        <p:txBody>
          <a:bodyPr wrap="none" anchor="ctr"/>
          <a:lstStyle/>
          <a:p>
            <a:pPr>
              <a:defRPr/>
            </a:pPr>
            <a:endParaRPr lang="en-US">
              <a:cs typeface="+mn-cs"/>
            </a:endParaRPr>
          </a:p>
        </p:txBody>
      </p:sp>
      <p:sp>
        <p:nvSpPr>
          <p:cNvPr id="18" name="Text Box 19">
            <a:extLst>
              <a:ext uri="{FF2B5EF4-FFF2-40B4-BE49-F238E27FC236}">
                <a16:creationId xmlns:a16="http://schemas.microsoft.com/office/drawing/2014/main" id="{175EF5CB-9B50-8934-31C0-B861564F9225}"/>
              </a:ext>
            </a:extLst>
          </p:cNvPr>
          <p:cNvSpPr txBox="1">
            <a:spLocks noChangeArrowheads="1"/>
          </p:cNvSpPr>
          <p:nvPr/>
        </p:nvSpPr>
        <p:spPr bwMode="auto">
          <a:xfrm>
            <a:off x="431800" y="6352271"/>
            <a:ext cx="25971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000">
                <a:latin typeface="Helvetica" charset="0"/>
                <a:cs typeface="+mn-cs"/>
              </a:rPr>
              <a:t>Label courtesy of Clarion Safety Systems</a:t>
            </a:r>
          </a:p>
        </p:txBody>
      </p:sp>
      <p:sp>
        <p:nvSpPr>
          <p:cNvPr id="19" name="Title 18">
            <a:extLst>
              <a:ext uri="{FF2B5EF4-FFF2-40B4-BE49-F238E27FC236}">
                <a16:creationId xmlns:a16="http://schemas.microsoft.com/office/drawing/2014/main" id="{B9B44C55-4C45-9B80-E796-51346993D069}"/>
              </a:ext>
            </a:extLst>
          </p:cNvPr>
          <p:cNvSpPr>
            <a:spLocks noGrp="1"/>
          </p:cNvSpPr>
          <p:nvPr>
            <p:ph type="title"/>
          </p:nvPr>
        </p:nvSpPr>
        <p:spPr/>
        <p:txBody>
          <a:bodyPr/>
          <a:lstStyle/>
          <a:p>
            <a:r>
              <a:rPr lang="en-US" b="1" dirty="0"/>
              <a:t>ANSI Z535.4</a:t>
            </a:r>
          </a:p>
        </p:txBody>
      </p:sp>
    </p:spTree>
    <p:extLst>
      <p:ext uri="{BB962C8B-B14F-4D97-AF65-F5344CB8AC3E}">
        <p14:creationId xmlns:p14="http://schemas.microsoft.com/office/powerpoint/2010/main" val="2977863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0037A-B5E5-193B-7425-61658D057A65}"/>
              </a:ext>
            </a:extLst>
          </p:cNvPr>
          <p:cNvSpPr>
            <a:spLocks noGrp="1"/>
          </p:cNvSpPr>
          <p:nvPr>
            <p:ph type="title"/>
          </p:nvPr>
        </p:nvSpPr>
        <p:spPr/>
        <p:txBody>
          <a:bodyPr/>
          <a:lstStyle/>
          <a:p>
            <a:r>
              <a:rPr lang="en-US" b="1" dirty="0"/>
              <a:t>ISO 3864-2</a:t>
            </a:r>
          </a:p>
        </p:txBody>
      </p:sp>
      <p:pic>
        <p:nvPicPr>
          <p:cNvPr id="3" name="Picture 37" descr="NEWISO4">
            <a:extLst>
              <a:ext uri="{FF2B5EF4-FFF2-40B4-BE49-F238E27FC236}">
                <a16:creationId xmlns:a16="http://schemas.microsoft.com/office/drawing/2014/main" id="{D00B6361-B86A-9D61-ED79-22C5BC7C436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67151" y="1957388"/>
            <a:ext cx="2732088" cy="374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12">
            <a:extLst>
              <a:ext uri="{FF2B5EF4-FFF2-40B4-BE49-F238E27FC236}">
                <a16:creationId xmlns:a16="http://schemas.microsoft.com/office/drawing/2014/main" id="{92E5D32F-BD24-20EF-523A-99F15FFB447A}"/>
              </a:ext>
            </a:extLst>
          </p:cNvPr>
          <p:cNvSpPr txBox="1">
            <a:spLocks noChangeArrowheads="1"/>
          </p:cNvSpPr>
          <p:nvPr/>
        </p:nvSpPr>
        <p:spPr bwMode="auto">
          <a:xfrm>
            <a:off x="1927226" y="1893890"/>
            <a:ext cx="1528763"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US" sz="1600">
                <a:latin typeface="Helvetica" charset="0"/>
                <a:cs typeface="+mn-cs"/>
              </a:rPr>
              <a:t>General Warning Sign</a:t>
            </a:r>
            <a:endParaRPr lang="en-US">
              <a:cs typeface="+mn-cs"/>
            </a:endParaRPr>
          </a:p>
        </p:txBody>
      </p:sp>
      <p:sp>
        <p:nvSpPr>
          <p:cNvPr id="5" name="Text Box 13">
            <a:extLst>
              <a:ext uri="{FF2B5EF4-FFF2-40B4-BE49-F238E27FC236}">
                <a16:creationId xmlns:a16="http://schemas.microsoft.com/office/drawing/2014/main" id="{64008BAA-E2FD-F905-9E96-ECDEAEF3498A}"/>
              </a:ext>
            </a:extLst>
          </p:cNvPr>
          <p:cNvSpPr txBox="1">
            <a:spLocks noChangeArrowheads="1"/>
          </p:cNvSpPr>
          <p:nvPr/>
        </p:nvSpPr>
        <p:spPr bwMode="auto">
          <a:xfrm>
            <a:off x="1744664" y="4046540"/>
            <a:ext cx="1839912" cy="1069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US" sz="1600">
                <a:latin typeface="Helvetica" charset="0"/>
                <a:cs typeface="+mn-cs"/>
              </a:rPr>
              <a:t>Safety Signs with Appropriate Surround Shapes and Colors</a:t>
            </a:r>
            <a:endParaRPr lang="en-US">
              <a:cs typeface="+mn-cs"/>
            </a:endParaRPr>
          </a:p>
        </p:txBody>
      </p:sp>
      <p:sp>
        <p:nvSpPr>
          <p:cNvPr id="6" name="Text Box 14">
            <a:extLst>
              <a:ext uri="{FF2B5EF4-FFF2-40B4-BE49-F238E27FC236}">
                <a16:creationId xmlns:a16="http://schemas.microsoft.com/office/drawing/2014/main" id="{F3C25725-061B-9DA9-79B3-CE8C2EB4F97B}"/>
              </a:ext>
            </a:extLst>
          </p:cNvPr>
          <p:cNvSpPr txBox="1">
            <a:spLocks noChangeArrowheads="1"/>
          </p:cNvSpPr>
          <p:nvPr/>
        </p:nvSpPr>
        <p:spPr bwMode="auto">
          <a:xfrm>
            <a:off x="6911975" y="1852614"/>
            <a:ext cx="2046288"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Helvetica" charset="0"/>
                <a:cs typeface="+mn-cs"/>
              </a:rPr>
              <a:t>Hazard Severity Panel</a:t>
            </a:r>
            <a:endParaRPr lang="en-US">
              <a:cs typeface="+mn-cs"/>
            </a:endParaRPr>
          </a:p>
        </p:txBody>
      </p:sp>
      <p:sp>
        <p:nvSpPr>
          <p:cNvPr id="7" name="Text Box 15">
            <a:extLst>
              <a:ext uri="{FF2B5EF4-FFF2-40B4-BE49-F238E27FC236}">
                <a16:creationId xmlns:a16="http://schemas.microsoft.com/office/drawing/2014/main" id="{97DA5E43-AB66-D2D5-112E-D2BA68CDCC3D}"/>
              </a:ext>
            </a:extLst>
          </p:cNvPr>
          <p:cNvSpPr txBox="1">
            <a:spLocks noChangeArrowheads="1"/>
          </p:cNvSpPr>
          <p:nvPr/>
        </p:nvSpPr>
        <p:spPr bwMode="auto">
          <a:xfrm>
            <a:off x="7097714" y="2633663"/>
            <a:ext cx="2046287"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Helvetica" charset="0"/>
                <a:cs typeface="+mn-cs"/>
              </a:rPr>
              <a:t>Supplementary Safety Information Text</a:t>
            </a:r>
            <a:endParaRPr lang="en-US">
              <a:cs typeface="+mn-cs"/>
            </a:endParaRPr>
          </a:p>
        </p:txBody>
      </p:sp>
      <p:sp>
        <p:nvSpPr>
          <p:cNvPr id="8" name="Text Box 19">
            <a:extLst>
              <a:ext uri="{FF2B5EF4-FFF2-40B4-BE49-F238E27FC236}">
                <a16:creationId xmlns:a16="http://schemas.microsoft.com/office/drawing/2014/main" id="{A269634B-02ED-0E8E-4CB8-1D60DACE2903}"/>
              </a:ext>
            </a:extLst>
          </p:cNvPr>
          <p:cNvSpPr txBox="1">
            <a:spLocks noChangeArrowheads="1"/>
          </p:cNvSpPr>
          <p:nvPr/>
        </p:nvSpPr>
        <p:spPr bwMode="auto">
          <a:xfrm>
            <a:off x="330201" y="2878140"/>
            <a:ext cx="1528763"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Helvetica" charset="0"/>
                <a:cs typeface="+mn-cs"/>
              </a:rPr>
              <a:t>At least one is required</a:t>
            </a:r>
            <a:endParaRPr lang="en-US">
              <a:cs typeface="+mn-cs"/>
            </a:endParaRPr>
          </a:p>
        </p:txBody>
      </p:sp>
      <p:sp>
        <p:nvSpPr>
          <p:cNvPr id="9" name="Line 22">
            <a:extLst>
              <a:ext uri="{FF2B5EF4-FFF2-40B4-BE49-F238E27FC236}">
                <a16:creationId xmlns:a16="http://schemas.microsoft.com/office/drawing/2014/main" id="{D49C2BC8-EB6A-81F1-61BF-BBEE20ED7FD2}"/>
              </a:ext>
            </a:extLst>
          </p:cNvPr>
          <p:cNvSpPr>
            <a:spLocks noChangeShapeType="1"/>
          </p:cNvSpPr>
          <p:nvPr/>
        </p:nvSpPr>
        <p:spPr bwMode="auto">
          <a:xfrm>
            <a:off x="868363" y="3459163"/>
            <a:ext cx="876300" cy="912812"/>
          </a:xfrm>
          <a:prstGeom prst="line">
            <a:avLst/>
          </a:prstGeom>
          <a:ln w="76200">
            <a:headEnd/>
            <a:tailEnd type="triangle" w="med" len="med"/>
          </a:ln>
        </p:spPr>
        <p:style>
          <a:lnRef idx="3">
            <a:schemeClr val="accent3"/>
          </a:lnRef>
          <a:fillRef idx="0">
            <a:schemeClr val="accent3"/>
          </a:fillRef>
          <a:effectRef idx="2">
            <a:schemeClr val="accent3"/>
          </a:effectRef>
          <a:fontRef idx="minor">
            <a:schemeClr val="tx1"/>
          </a:fontRef>
        </p:style>
        <p:txBody>
          <a:bodyPr wrap="none" anchor="ctr"/>
          <a:lstStyle/>
          <a:p>
            <a:endParaRPr lang="en-US">
              <a:latin typeface="+mn-lt"/>
              <a:ea typeface="+mn-ea"/>
              <a:cs typeface="+mn-cs"/>
            </a:endParaRPr>
          </a:p>
        </p:txBody>
      </p:sp>
      <p:sp>
        <p:nvSpPr>
          <p:cNvPr id="10" name="Line 23">
            <a:extLst>
              <a:ext uri="{FF2B5EF4-FFF2-40B4-BE49-F238E27FC236}">
                <a16:creationId xmlns:a16="http://schemas.microsoft.com/office/drawing/2014/main" id="{0A237369-8AFC-14AE-472B-C73B622D451D}"/>
              </a:ext>
            </a:extLst>
          </p:cNvPr>
          <p:cNvSpPr>
            <a:spLocks noChangeShapeType="1"/>
          </p:cNvSpPr>
          <p:nvPr/>
        </p:nvSpPr>
        <p:spPr bwMode="auto">
          <a:xfrm flipV="1">
            <a:off x="1039813" y="2181227"/>
            <a:ext cx="920750" cy="696913"/>
          </a:xfrm>
          <a:prstGeom prst="line">
            <a:avLst/>
          </a:prstGeom>
          <a:ln w="76200">
            <a:headEnd/>
            <a:tailEnd type="triangle" w="med" len="med"/>
          </a:ln>
        </p:spPr>
        <p:style>
          <a:lnRef idx="3">
            <a:schemeClr val="accent3"/>
          </a:lnRef>
          <a:fillRef idx="0">
            <a:schemeClr val="accent3"/>
          </a:fillRef>
          <a:effectRef idx="2">
            <a:schemeClr val="accent3"/>
          </a:effectRef>
          <a:fontRef idx="minor">
            <a:schemeClr val="tx1"/>
          </a:fontRef>
        </p:style>
        <p:txBody>
          <a:bodyPr wrap="none" anchor="ctr"/>
          <a:lstStyle/>
          <a:p>
            <a:endParaRPr lang="en-US">
              <a:latin typeface="+mn-lt"/>
              <a:ea typeface="+mn-ea"/>
              <a:cs typeface="+mn-cs"/>
            </a:endParaRPr>
          </a:p>
        </p:txBody>
      </p:sp>
      <p:sp>
        <p:nvSpPr>
          <p:cNvPr id="11" name="Line 24">
            <a:extLst>
              <a:ext uri="{FF2B5EF4-FFF2-40B4-BE49-F238E27FC236}">
                <a16:creationId xmlns:a16="http://schemas.microsoft.com/office/drawing/2014/main" id="{0FB54F51-2C72-183C-4CAC-51E7E141BA4C}"/>
              </a:ext>
            </a:extLst>
          </p:cNvPr>
          <p:cNvSpPr>
            <a:spLocks noChangeShapeType="1"/>
          </p:cNvSpPr>
          <p:nvPr/>
        </p:nvSpPr>
        <p:spPr bwMode="auto">
          <a:xfrm>
            <a:off x="3455989" y="2087563"/>
            <a:ext cx="990600" cy="150812"/>
          </a:xfrm>
          <a:prstGeom prst="line">
            <a:avLst/>
          </a:prstGeom>
          <a:ln w="76200">
            <a:headEnd/>
            <a:tailEnd type="triangle" w="med" len="med"/>
          </a:ln>
        </p:spPr>
        <p:style>
          <a:lnRef idx="3">
            <a:schemeClr val="accent3"/>
          </a:lnRef>
          <a:fillRef idx="0">
            <a:schemeClr val="accent3"/>
          </a:fillRef>
          <a:effectRef idx="2">
            <a:schemeClr val="accent3"/>
          </a:effectRef>
          <a:fontRef idx="minor">
            <a:schemeClr val="tx1"/>
          </a:fontRef>
        </p:style>
        <p:txBody>
          <a:bodyPr wrap="none" anchor="ctr"/>
          <a:lstStyle/>
          <a:p>
            <a:endParaRPr lang="en-US">
              <a:latin typeface="+mn-lt"/>
              <a:ea typeface="+mn-ea"/>
              <a:cs typeface="+mn-cs"/>
            </a:endParaRPr>
          </a:p>
        </p:txBody>
      </p:sp>
      <p:sp>
        <p:nvSpPr>
          <p:cNvPr id="12" name="Line 25">
            <a:extLst>
              <a:ext uri="{FF2B5EF4-FFF2-40B4-BE49-F238E27FC236}">
                <a16:creationId xmlns:a16="http://schemas.microsoft.com/office/drawing/2014/main" id="{AB418AA3-D321-C468-F558-47D21F9BC47E}"/>
              </a:ext>
            </a:extLst>
          </p:cNvPr>
          <p:cNvSpPr>
            <a:spLocks noChangeShapeType="1"/>
          </p:cNvSpPr>
          <p:nvPr/>
        </p:nvSpPr>
        <p:spPr bwMode="auto">
          <a:xfrm flipH="1">
            <a:off x="6116638" y="1987552"/>
            <a:ext cx="795337" cy="193675"/>
          </a:xfrm>
          <a:prstGeom prst="line">
            <a:avLst/>
          </a:prstGeom>
          <a:ln w="76200">
            <a:headEnd/>
            <a:tailEnd type="triangle" w="med" len="med"/>
          </a:ln>
        </p:spPr>
        <p:style>
          <a:lnRef idx="3">
            <a:schemeClr val="accent3"/>
          </a:lnRef>
          <a:fillRef idx="0">
            <a:schemeClr val="accent3"/>
          </a:fillRef>
          <a:effectRef idx="2">
            <a:schemeClr val="accent3"/>
          </a:effectRef>
          <a:fontRef idx="minor">
            <a:schemeClr val="tx1"/>
          </a:fontRef>
        </p:style>
        <p:txBody>
          <a:bodyPr wrap="none" anchor="ctr"/>
          <a:lstStyle/>
          <a:p>
            <a:endParaRPr lang="en-US">
              <a:latin typeface="+mn-lt"/>
              <a:ea typeface="+mn-ea"/>
              <a:cs typeface="+mn-cs"/>
            </a:endParaRPr>
          </a:p>
        </p:txBody>
      </p:sp>
      <p:sp>
        <p:nvSpPr>
          <p:cNvPr id="13" name="Line 26">
            <a:extLst>
              <a:ext uri="{FF2B5EF4-FFF2-40B4-BE49-F238E27FC236}">
                <a16:creationId xmlns:a16="http://schemas.microsoft.com/office/drawing/2014/main" id="{BE1B7B34-A73F-8A6B-AA25-2E3FE5525533}"/>
              </a:ext>
            </a:extLst>
          </p:cNvPr>
          <p:cNvSpPr>
            <a:spLocks noChangeShapeType="1"/>
          </p:cNvSpPr>
          <p:nvPr/>
        </p:nvSpPr>
        <p:spPr bwMode="auto">
          <a:xfrm>
            <a:off x="3584576" y="4371975"/>
            <a:ext cx="523875" cy="461965"/>
          </a:xfrm>
          <a:prstGeom prst="line">
            <a:avLst/>
          </a:prstGeom>
          <a:ln w="76200">
            <a:headEnd/>
            <a:tailEnd type="triangle" w="med" len="med"/>
          </a:ln>
        </p:spPr>
        <p:style>
          <a:lnRef idx="3">
            <a:schemeClr val="accent3"/>
          </a:lnRef>
          <a:fillRef idx="0">
            <a:schemeClr val="accent3"/>
          </a:fillRef>
          <a:effectRef idx="2">
            <a:schemeClr val="accent3"/>
          </a:effectRef>
          <a:fontRef idx="minor">
            <a:schemeClr val="tx1"/>
          </a:fontRef>
        </p:style>
        <p:txBody>
          <a:bodyPr wrap="none" anchor="ctr"/>
          <a:lstStyle/>
          <a:p>
            <a:endParaRPr lang="en-US">
              <a:latin typeface="+mn-lt"/>
              <a:ea typeface="+mn-ea"/>
              <a:cs typeface="+mn-cs"/>
            </a:endParaRPr>
          </a:p>
        </p:txBody>
      </p:sp>
      <p:sp>
        <p:nvSpPr>
          <p:cNvPr id="14" name="Line 27">
            <a:extLst>
              <a:ext uri="{FF2B5EF4-FFF2-40B4-BE49-F238E27FC236}">
                <a16:creationId xmlns:a16="http://schemas.microsoft.com/office/drawing/2014/main" id="{977D352F-87D8-FAAB-15B4-2A8D66543A6D}"/>
              </a:ext>
            </a:extLst>
          </p:cNvPr>
          <p:cNvSpPr>
            <a:spLocks noChangeShapeType="1"/>
          </p:cNvSpPr>
          <p:nvPr/>
        </p:nvSpPr>
        <p:spPr bwMode="auto">
          <a:xfrm flipV="1">
            <a:off x="3584576" y="3844927"/>
            <a:ext cx="434975" cy="536575"/>
          </a:xfrm>
          <a:prstGeom prst="line">
            <a:avLst/>
          </a:prstGeom>
          <a:ln w="76200">
            <a:headEnd/>
            <a:tailEnd type="triangle" w="med" len="med"/>
          </a:ln>
        </p:spPr>
        <p:style>
          <a:lnRef idx="3">
            <a:schemeClr val="accent3"/>
          </a:lnRef>
          <a:fillRef idx="0">
            <a:schemeClr val="accent3"/>
          </a:fillRef>
          <a:effectRef idx="2">
            <a:schemeClr val="accent3"/>
          </a:effectRef>
          <a:fontRef idx="minor">
            <a:schemeClr val="tx1"/>
          </a:fontRef>
        </p:style>
        <p:txBody>
          <a:bodyPr wrap="none" anchor="ctr"/>
          <a:lstStyle/>
          <a:p>
            <a:endParaRPr lang="en-US">
              <a:latin typeface="+mn-lt"/>
              <a:ea typeface="+mn-ea"/>
              <a:cs typeface="+mn-cs"/>
            </a:endParaRPr>
          </a:p>
        </p:txBody>
      </p:sp>
      <p:sp>
        <p:nvSpPr>
          <p:cNvPr id="15" name="Line 29">
            <a:extLst>
              <a:ext uri="{FF2B5EF4-FFF2-40B4-BE49-F238E27FC236}">
                <a16:creationId xmlns:a16="http://schemas.microsoft.com/office/drawing/2014/main" id="{27C06D7F-1FF2-2D0D-5F68-ECF9516F5AB4}"/>
              </a:ext>
            </a:extLst>
          </p:cNvPr>
          <p:cNvSpPr>
            <a:spLocks noChangeShapeType="1"/>
          </p:cNvSpPr>
          <p:nvPr/>
        </p:nvSpPr>
        <p:spPr bwMode="auto">
          <a:xfrm flipH="1">
            <a:off x="6116639" y="2819400"/>
            <a:ext cx="981075" cy="0"/>
          </a:xfrm>
          <a:prstGeom prst="line">
            <a:avLst/>
          </a:prstGeom>
          <a:ln w="76200">
            <a:headEnd/>
            <a:tailEnd type="triangle" w="med" len="med"/>
          </a:ln>
        </p:spPr>
        <p:style>
          <a:lnRef idx="3">
            <a:schemeClr val="accent3"/>
          </a:lnRef>
          <a:fillRef idx="0">
            <a:schemeClr val="accent3"/>
          </a:fillRef>
          <a:effectRef idx="2">
            <a:schemeClr val="accent3"/>
          </a:effectRef>
          <a:fontRef idx="minor">
            <a:schemeClr val="tx1"/>
          </a:fontRef>
        </p:style>
        <p:txBody>
          <a:bodyPr wrap="none" anchor="ctr"/>
          <a:lstStyle/>
          <a:p>
            <a:endParaRPr lang="en-US">
              <a:latin typeface="+mn-lt"/>
              <a:ea typeface="+mn-ea"/>
              <a:cs typeface="+mn-cs"/>
            </a:endParaRPr>
          </a:p>
        </p:txBody>
      </p:sp>
      <p:sp>
        <p:nvSpPr>
          <p:cNvPr id="16" name="Line 30">
            <a:extLst>
              <a:ext uri="{FF2B5EF4-FFF2-40B4-BE49-F238E27FC236}">
                <a16:creationId xmlns:a16="http://schemas.microsoft.com/office/drawing/2014/main" id="{DF6EFECD-CA2F-EB17-EAC0-DA7585E9C3B4}"/>
              </a:ext>
            </a:extLst>
          </p:cNvPr>
          <p:cNvSpPr>
            <a:spLocks noChangeShapeType="1"/>
          </p:cNvSpPr>
          <p:nvPr/>
        </p:nvSpPr>
        <p:spPr bwMode="auto">
          <a:xfrm flipH="1">
            <a:off x="6116639" y="2819400"/>
            <a:ext cx="981075" cy="1016000"/>
          </a:xfrm>
          <a:prstGeom prst="line">
            <a:avLst/>
          </a:prstGeom>
          <a:ln w="76200">
            <a:headEnd/>
            <a:tailEnd type="triangle" w="med" len="med"/>
          </a:ln>
        </p:spPr>
        <p:style>
          <a:lnRef idx="3">
            <a:schemeClr val="accent3"/>
          </a:lnRef>
          <a:fillRef idx="0">
            <a:schemeClr val="accent3"/>
          </a:fillRef>
          <a:effectRef idx="2">
            <a:schemeClr val="accent3"/>
          </a:effectRef>
          <a:fontRef idx="minor">
            <a:schemeClr val="tx1"/>
          </a:fontRef>
        </p:style>
        <p:txBody>
          <a:bodyPr wrap="none" anchor="ctr"/>
          <a:lstStyle/>
          <a:p>
            <a:endParaRPr lang="en-US">
              <a:latin typeface="+mn-lt"/>
              <a:ea typeface="+mn-ea"/>
              <a:cs typeface="+mn-cs"/>
            </a:endParaRPr>
          </a:p>
        </p:txBody>
      </p:sp>
      <p:sp>
        <p:nvSpPr>
          <p:cNvPr id="17" name="Line 31">
            <a:extLst>
              <a:ext uri="{FF2B5EF4-FFF2-40B4-BE49-F238E27FC236}">
                <a16:creationId xmlns:a16="http://schemas.microsoft.com/office/drawing/2014/main" id="{316C7DE2-6620-B1F1-B3E7-B5AD16A30154}"/>
              </a:ext>
            </a:extLst>
          </p:cNvPr>
          <p:cNvSpPr>
            <a:spLocks noChangeShapeType="1"/>
          </p:cNvSpPr>
          <p:nvPr/>
        </p:nvSpPr>
        <p:spPr bwMode="auto">
          <a:xfrm flipH="1">
            <a:off x="6116639" y="2819400"/>
            <a:ext cx="981075" cy="2014538"/>
          </a:xfrm>
          <a:prstGeom prst="line">
            <a:avLst/>
          </a:prstGeom>
          <a:ln w="76200">
            <a:headEnd/>
            <a:tailEnd type="triangle" w="med" len="med"/>
          </a:ln>
        </p:spPr>
        <p:style>
          <a:lnRef idx="3">
            <a:schemeClr val="accent3"/>
          </a:lnRef>
          <a:fillRef idx="0">
            <a:schemeClr val="accent3"/>
          </a:fillRef>
          <a:effectRef idx="2">
            <a:schemeClr val="accent3"/>
          </a:effectRef>
          <a:fontRef idx="minor">
            <a:schemeClr val="tx1"/>
          </a:fontRef>
        </p:style>
        <p:txBody>
          <a:bodyPr wrap="none" anchor="ctr"/>
          <a:lstStyle/>
          <a:p>
            <a:endParaRPr lang="en-US">
              <a:latin typeface="+mn-lt"/>
              <a:ea typeface="+mn-ea"/>
              <a:cs typeface="+mn-cs"/>
            </a:endParaRPr>
          </a:p>
        </p:txBody>
      </p:sp>
      <p:grpSp>
        <p:nvGrpSpPr>
          <p:cNvPr id="18" name="Group 32">
            <a:extLst>
              <a:ext uri="{FF2B5EF4-FFF2-40B4-BE49-F238E27FC236}">
                <a16:creationId xmlns:a16="http://schemas.microsoft.com/office/drawing/2014/main" id="{DA1BB231-3B4E-B744-065F-216F106D11D5}"/>
              </a:ext>
            </a:extLst>
          </p:cNvPr>
          <p:cNvGrpSpPr>
            <a:grpSpLocks/>
          </p:cNvGrpSpPr>
          <p:nvPr/>
        </p:nvGrpSpPr>
        <p:grpSpPr bwMode="auto">
          <a:xfrm>
            <a:off x="4078289" y="2487613"/>
            <a:ext cx="896937" cy="849312"/>
            <a:chOff x="2532" y="1533"/>
            <a:chExt cx="565" cy="535"/>
          </a:xfrm>
        </p:grpSpPr>
        <p:sp>
          <p:nvSpPr>
            <p:cNvPr id="19" name="Rectangle 33">
              <a:extLst>
                <a:ext uri="{FF2B5EF4-FFF2-40B4-BE49-F238E27FC236}">
                  <a16:creationId xmlns:a16="http://schemas.microsoft.com/office/drawing/2014/main" id="{DE961A52-3C95-0E53-BBEE-BC3AAC26DD9D}"/>
                </a:ext>
              </a:extLst>
            </p:cNvPr>
            <p:cNvSpPr>
              <a:spLocks noChangeArrowheads="1"/>
            </p:cNvSpPr>
            <p:nvPr/>
          </p:nvSpPr>
          <p:spPr bwMode="auto">
            <a:xfrm>
              <a:off x="2532" y="1533"/>
              <a:ext cx="565" cy="53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20" name="Picture 34" descr="AEM0022">
              <a:extLst>
                <a:ext uri="{FF2B5EF4-FFF2-40B4-BE49-F238E27FC236}">
                  <a16:creationId xmlns:a16="http://schemas.microsoft.com/office/drawing/2014/main" id="{4CF8666A-3911-8145-6BE4-8ED3655D482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693" y="1539"/>
              <a:ext cx="216" cy="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1" name="Text Box 35">
            <a:extLst>
              <a:ext uri="{FF2B5EF4-FFF2-40B4-BE49-F238E27FC236}">
                <a16:creationId xmlns:a16="http://schemas.microsoft.com/office/drawing/2014/main" id="{401528F1-C835-6874-FDFE-2547318F06F7}"/>
              </a:ext>
            </a:extLst>
          </p:cNvPr>
          <p:cNvSpPr txBox="1">
            <a:spLocks noChangeArrowheads="1"/>
          </p:cNvSpPr>
          <p:nvPr/>
        </p:nvSpPr>
        <p:spPr bwMode="auto">
          <a:xfrm>
            <a:off x="2062164" y="2878138"/>
            <a:ext cx="2046287"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Helvetica" charset="0"/>
                <a:cs typeface="+mn-cs"/>
              </a:rPr>
              <a:t>Supplementary Safety Information Symbol</a:t>
            </a:r>
            <a:endParaRPr lang="en-US">
              <a:cs typeface="+mn-cs"/>
            </a:endParaRPr>
          </a:p>
        </p:txBody>
      </p:sp>
      <p:sp>
        <p:nvSpPr>
          <p:cNvPr id="22" name="Line 28">
            <a:extLst>
              <a:ext uri="{FF2B5EF4-FFF2-40B4-BE49-F238E27FC236}">
                <a16:creationId xmlns:a16="http://schemas.microsoft.com/office/drawing/2014/main" id="{26CB2C0F-471D-9696-3E8A-893EB285911F}"/>
              </a:ext>
            </a:extLst>
          </p:cNvPr>
          <p:cNvSpPr>
            <a:spLocks noChangeShapeType="1"/>
          </p:cNvSpPr>
          <p:nvPr/>
        </p:nvSpPr>
        <p:spPr bwMode="auto">
          <a:xfrm flipV="1">
            <a:off x="3552826" y="2765425"/>
            <a:ext cx="627063" cy="387350"/>
          </a:xfrm>
          <a:prstGeom prst="line">
            <a:avLst/>
          </a:prstGeom>
          <a:ln w="76200">
            <a:headEnd/>
            <a:tailEnd type="triangle" w="med" len="med"/>
          </a:ln>
        </p:spPr>
        <p:style>
          <a:lnRef idx="3">
            <a:schemeClr val="accent3"/>
          </a:lnRef>
          <a:fillRef idx="0">
            <a:schemeClr val="accent3"/>
          </a:fillRef>
          <a:effectRef idx="2">
            <a:schemeClr val="accent3"/>
          </a:effectRef>
          <a:fontRef idx="minor">
            <a:schemeClr val="tx1"/>
          </a:fontRef>
        </p:style>
        <p:txBody>
          <a:bodyPr wrap="none" anchor="ctr"/>
          <a:lstStyle/>
          <a:p>
            <a:endParaRPr lang="en-US">
              <a:latin typeface="+mn-lt"/>
              <a:ea typeface="+mn-ea"/>
              <a:cs typeface="+mn-cs"/>
            </a:endParaRPr>
          </a:p>
        </p:txBody>
      </p:sp>
    </p:spTree>
    <p:extLst>
      <p:ext uri="{BB962C8B-B14F-4D97-AF65-F5344CB8AC3E}">
        <p14:creationId xmlns:p14="http://schemas.microsoft.com/office/powerpoint/2010/main" val="3474198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E91D5-047A-BEE1-0232-5CE016CC2D7C}"/>
              </a:ext>
            </a:extLst>
          </p:cNvPr>
          <p:cNvSpPr>
            <a:spLocks noGrp="1"/>
          </p:cNvSpPr>
          <p:nvPr>
            <p:ph type="title"/>
          </p:nvPr>
        </p:nvSpPr>
        <p:spPr/>
        <p:txBody>
          <a:bodyPr/>
          <a:lstStyle/>
          <a:p>
            <a:r>
              <a:rPr lang="en-US" b="1" dirty="0"/>
              <a:t>Current Harmonization</a:t>
            </a:r>
          </a:p>
        </p:txBody>
      </p:sp>
      <p:pic>
        <p:nvPicPr>
          <p:cNvPr id="5" name="Picture 5">
            <a:extLst>
              <a:ext uri="{FF2B5EF4-FFF2-40B4-BE49-F238E27FC236}">
                <a16:creationId xmlns:a16="http://schemas.microsoft.com/office/drawing/2014/main" id="{5C1EDD81-B0E4-8812-4C60-7808ACD07D50}"/>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04864" y="2311400"/>
            <a:ext cx="1247775" cy="110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a:extLst>
              <a:ext uri="{FF2B5EF4-FFF2-40B4-BE49-F238E27FC236}">
                <a16:creationId xmlns:a16="http://schemas.microsoft.com/office/drawing/2014/main" id="{87E232BA-F882-5D29-B1B6-47B1F529EA8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4864" y="3676652"/>
            <a:ext cx="1247775" cy="1198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
            <a:extLst>
              <a:ext uri="{FF2B5EF4-FFF2-40B4-BE49-F238E27FC236}">
                <a16:creationId xmlns:a16="http://schemas.microsoft.com/office/drawing/2014/main" id="{EB23D971-4131-04EB-6B59-7D2E58BD8B5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04864" y="5111750"/>
            <a:ext cx="1247775" cy="110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10">
            <a:extLst>
              <a:ext uri="{FF2B5EF4-FFF2-40B4-BE49-F238E27FC236}">
                <a16:creationId xmlns:a16="http://schemas.microsoft.com/office/drawing/2014/main" id="{787C6D0D-A006-36AD-B178-BDA4226DB05D}"/>
              </a:ext>
            </a:extLst>
          </p:cNvPr>
          <p:cNvSpPr>
            <a:spLocks noChangeArrowheads="1"/>
          </p:cNvSpPr>
          <p:nvPr/>
        </p:nvSpPr>
        <p:spPr bwMode="auto">
          <a:xfrm>
            <a:off x="2262189" y="2678113"/>
            <a:ext cx="2700337"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kumimoji="1" lang="en-US" sz="1800">
                <a:latin typeface="Helvetica Neue" charset="0"/>
                <a:cs typeface="+mn-cs"/>
              </a:rPr>
              <a:t>For use with DANGER</a:t>
            </a:r>
            <a:endParaRPr kumimoji="1" lang="en-US">
              <a:latin typeface="Helvetica Neue" charset="0"/>
              <a:cs typeface="+mn-cs"/>
            </a:endParaRPr>
          </a:p>
        </p:txBody>
      </p:sp>
      <p:sp>
        <p:nvSpPr>
          <p:cNvPr id="9" name="Rectangle 11">
            <a:extLst>
              <a:ext uri="{FF2B5EF4-FFF2-40B4-BE49-F238E27FC236}">
                <a16:creationId xmlns:a16="http://schemas.microsoft.com/office/drawing/2014/main" id="{B1B68A9A-9AF4-D682-AFC3-D1A149815CF9}"/>
              </a:ext>
            </a:extLst>
          </p:cNvPr>
          <p:cNvSpPr>
            <a:spLocks noChangeArrowheads="1"/>
          </p:cNvSpPr>
          <p:nvPr/>
        </p:nvSpPr>
        <p:spPr bwMode="auto">
          <a:xfrm>
            <a:off x="2262188" y="4100513"/>
            <a:ext cx="3232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kumimoji="1" lang="en-US" sz="1800">
                <a:latin typeface="Helvetica Neue" charset="0"/>
                <a:cs typeface="+mn-cs"/>
              </a:rPr>
              <a:t>For use with WARNING</a:t>
            </a:r>
            <a:endParaRPr kumimoji="1" lang="en-US">
              <a:latin typeface="Helvetica Neue" charset="0"/>
              <a:cs typeface="+mn-cs"/>
            </a:endParaRPr>
          </a:p>
        </p:txBody>
      </p:sp>
      <p:sp>
        <p:nvSpPr>
          <p:cNvPr id="10" name="Rectangle 12">
            <a:extLst>
              <a:ext uri="{FF2B5EF4-FFF2-40B4-BE49-F238E27FC236}">
                <a16:creationId xmlns:a16="http://schemas.microsoft.com/office/drawing/2014/main" id="{EAD80669-9C9A-EAA6-7F6E-6855F60D796E}"/>
              </a:ext>
            </a:extLst>
          </p:cNvPr>
          <p:cNvSpPr>
            <a:spLocks noChangeArrowheads="1"/>
          </p:cNvSpPr>
          <p:nvPr/>
        </p:nvSpPr>
        <p:spPr bwMode="auto">
          <a:xfrm>
            <a:off x="2262188" y="5445127"/>
            <a:ext cx="3232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kumimoji="1" lang="en-US" sz="1800">
                <a:latin typeface="Helvetica Neue" charset="0"/>
                <a:cs typeface="+mn-cs"/>
              </a:rPr>
              <a:t>For use with CAUTION</a:t>
            </a:r>
            <a:endParaRPr kumimoji="1" lang="en-US">
              <a:latin typeface="Helvetica Neue" charset="0"/>
              <a:cs typeface="+mn-cs"/>
            </a:endParaRPr>
          </a:p>
        </p:txBody>
      </p:sp>
      <p:sp>
        <p:nvSpPr>
          <p:cNvPr id="11" name="Rectangle 13">
            <a:extLst>
              <a:ext uri="{FF2B5EF4-FFF2-40B4-BE49-F238E27FC236}">
                <a16:creationId xmlns:a16="http://schemas.microsoft.com/office/drawing/2014/main" id="{368BA868-8BF5-F8A6-7D3D-BBC54D435098}"/>
              </a:ext>
            </a:extLst>
          </p:cNvPr>
          <p:cNvSpPr>
            <a:spLocks noChangeArrowheads="1"/>
          </p:cNvSpPr>
          <p:nvPr/>
        </p:nvSpPr>
        <p:spPr bwMode="auto">
          <a:xfrm>
            <a:off x="2262189" y="1644650"/>
            <a:ext cx="909637" cy="427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kumimoji="1" lang="en-US" sz="2200" dirty="0">
                <a:latin typeface="Helvetica Neue" charset="0"/>
                <a:cs typeface="+mn-cs"/>
              </a:rPr>
              <a:t>ANSI</a:t>
            </a:r>
            <a:endParaRPr kumimoji="1" lang="en-US" dirty="0">
              <a:latin typeface="Helvetica Neue" charset="0"/>
              <a:cs typeface="+mn-cs"/>
            </a:endParaRPr>
          </a:p>
        </p:txBody>
      </p:sp>
      <p:sp>
        <p:nvSpPr>
          <p:cNvPr id="12" name="Rectangle 14">
            <a:extLst>
              <a:ext uri="{FF2B5EF4-FFF2-40B4-BE49-F238E27FC236}">
                <a16:creationId xmlns:a16="http://schemas.microsoft.com/office/drawing/2014/main" id="{EBD71341-69DF-141E-DC82-64325B05FF35}"/>
              </a:ext>
            </a:extLst>
          </p:cNvPr>
          <p:cNvSpPr>
            <a:spLocks noChangeArrowheads="1"/>
          </p:cNvSpPr>
          <p:nvPr/>
        </p:nvSpPr>
        <p:spPr bwMode="auto">
          <a:xfrm>
            <a:off x="5504261" y="1435647"/>
            <a:ext cx="2951955"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r>
              <a:rPr kumimoji="1" lang="en-US" sz="2200" dirty="0">
                <a:latin typeface="Helvetica Neue" charset="0"/>
                <a:cs typeface="+mn-cs"/>
              </a:rPr>
              <a:t>ISO and ANSI </a:t>
            </a:r>
          </a:p>
          <a:p>
            <a:pPr algn="ctr">
              <a:defRPr/>
            </a:pPr>
            <a:r>
              <a:rPr kumimoji="1" lang="en-US" sz="2200" dirty="0">
                <a:latin typeface="Helvetica Neue" charset="0"/>
                <a:cs typeface="+mn-cs"/>
              </a:rPr>
              <a:t>(since 2006)</a:t>
            </a:r>
            <a:endParaRPr kumimoji="1" lang="en-US" dirty="0">
              <a:latin typeface="Helvetica Neue" charset="0"/>
              <a:cs typeface="+mn-cs"/>
            </a:endParaRPr>
          </a:p>
        </p:txBody>
      </p:sp>
      <p:pic>
        <p:nvPicPr>
          <p:cNvPr id="13" name="Picture 15" descr="ISO General Warning Sign [Converted]">
            <a:extLst>
              <a:ext uri="{FF2B5EF4-FFF2-40B4-BE49-F238E27FC236}">
                <a16:creationId xmlns:a16="http://schemas.microsoft.com/office/drawing/2014/main" id="{835A18F9-58FA-199F-D97A-4C68C24910C3}"/>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315869" y="3922713"/>
            <a:ext cx="1328738" cy="120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6" descr="ISO General Warning Sign Border">
            <a:extLst>
              <a:ext uri="{FF2B5EF4-FFF2-40B4-BE49-F238E27FC236}">
                <a16:creationId xmlns:a16="http://schemas.microsoft.com/office/drawing/2014/main" id="{33104B31-055D-93BE-6813-5F67A3531A38}"/>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275388" y="2311400"/>
            <a:ext cx="1409700" cy="1239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ectangle 17">
            <a:extLst>
              <a:ext uri="{FF2B5EF4-FFF2-40B4-BE49-F238E27FC236}">
                <a16:creationId xmlns:a16="http://schemas.microsoft.com/office/drawing/2014/main" id="{5BCD94B4-F985-974B-D90A-8C5312F57862}"/>
              </a:ext>
            </a:extLst>
          </p:cNvPr>
          <p:cNvSpPr>
            <a:spLocks noChangeArrowheads="1"/>
          </p:cNvSpPr>
          <p:nvPr/>
        </p:nvSpPr>
        <p:spPr bwMode="auto">
          <a:xfrm>
            <a:off x="5364163" y="5514977"/>
            <a:ext cx="3232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kumimoji="1" lang="en-US" sz="1800" dirty="0">
                <a:latin typeface="Helvetica Neue" charset="0"/>
                <a:cs typeface="+mn-cs"/>
              </a:rPr>
              <a:t>For use with all signal words</a:t>
            </a:r>
            <a:endParaRPr kumimoji="1" lang="en-US" dirty="0">
              <a:latin typeface="Helvetica Neue" charset="0"/>
              <a:cs typeface="+mn-cs"/>
            </a:endParaRPr>
          </a:p>
        </p:txBody>
      </p:sp>
    </p:spTree>
    <p:extLst>
      <p:ext uri="{BB962C8B-B14F-4D97-AF65-F5344CB8AC3E}">
        <p14:creationId xmlns:p14="http://schemas.microsoft.com/office/powerpoint/2010/main" val="1090593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D54E4-9EE9-CB07-5E89-D5C4C88B3AEC}"/>
              </a:ext>
            </a:extLst>
          </p:cNvPr>
          <p:cNvSpPr>
            <a:spLocks noGrp="1"/>
          </p:cNvSpPr>
          <p:nvPr>
            <p:ph type="title"/>
          </p:nvPr>
        </p:nvSpPr>
        <p:spPr/>
        <p:txBody>
          <a:bodyPr/>
          <a:lstStyle/>
          <a:p>
            <a:r>
              <a:rPr lang="en-US" b="1" dirty="0"/>
              <a:t>Proposal</a:t>
            </a:r>
          </a:p>
        </p:txBody>
      </p:sp>
      <p:sp>
        <p:nvSpPr>
          <p:cNvPr id="4" name="TextBox 3">
            <a:extLst>
              <a:ext uri="{FF2B5EF4-FFF2-40B4-BE49-F238E27FC236}">
                <a16:creationId xmlns:a16="http://schemas.microsoft.com/office/drawing/2014/main" id="{BFC24E7B-EA31-3DD5-A87E-C6FE7AAFA19F}"/>
              </a:ext>
            </a:extLst>
          </p:cNvPr>
          <p:cNvSpPr txBox="1"/>
          <p:nvPr/>
        </p:nvSpPr>
        <p:spPr>
          <a:xfrm>
            <a:off x="577378" y="1572627"/>
            <a:ext cx="7579070" cy="923330"/>
          </a:xfrm>
          <a:prstGeom prst="rect">
            <a:avLst/>
          </a:prstGeom>
          <a:noFill/>
        </p:spPr>
        <p:txBody>
          <a:bodyPr wrap="square">
            <a:spAutoFit/>
          </a:bodyPr>
          <a:lstStyle/>
          <a:p>
            <a:pPr algn="l"/>
            <a:r>
              <a:rPr lang="en-US" sz="1800" b="0" i="0" u="none" strike="noStrike" baseline="0" dirty="0">
                <a:solidFill>
                  <a:srgbClr val="FF2600"/>
                </a:solidFill>
                <a:latin typeface="TrebuchetMS"/>
              </a:rPr>
              <a:t>Note: It is the intention of the ANSI Z535 committee to eliminate the non-ISO versions of the safety alert symbol in the next revision of this standard. Only options D and E as shown in Figure 1 will remain.</a:t>
            </a:r>
            <a:endParaRPr lang="en-US" dirty="0"/>
          </a:p>
        </p:txBody>
      </p:sp>
      <p:pic>
        <p:nvPicPr>
          <p:cNvPr id="8" name="Picture 7">
            <a:extLst>
              <a:ext uri="{FF2B5EF4-FFF2-40B4-BE49-F238E27FC236}">
                <a16:creationId xmlns:a16="http://schemas.microsoft.com/office/drawing/2014/main" id="{06402FAC-ED54-BB1D-4B25-742467427CF6}"/>
              </a:ext>
            </a:extLst>
          </p:cNvPr>
          <p:cNvPicPr>
            <a:picLocks noChangeAspect="1"/>
          </p:cNvPicPr>
          <p:nvPr/>
        </p:nvPicPr>
        <p:blipFill>
          <a:blip r:embed="rId2"/>
          <a:stretch>
            <a:fillRect/>
          </a:stretch>
        </p:blipFill>
        <p:spPr>
          <a:xfrm>
            <a:off x="809897" y="3208891"/>
            <a:ext cx="7524206" cy="3167743"/>
          </a:xfrm>
          <a:prstGeom prst="rect">
            <a:avLst/>
          </a:prstGeom>
        </p:spPr>
      </p:pic>
    </p:spTree>
    <p:extLst>
      <p:ext uri="{BB962C8B-B14F-4D97-AF65-F5344CB8AC3E}">
        <p14:creationId xmlns:p14="http://schemas.microsoft.com/office/powerpoint/2010/main" val="2140515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78227-8AAB-A5B8-CD6D-35C75D82AE85}"/>
              </a:ext>
            </a:extLst>
          </p:cNvPr>
          <p:cNvSpPr>
            <a:spLocks noGrp="1"/>
          </p:cNvSpPr>
          <p:nvPr>
            <p:ph type="title"/>
          </p:nvPr>
        </p:nvSpPr>
        <p:spPr/>
        <p:txBody>
          <a:bodyPr/>
          <a:lstStyle/>
          <a:p>
            <a:r>
              <a:rPr lang="en-US" b="1" dirty="0"/>
              <a:t>ISO 3864-2</a:t>
            </a:r>
          </a:p>
        </p:txBody>
      </p:sp>
      <p:pic>
        <p:nvPicPr>
          <p:cNvPr id="5" name="Picture 20" descr="NEWISO1">
            <a:extLst>
              <a:ext uri="{FF2B5EF4-FFF2-40B4-BE49-F238E27FC236}">
                <a16:creationId xmlns:a16="http://schemas.microsoft.com/office/drawing/2014/main" id="{7E441C5A-6CF3-50D8-CD34-563DF6F2C60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9619" y="2779026"/>
            <a:ext cx="7624762" cy="1550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78923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FE517-86AA-5F20-D877-9B19ED09C314}"/>
              </a:ext>
            </a:extLst>
          </p:cNvPr>
          <p:cNvSpPr>
            <a:spLocks noGrp="1"/>
          </p:cNvSpPr>
          <p:nvPr>
            <p:ph type="title"/>
          </p:nvPr>
        </p:nvSpPr>
        <p:spPr/>
        <p:txBody>
          <a:bodyPr/>
          <a:lstStyle/>
          <a:p>
            <a:r>
              <a:rPr lang="en-US" b="1" dirty="0"/>
              <a:t>Proposal</a:t>
            </a:r>
          </a:p>
        </p:txBody>
      </p:sp>
      <p:pic>
        <p:nvPicPr>
          <p:cNvPr id="4" name="Picture 3">
            <a:extLst>
              <a:ext uri="{FF2B5EF4-FFF2-40B4-BE49-F238E27FC236}">
                <a16:creationId xmlns:a16="http://schemas.microsoft.com/office/drawing/2014/main" id="{31DE112B-2AF2-190B-D3C7-0D37937FFF2E}"/>
              </a:ext>
            </a:extLst>
          </p:cNvPr>
          <p:cNvPicPr>
            <a:picLocks noChangeAspect="1"/>
          </p:cNvPicPr>
          <p:nvPr/>
        </p:nvPicPr>
        <p:blipFill>
          <a:blip r:embed="rId2"/>
          <a:stretch>
            <a:fillRect/>
          </a:stretch>
        </p:blipFill>
        <p:spPr>
          <a:xfrm>
            <a:off x="1277548" y="1299100"/>
            <a:ext cx="6453051" cy="5858691"/>
          </a:xfrm>
          <a:prstGeom prst="rect">
            <a:avLst/>
          </a:prstGeom>
        </p:spPr>
      </p:pic>
    </p:spTree>
    <p:extLst>
      <p:ext uri="{BB962C8B-B14F-4D97-AF65-F5344CB8AC3E}">
        <p14:creationId xmlns:p14="http://schemas.microsoft.com/office/powerpoint/2010/main" val="3886951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FD836-E725-3DFD-F5C0-4E8A2D3476C1}"/>
              </a:ext>
            </a:extLst>
          </p:cNvPr>
          <p:cNvSpPr>
            <a:spLocks noGrp="1"/>
          </p:cNvSpPr>
          <p:nvPr>
            <p:ph type="title"/>
          </p:nvPr>
        </p:nvSpPr>
        <p:spPr>
          <a:xfrm>
            <a:off x="628650" y="326216"/>
            <a:ext cx="7886700" cy="1325563"/>
          </a:xfrm>
        </p:spPr>
        <p:txBody>
          <a:bodyPr/>
          <a:lstStyle/>
          <a:p>
            <a:r>
              <a:rPr lang="en-US" b="1" dirty="0"/>
              <a:t>Proposal</a:t>
            </a:r>
          </a:p>
        </p:txBody>
      </p:sp>
      <p:sp>
        <p:nvSpPr>
          <p:cNvPr id="4" name="TextBox 3">
            <a:extLst>
              <a:ext uri="{FF2B5EF4-FFF2-40B4-BE49-F238E27FC236}">
                <a16:creationId xmlns:a16="http://schemas.microsoft.com/office/drawing/2014/main" id="{773290E7-D625-E93E-DC71-5B7CBBC2B3FA}"/>
              </a:ext>
            </a:extLst>
          </p:cNvPr>
          <p:cNvSpPr txBox="1"/>
          <p:nvPr/>
        </p:nvSpPr>
        <p:spPr>
          <a:xfrm>
            <a:off x="628650" y="1915145"/>
            <a:ext cx="7747255" cy="3416320"/>
          </a:xfrm>
          <a:prstGeom prst="rect">
            <a:avLst/>
          </a:prstGeom>
          <a:noFill/>
        </p:spPr>
        <p:txBody>
          <a:bodyPr wrap="square">
            <a:spAutoFit/>
          </a:bodyPr>
          <a:lstStyle/>
          <a:p>
            <a:pPr marL="914400" marR="0" algn="l">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6.1 Panels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914400" marR="0" algn="l">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product safety sign or label </a:t>
            </a:r>
            <a:r>
              <a:rPr lang="en-US" sz="18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typically</a:t>
            </a:r>
            <a:r>
              <a:rPr lang="en-US" sz="18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consists of a signal word panel plus a message panel. On hazard alerting signs, in addition to a word message, a safety instruction panel may be incorporated as a place to convey lengthy instructional information (see Figure 13). A safety symbol panel may be used to communicate a part or all of the elements of a message panel (see Annex B3.1). </a:t>
            </a:r>
            <a:r>
              <a:rPr lang="en-US" sz="18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If a safety symbol uses a surround shape with the appropriate safety color (e.g., hazard alerting yellow triangle, red circle/slash prohibition, mandatory action blue circle), the signal word panel may be omitted.</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354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6CCF4-41F4-797D-CAC5-A8AD31D13F36}"/>
              </a:ext>
            </a:extLst>
          </p:cNvPr>
          <p:cNvSpPr>
            <a:spLocks noGrp="1"/>
          </p:cNvSpPr>
          <p:nvPr>
            <p:ph type="title"/>
          </p:nvPr>
        </p:nvSpPr>
        <p:spPr/>
        <p:txBody>
          <a:bodyPr/>
          <a:lstStyle/>
          <a:p>
            <a:r>
              <a:rPr lang="en-US" b="1" dirty="0"/>
              <a:t>Proposal (Z535.3)</a:t>
            </a:r>
          </a:p>
        </p:txBody>
      </p:sp>
      <p:sp>
        <p:nvSpPr>
          <p:cNvPr id="4" name="TextBox 3">
            <a:extLst>
              <a:ext uri="{FF2B5EF4-FFF2-40B4-BE49-F238E27FC236}">
                <a16:creationId xmlns:a16="http://schemas.microsoft.com/office/drawing/2014/main" id="{48E6F346-5544-9D36-8E61-2B3BE63FA945}"/>
              </a:ext>
            </a:extLst>
          </p:cNvPr>
          <p:cNvSpPr txBox="1"/>
          <p:nvPr/>
        </p:nvSpPr>
        <p:spPr>
          <a:xfrm>
            <a:off x="574765" y="2137645"/>
            <a:ext cx="7984019" cy="1477328"/>
          </a:xfrm>
          <a:prstGeom prst="rect">
            <a:avLst/>
          </a:prstGeom>
          <a:noFill/>
        </p:spPr>
        <p:txBody>
          <a:bodyPr wrap="square">
            <a:spAutoFit/>
          </a:bodyPr>
          <a:lstStyle/>
          <a:p>
            <a:pPr algn="l"/>
            <a:r>
              <a:rPr lang="en-US" sz="1800" b="1" i="0" u="none" strike="noStrike" baseline="0" dirty="0">
                <a:latin typeface="TrebuchetMS-Bold"/>
              </a:rPr>
              <a:t>Option A: </a:t>
            </a:r>
            <a:r>
              <a:rPr lang="en-US" sz="1800" b="0" i="0" u="none" strike="noStrike" baseline="0" dirty="0">
                <a:latin typeface="TrebuchetMS"/>
              </a:rPr>
              <a:t>Create a new Annex D that is the most current version of ISO 7010 with the following introduction:</a:t>
            </a:r>
          </a:p>
          <a:p>
            <a:pPr algn="l"/>
            <a:r>
              <a:rPr lang="en-US" sz="1800" b="0" i="0" u="none" strike="noStrike" baseline="0" dirty="0">
                <a:latin typeface="TrebuchetMS"/>
              </a:rPr>
              <a:t>Shown below are the registered safety signs included in ISO 7010 as of the date of publication of this version of ANSI Z535.3.</a:t>
            </a:r>
          </a:p>
          <a:p>
            <a:pPr algn="l"/>
            <a:r>
              <a:rPr lang="en-US" sz="1800" b="1" i="0" u="none" strike="noStrike" baseline="0" dirty="0">
                <a:latin typeface="TrebuchetMS-Bold"/>
              </a:rPr>
              <a:t>Option B</a:t>
            </a:r>
            <a:r>
              <a:rPr lang="en-US" sz="1800" b="0" i="0" u="none" strike="noStrike" baseline="0" dirty="0">
                <a:latin typeface="TrebuchetMS"/>
              </a:rPr>
              <a:t>: create a new ANSI/ISO standard from ISO 7010</a:t>
            </a:r>
            <a:endParaRPr lang="en-US" dirty="0"/>
          </a:p>
        </p:txBody>
      </p:sp>
    </p:spTree>
    <p:extLst>
      <p:ext uri="{BB962C8B-B14F-4D97-AF65-F5344CB8AC3E}">
        <p14:creationId xmlns:p14="http://schemas.microsoft.com/office/powerpoint/2010/main" val="1258038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E6870-68D4-8F97-0054-93349075372D}"/>
              </a:ext>
            </a:extLst>
          </p:cNvPr>
          <p:cNvSpPr>
            <a:spLocks noGrp="1"/>
          </p:cNvSpPr>
          <p:nvPr>
            <p:ph type="title"/>
          </p:nvPr>
        </p:nvSpPr>
        <p:spPr>
          <a:xfrm>
            <a:off x="695597" y="46392"/>
            <a:ext cx="7886700" cy="1325563"/>
          </a:xfrm>
        </p:spPr>
        <p:txBody>
          <a:bodyPr/>
          <a:lstStyle/>
          <a:p>
            <a:r>
              <a:rPr lang="en-US" b="1" dirty="0"/>
              <a:t>Current Harmonization</a:t>
            </a:r>
          </a:p>
        </p:txBody>
      </p:sp>
      <p:sp>
        <p:nvSpPr>
          <p:cNvPr id="4" name="TextBox 3">
            <a:extLst>
              <a:ext uri="{FF2B5EF4-FFF2-40B4-BE49-F238E27FC236}">
                <a16:creationId xmlns:a16="http://schemas.microsoft.com/office/drawing/2014/main" id="{99C5EB4B-BA6E-C199-D4C7-9DB799EB8026}"/>
              </a:ext>
            </a:extLst>
          </p:cNvPr>
          <p:cNvSpPr txBox="1"/>
          <p:nvPr/>
        </p:nvSpPr>
        <p:spPr>
          <a:xfrm>
            <a:off x="628650" y="1371955"/>
            <a:ext cx="7953647" cy="923330"/>
          </a:xfrm>
          <a:prstGeom prst="rect">
            <a:avLst/>
          </a:prstGeom>
          <a:noFill/>
        </p:spPr>
        <p:txBody>
          <a:bodyPr wrap="square">
            <a:spAutoFit/>
          </a:bodyPr>
          <a:lstStyle/>
          <a:p>
            <a:pPr algn="l"/>
            <a:r>
              <a:rPr lang="en-US" sz="1800" b="1" i="0" u="none" strike="noStrike" baseline="0" dirty="0">
                <a:solidFill>
                  <a:srgbClr val="0C0C0C"/>
                </a:solidFill>
                <a:latin typeface="Fd137691-Identity-H"/>
              </a:rPr>
              <a:t>3.1.1 ISO-Formatted Safety Signs</a:t>
            </a:r>
          </a:p>
          <a:p>
            <a:pPr algn="l"/>
            <a:r>
              <a:rPr lang="en-US" sz="1800" b="0" i="0" u="none" strike="noStrike" baseline="0" dirty="0">
                <a:solidFill>
                  <a:srgbClr val="0C0C0C"/>
                </a:solidFill>
                <a:latin typeface="Fd32777-Identity-H"/>
              </a:rPr>
              <a:t>Product safety information may be conveyed by ISO formatted safety labels in compliance with ISO 3864-2 (see Annex C).</a:t>
            </a:r>
            <a:endParaRPr lang="en-US" dirty="0"/>
          </a:p>
        </p:txBody>
      </p:sp>
      <p:sp>
        <p:nvSpPr>
          <p:cNvPr id="6" name="TextBox 5">
            <a:extLst>
              <a:ext uri="{FF2B5EF4-FFF2-40B4-BE49-F238E27FC236}">
                <a16:creationId xmlns:a16="http://schemas.microsoft.com/office/drawing/2014/main" id="{EEB2EA6D-E19F-416A-D10D-DA68C417F404}"/>
              </a:ext>
            </a:extLst>
          </p:cNvPr>
          <p:cNvSpPr txBox="1"/>
          <p:nvPr/>
        </p:nvSpPr>
        <p:spPr>
          <a:xfrm>
            <a:off x="628650" y="2346274"/>
            <a:ext cx="7532045" cy="4278094"/>
          </a:xfrm>
          <a:prstGeom prst="rect">
            <a:avLst/>
          </a:prstGeom>
          <a:noFill/>
        </p:spPr>
        <p:txBody>
          <a:bodyPr wrap="square">
            <a:spAutoFit/>
          </a:bodyPr>
          <a:lstStyle/>
          <a:p>
            <a:pPr algn="l"/>
            <a:r>
              <a:rPr lang="en-US" sz="1800" b="1" i="0" u="none" strike="noStrike" baseline="0" dirty="0">
                <a:solidFill>
                  <a:srgbClr val="0C0C0C"/>
                </a:solidFill>
                <a:latin typeface="Fd114853-Identity-H"/>
              </a:rPr>
              <a:t>Annex C</a:t>
            </a:r>
          </a:p>
          <a:p>
            <a:pPr algn="l"/>
            <a:r>
              <a:rPr lang="en-US" sz="1800" b="1" i="0" u="none" strike="noStrike" baseline="0" dirty="0">
                <a:solidFill>
                  <a:srgbClr val="0C0C0C"/>
                </a:solidFill>
                <a:latin typeface="Fd114853-Identity-H"/>
              </a:rPr>
              <a:t>The Use of ISO Safety Signs for Products</a:t>
            </a:r>
          </a:p>
          <a:p>
            <a:pPr algn="l"/>
            <a:r>
              <a:rPr lang="en-US" b="1" i="0" u="none" strike="noStrike" baseline="0" dirty="0">
                <a:solidFill>
                  <a:srgbClr val="0C0C0C"/>
                </a:solidFill>
                <a:latin typeface="Fd154408-Identity-H"/>
              </a:rPr>
              <a:t>(Informative)</a:t>
            </a:r>
          </a:p>
          <a:p>
            <a:pPr algn="l"/>
            <a:r>
              <a:rPr lang="en-US" sz="1800" b="0" i="0" u="none" strike="noStrike" baseline="0" dirty="0">
                <a:solidFill>
                  <a:srgbClr val="0C0C0C"/>
                </a:solidFill>
                <a:latin typeface="Fd32777-Identity-H"/>
              </a:rPr>
              <a:t>ISO standards such as ISO 3864 and other industry-specific ISO standards exist for product safety signs and labels. These ISO-formatted safety signs have been used internationally for many years.</a:t>
            </a:r>
          </a:p>
          <a:p>
            <a:pPr algn="l"/>
            <a:r>
              <a:rPr lang="en-US" sz="1800" b="0" i="0" u="none" strike="noStrike" baseline="0" dirty="0">
                <a:solidFill>
                  <a:srgbClr val="0C0C0C"/>
                </a:solidFill>
                <a:latin typeface="Fd32777-Identity-H"/>
              </a:rPr>
              <a:t>In some instances, it may be possible for a safety sign or label to be in conformance with ANSI Z535.4 and an ISO standard. In other instances, conformance with one standard will not result in conformance with one or more aspects of the other.</a:t>
            </a:r>
          </a:p>
          <a:p>
            <a:pPr algn="l"/>
            <a:r>
              <a:rPr lang="en-US" sz="1800" b="0" i="0" u="none" strike="noStrike" baseline="0" dirty="0">
                <a:solidFill>
                  <a:srgbClr val="0C0C0C"/>
                </a:solidFill>
                <a:latin typeface="Fd32777-Identity-H"/>
              </a:rPr>
              <a:t>A decision to convey all or a portion of a product's safety information in the form of ISO-formatted signs may be based on many factors. Such factors include, but are not limited to the product's anticipated market, the movement of the product from country to country during its expected life, the target audience's characteristics, and space availability on the product.</a:t>
            </a:r>
          </a:p>
        </p:txBody>
      </p:sp>
    </p:spTree>
    <p:extLst>
      <p:ext uri="{BB962C8B-B14F-4D97-AF65-F5344CB8AC3E}">
        <p14:creationId xmlns:p14="http://schemas.microsoft.com/office/powerpoint/2010/main" val="3456327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DC825FD-6927-F15A-E777-AED94512FE3A}"/>
              </a:ext>
            </a:extLst>
          </p:cNvPr>
          <p:cNvSpPr>
            <a:spLocks noGrp="1" noChangeArrowheads="1"/>
          </p:cNvSpPr>
          <p:nvPr>
            <p:ph type="title"/>
          </p:nvPr>
        </p:nvSpPr>
        <p:spPr>
          <a:xfrm>
            <a:off x="436523" y="474641"/>
            <a:ext cx="8270955" cy="1412955"/>
          </a:xfrm>
          <a:extLst>
            <a:ext uri="{91240B29-F687-4F45-9708-019B960494DF}">
              <a14:hiddenLine xmlns:a14="http://schemas.microsoft.com/office/drawing/2010/main" w="12700">
                <a:solidFill>
                  <a:schemeClr val="tx1"/>
                </a:solidFill>
                <a:miter lim="800000"/>
                <a:headEnd/>
                <a:tailEnd/>
              </a14:hiddenLine>
            </a:ext>
          </a:extLst>
        </p:spPr>
        <p:txBody>
          <a:bodyPr vert="horz" lIns="89289" tIns="43861" rIns="89289" bIns="43861" rtlCol="0" anchor="ctr">
            <a:normAutofit/>
          </a:bodyPr>
          <a:lstStyle/>
          <a:p>
            <a:pPr eaLnBrk="1" hangingPunct="1"/>
            <a:r>
              <a:rPr lang="en-US" altLang="en-US" b="1" dirty="0">
                <a:latin typeface="+mn-lt"/>
              </a:rPr>
              <a:t>Other topics</a:t>
            </a:r>
          </a:p>
        </p:txBody>
      </p:sp>
      <p:sp>
        <p:nvSpPr>
          <p:cNvPr id="19459" name="Rectangle 3">
            <a:extLst>
              <a:ext uri="{FF2B5EF4-FFF2-40B4-BE49-F238E27FC236}">
                <a16:creationId xmlns:a16="http://schemas.microsoft.com/office/drawing/2014/main" id="{CF5994EA-C2B5-C13F-1C78-5D0FCFB23C7E}"/>
              </a:ext>
            </a:extLst>
          </p:cNvPr>
          <p:cNvSpPr>
            <a:spLocks noGrp="1" noChangeArrowheads="1"/>
          </p:cNvSpPr>
          <p:nvPr>
            <p:ph type="body" idx="1"/>
          </p:nvPr>
        </p:nvSpPr>
        <p:spPr>
          <a:xfrm>
            <a:off x="737284" y="1887596"/>
            <a:ext cx="7669431" cy="3867611"/>
          </a:xfrm>
          <a:extLst>
            <a:ext uri="{91240B29-F687-4F45-9708-019B960494DF}">
              <a14:hiddenLine xmlns:a14="http://schemas.microsoft.com/office/drawing/2010/main" w="12700">
                <a:solidFill>
                  <a:schemeClr val="tx1"/>
                </a:solidFill>
                <a:miter lim="800000"/>
                <a:headEnd/>
                <a:tailEnd/>
              </a14:hiddenLine>
            </a:ext>
          </a:extLst>
        </p:spPr>
        <p:txBody>
          <a:bodyPr vert="horz" lIns="89289" tIns="43861" rIns="89289" bIns="43861" rtlCol="0">
            <a:normAutofit/>
          </a:bodyPr>
          <a:lstStyle/>
          <a:p>
            <a:r>
              <a:rPr lang="en-US" sz="3600" dirty="0"/>
              <a:t>Symbols</a:t>
            </a:r>
          </a:p>
          <a:p>
            <a:r>
              <a:rPr lang="en-US" sz="3600" dirty="0"/>
              <a:t>Testing for comprehension</a:t>
            </a:r>
          </a:p>
          <a:p>
            <a:r>
              <a:rPr lang="en-US" sz="3600" dirty="0"/>
              <a:t>Multiple languages</a:t>
            </a:r>
          </a:p>
          <a:p>
            <a:pPr eaLnBrk="1" hangingPunct="1">
              <a:lnSpc>
                <a:spcPct val="140000"/>
              </a:lnSpc>
            </a:pPr>
            <a:endParaRPr lang="en-US" altLang="en-US" dirty="0"/>
          </a:p>
        </p:txBody>
      </p:sp>
      <p:pic>
        <p:nvPicPr>
          <p:cNvPr id="2" name="Picture 1">
            <a:extLst>
              <a:ext uri="{FF2B5EF4-FFF2-40B4-BE49-F238E27FC236}">
                <a16:creationId xmlns:a16="http://schemas.microsoft.com/office/drawing/2014/main" id="{9C2583F8-231C-A58F-1193-FC551CD9D973}"/>
              </a:ext>
            </a:extLst>
          </p:cNvPr>
          <p:cNvPicPr>
            <a:picLocks noChangeAspect="1"/>
          </p:cNvPicPr>
          <p:nvPr/>
        </p:nvPicPr>
        <p:blipFill>
          <a:blip r:embed="rId3"/>
          <a:stretch>
            <a:fillRect/>
          </a:stretch>
        </p:blipFill>
        <p:spPr>
          <a:xfrm>
            <a:off x="163736" y="5569976"/>
            <a:ext cx="1147171" cy="1151500"/>
          </a:xfrm>
          <a:prstGeom prst="rect">
            <a:avLst/>
          </a:prstGeom>
        </p:spPr>
      </p:pic>
    </p:spTree>
    <p:extLst>
      <p:ext uri="{BB962C8B-B14F-4D97-AF65-F5344CB8AC3E}">
        <p14:creationId xmlns:p14="http://schemas.microsoft.com/office/powerpoint/2010/main" val="58554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76E5E3-80F0-4422-92AE-AADE411183B4}"/>
              </a:ext>
            </a:extLst>
          </p:cNvPr>
          <p:cNvSpPr>
            <a:spLocks noGrp="1"/>
          </p:cNvSpPr>
          <p:nvPr>
            <p:ph type="ctrTitle"/>
          </p:nvPr>
        </p:nvSpPr>
        <p:spPr>
          <a:xfrm>
            <a:off x="2228222" y="510288"/>
            <a:ext cx="5035128" cy="759427"/>
          </a:xfrm>
        </p:spPr>
        <p:txBody>
          <a:bodyPr>
            <a:normAutofit/>
          </a:bodyPr>
          <a:lstStyle/>
          <a:p>
            <a:r>
              <a:rPr lang="en-US" sz="4050" b="1" dirty="0"/>
              <a:t>SPSP Webinar Speakers</a:t>
            </a:r>
          </a:p>
        </p:txBody>
      </p:sp>
      <p:sp>
        <p:nvSpPr>
          <p:cNvPr id="16" name="TextBox 15">
            <a:extLst>
              <a:ext uri="{FF2B5EF4-FFF2-40B4-BE49-F238E27FC236}">
                <a16:creationId xmlns:a16="http://schemas.microsoft.com/office/drawing/2014/main" id="{D353AC50-E6F9-4AA6-B6E0-A3C0CCE5D58B}"/>
              </a:ext>
            </a:extLst>
          </p:cNvPr>
          <p:cNvSpPr txBox="1"/>
          <p:nvPr/>
        </p:nvSpPr>
        <p:spPr>
          <a:xfrm>
            <a:off x="3445237" y="3478809"/>
            <a:ext cx="1557495" cy="738664"/>
          </a:xfrm>
          <a:prstGeom prst="rect">
            <a:avLst/>
          </a:prstGeom>
          <a:noFill/>
        </p:spPr>
        <p:txBody>
          <a:bodyPr wrap="square" rtlCol="0">
            <a:spAutoFit/>
          </a:bodyPr>
          <a:lstStyle/>
          <a:p>
            <a:r>
              <a:rPr lang="en-US" sz="1400" b="1" dirty="0">
                <a:ea typeface="Calibri" panose="020F0502020204030204" pitchFamily="34" charset="0"/>
                <a:cs typeface="Calibri" panose="020F0502020204030204" pitchFamily="34" charset="0"/>
              </a:rPr>
              <a:t>Steve Hall</a:t>
            </a:r>
          </a:p>
          <a:p>
            <a:r>
              <a:rPr lang="en-US" sz="1400" dirty="0">
                <a:ea typeface="Calibri" panose="020F0502020204030204" pitchFamily="34" charset="0"/>
                <a:cs typeface="Calibri" panose="020F0502020204030204" pitchFamily="34" charset="0"/>
              </a:rPr>
              <a:t>Applied Safety and Ergonomics</a:t>
            </a:r>
          </a:p>
        </p:txBody>
      </p:sp>
      <p:sp>
        <p:nvSpPr>
          <p:cNvPr id="18" name="TextBox 17">
            <a:extLst>
              <a:ext uri="{FF2B5EF4-FFF2-40B4-BE49-F238E27FC236}">
                <a16:creationId xmlns:a16="http://schemas.microsoft.com/office/drawing/2014/main" id="{B276DD05-2634-474A-AB31-F1A7924B1E9A}"/>
              </a:ext>
            </a:extLst>
          </p:cNvPr>
          <p:cNvSpPr txBox="1"/>
          <p:nvPr/>
        </p:nvSpPr>
        <p:spPr>
          <a:xfrm>
            <a:off x="5828525" y="3349914"/>
            <a:ext cx="1434825" cy="738664"/>
          </a:xfrm>
          <a:prstGeom prst="rect">
            <a:avLst/>
          </a:prstGeom>
          <a:noFill/>
        </p:spPr>
        <p:txBody>
          <a:bodyPr wrap="square" rtlCol="0">
            <a:spAutoFit/>
          </a:bodyPr>
          <a:lstStyle/>
          <a:p>
            <a:r>
              <a:rPr lang="en-US" sz="1400" b="1" dirty="0"/>
              <a:t>Kenneth Ross </a:t>
            </a:r>
          </a:p>
          <a:p>
            <a:r>
              <a:rPr lang="en-US" sz="1400" dirty="0"/>
              <a:t>Bowman and Brooke LLP</a:t>
            </a:r>
          </a:p>
        </p:txBody>
      </p:sp>
      <p:pic>
        <p:nvPicPr>
          <p:cNvPr id="33" name="Picture 32">
            <a:extLst>
              <a:ext uri="{FF2B5EF4-FFF2-40B4-BE49-F238E27FC236}">
                <a16:creationId xmlns:a16="http://schemas.microsoft.com/office/drawing/2014/main" id="{6C3427A6-709A-4586-A786-20523C537311}"/>
              </a:ext>
            </a:extLst>
          </p:cNvPr>
          <p:cNvPicPr>
            <a:picLocks noChangeAspect="1"/>
          </p:cNvPicPr>
          <p:nvPr/>
        </p:nvPicPr>
        <p:blipFill>
          <a:blip r:embed="rId3"/>
          <a:stretch>
            <a:fillRect/>
          </a:stretch>
        </p:blipFill>
        <p:spPr>
          <a:xfrm>
            <a:off x="5900735" y="1760089"/>
            <a:ext cx="1121650" cy="1567585"/>
          </a:xfrm>
          <a:prstGeom prst="rect">
            <a:avLst/>
          </a:prstGeom>
        </p:spPr>
      </p:pic>
      <p:pic>
        <p:nvPicPr>
          <p:cNvPr id="10" name="Picture 9">
            <a:extLst>
              <a:ext uri="{FF2B5EF4-FFF2-40B4-BE49-F238E27FC236}">
                <a16:creationId xmlns:a16="http://schemas.microsoft.com/office/drawing/2014/main" id="{658209CA-2B2D-41BF-B9AE-43F83835E737}"/>
              </a:ext>
            </a:extLst>
          </p:cNvPr>
          <p:cNvPicPr>
            <a:picLocks noChangeAspect="1"/>
          </p:cNvPicPr>
          <p:nvPr/>
        </p:nvPicPr>
        <p:blipFill>
          <a:blip r:embed="rId4"/>
          <a:stretch>
            <a:fillRect/>
          </a:stretch>
        </p:blipFill>
        <p:spPr>
          <a:xfrm>
            <a:off x="126404" y="5338475"/>
            <a:ext cx="1330607" cy="1335628"/>
          </a:xfrm>
          <a:prstGeom prst="rect">
            <a:avLst/>
          </a:prstGeom>
        </p:spPr>
      </p:pic>
      <p:sp>
        <p:nvSpPr>
          <p:cNvPr id="2" name="TextBox 1">
            <a:extLst>
              <a:ext uri="{FF2B5EF4-FFF2-40B4-BE49-F238E27FC236}">
                <a16:creationId xmlns:a16="http://schemas.microsoft.com/office/drawing/2014/main" id="{F9C582C9-38CC-D27D-A669-1285863579D9}"/>
              </a:ext>
            </a:extLst>
          </p:cNvPr>
          <p:cNvSpPr txBox="1"/>
          <p:nvPr/>
        </p:nvSpPr>
        <p:spPr>
          <a:xfrm>
            <a:off x="1457012" y="3457636"/>
            <a:ext cx="1858464" cy="738664"/>
          </a:xfrm>
          <a:prstGeom prst="rect">
            <a:avLst/>
          </a:prstGeom>
          <a:noFill/>
        </p:spPr>
        <p:txBody>
          <a:bodyPr wrap="square" rtlCol="0">
            <a:spAutoFit/>
          </a:bodyPr>
          <a:lstStyle/>
          <a:p>
            <a:r>
              <a:rPr lang="en-US" sz="1400" b="1" dirty="0">
                <a:ea typeface="Calibri" panose="020F0502020204030204" pitchFamily="34" charset="0"/>
                <a:cs typeface="Calibri" panose="020F0502020204030204" pitchFamily="34" charset="0"/>
              </a:rPr>
              <a:t>Gavin Huntley-Fenner</a:t>
            </a:r>
          </a:p>
          <a:p>
            <a:r>
              <a:rPr lang="en-US" sz="1400" dirty="0">
                <a:ea typeface="Calibri" panose="020F0502020204030204" pitchFamily="34" charset="0"/>
                <a:cs typeface="Calibri" panose="020F0502020204030204" pitchFamily="34" charset="0"/>
              </a:rPr>
              <a:t>Huntley-Fenner Advisors</a:t>
            </a:r>
          </a:p>
        </p:txBody>
      </p:sp>
      <p:pic>
        <p:nvPicPr>
          <p:cNvPr id="4" name="Picture 3" descr="A person in a suit smiling&#10;&#10;Description automatically generated">
            <a:extLst>
              <a:ext uri="{FF2B5EF4-FFF2-40B4-BE49-F238E27FC236}">
                <a16:creationId xmlns:a16="http://schemas.microsoft.com/office/drawing/2014/main" id="{54BC747C-D296-FF19-054B-CC2572F523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7012" y="1765629"/>
            <a:ext cx="1557496" cy="1567585"/>
          </a:xfrm>
          <a:prstGeom prst="rect">
            <a:avLst/>
          </a:prstGeom>
        </p:spPr>
      </p:pic>
      <p:pic>
        <p:nvPicPr>
          <p:cNvPr id="8" name="Picture 7" descr="A person in a suit and tie&#10;&#10;Description automatically generated">
            <a:extLst>
              <a:ext uri="{FF2B5EF4-FFF2-40B4-BE49-F238E27FC236}">
                <a16:creationId xmlns:a16="http://schemas.microsoft.com/office/drawing/2014/main" id="{943456A3-9916-03EA-9EE0-0E6F1E5E95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9333" y="1765628"/>
            <a:ext cx="1647842" cy="1613563"/>
          </a:xfrm>
          <a:prstGeom prst="rect">
            <a:avLst/>
          </a:prstGeom>
        </p:spPr>
      </p:pic>
    </p:spTree>
    <p:extLst>
      <p:ext uri="{BB962C8B-B14F-4D97-AF65-F5344CB8AC3E}">
        <p14:creationId xmlns:p14="http://schemas.microsoft.com/office/powerpoint/2010/main" val="2836794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CE5DB8-578E-4D4E-A78B-A62D0B5284D9}"/>
              </a:ext>
            </a:extLst>
          </p:cNvPr>
          <p:cNvSpPr>
            <a:spLocks noGrp="1"/>
          </p:cNvSpPr>
          <p:nvPr>
            <p:ph type="title"/>
          </p:nvPr>
        </p:nvSpPr>
        <p:spPr>
          <a:xfrm>
            <a:off x="476250" y="0"/>
            <a:ext cx="7886700" cy="1325563"/>
          </a:xfrm>
        </p:spPr>
        <p:txBody>
          <a:bodyPr>
            <a:normAutofit/>
          </a:bodyPr>
          <a:lstStyle/>
          <a:p>
            <a:pPr algn="ctr"/>
            <a:r>
              <a:rPr lang="en-US" sz="4800" b="1" dirty="0">
                <a:latin typeface="+mn-lt"/>
              </a:rPr>
              <a:t>Upcoming Webinars</a:t>
            </a:r>
          </a:p>
        </p:txBody>
      </p:sp>
      <p:sp>
        <p:nvSpPr>
          <p:cNvPr id="7" name="Content Placeholder 6">
            <a:extLst>
              <a:ext uri="{FF2B5EF4-FFF2-40B4-BE49-F238E27FC236}">
                <a16:creationId xmlns:a16="http://schemas.microsoft.com/office/drawing/2014/main" id="{C01762AA-CD36-4D97-882F-2DB7F31BFEC2}"/>
              </a:ext>
            </a:extLst>
          </p:cNvPr>
          <p:cNvSpPr>
            <a:spLocks noGrp="1"/>
          </p:cNvSpPr>
          <p:nvPr>
            <p:ph idx="1"/>
          </p:nvPr>
        </p:nvSpPr>
        <p:spPr>
          <a:xfrm>
            <a:off x="1310907" y="1167643"/>
            <a:ext cx="7479029" cy="4978083"/>
          </a:xfrm>
        </p:spPr>
        <p:txBody>
          <a:bodyPr>
            <a:normAutofit/>
          </a:bodyPr>
          <a:lstStyle/>
          <a:p>
            <a:pPr>
              <a:lnSpc>
                <a:spcPct val="100000"/>
              </a:lnSpc>
              <a:spcBef>
                <a:spcPts val="0"/>
              </a:spcBef>
              <a:spcAft>
                <a:spcPts val="2400"/>
              </a:spcAft>
            </a:pPr>
            <a:endParaRPr lang="en-US" sz="4000" dirty="0"/>
          </a:p>
          <a:p>
            <a:pPr>
              <a:lnSpc>
                <a:spcPct val="100000"/>
              </a:lnSpc>
              <a:spcBef>
                <a:spcPts val="0"/>
              </a:spcBef>
              <a:spcAft>
                <a:spcPts val="2400"/>
              </a:spcAft>
            </a:pPr>
            <a:r>
              <a:rPr lang="en-US" sz="4000" dirty="0"/>
              <a:t>November 8, 2023 – Instructions </a:t>
            </a:r>
          </a:p>
          <a:p>
            <a:pPr>
              <a:lnSpc>
                <a:spcPct val="100000"/>
              </a:lnSpc>
              <a:spcBef>
                <a:spcPts val="0"/>
              </a:spcBef>
              <a:spcAft>
                <a:spcPts val="2400"/>
              </a:spcAft>
            </a:pPr>
            <a:r>
              <a:rPr lang="en-US" sz="4000" dirty="0"/>
              <a:t>December 6, 2023 – Improving Recall Effectiveness</a:t>
            </a:r>
          </a:p>
        </p:txBody>
      </p:sp>
      <p:sp>
        <p:nvSpPr>
          <p:cNvPr id="4" name="Slide Number Placeholder 3"/>
          <p:cNvSpPr>
            <a:spLocks noGrp="1"/>
          </p:cNvSpPr>
          <p:nvPr>
            <p:ph type="sldNum" sz="quarter" idx="12"/>
          </p:nvPr>
        </p:nvSpPr>
        <p:spPr/>
        <p:txBody>
          <a:bodyPr/>
          <a:lstStyle/>
          <a:p>
            <a:fld id="{2E0A0091-35E3-E64D-A905-01E6FD7A5210}" type="slidenum">
              <a:rPr lang="en-US" smtClean="0"/>
              <a:t>20</a:t>
            </a:fld>
            <a:endParaRPr lang="en-US" dirty="0"/>
          </a:p>
        </p:txBody>
      </p:sp>
      <p:pic>
        <p:nvPicPr>
          <p:cNvPr id="5" name="Picture 4">
            <a:extLst>
              <a:ext uri="{FF2B5EF4-FFF2-40B4-BE49-F238E27FC236}">
                <a16:creationId xmlns:a16="http://schemas.microsoft.com/office/drawing/2014/main" id="{179A1CDE-D353-4A7D-B190-73D2F5109CC5}"/>
              </a:ext>
            </a:extLst>
          </p:cNvPr>
          <p:cNvPicPr>
            <a:picLocks noChangeAspect="1"/>
          </p:cNvPicPr>
          <p:nvPr/>
        </p:nvPicPr>
        <p:blipFill>
          <a:blip r:embed="rId3"/>
          <a:stretch>
            <a:fillRect/>
          </a:stretch>
        </p:blipFill>
        <p:spPr>
          <a:xfrm>
            <a:off x="163736" y="5569976"/>
            <a:ext cx="1147171" cy="1151500"/>
          </a:xfrm>
          <a:prstGeom prst="rect">
            <a:avLst/>
          </a:prstGeom>
        </p:spPr>
      </p:pic>
    </p:spTree>
    <p:extLst>
      <p:ext uri="{BB962C8B-B14F-4D97-AF65-F5344CB8AC3E}">
        <p14:creationId xmlns:p14="http://schemas.microsoft.com/office/powerpoint/2010/main" val="907120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896829-D518-4FC9-8237-E1B6B435FD73}"/>
              </a:ext>
            </a:extLst>
          </p:cNvPr>
          <p:cNvSpPr>
            <a:spLocks noGrp="1"/>
          </p:cNvSpPr>
          <p:nvPr>
            <p:ph idx="1"/>
          </p:nvPr>
        </p:nvSpPr>
        <p:spPr>
          <a:xfrm>
            <a:off x="628650" y="1082047"/>
            <a:ext cx="7886700" cy="4351338"/>
          </a:xfrm>
        </p:spPr>
        <p:txBody>
          <a:bodyPr/>
          <a:lstStyle/>
          <a:p>
            <a:endParaRPr lang="en-US" dirty="0"/>
          </a:p>
          <a:p>
            <a:endParaRPr lang="en-US" dirty="0"/>
          </a:p>
        </p:txBody>
      </p:sp>
      <p:pic>
        <p:nvPicPr>
          <p:cNvPr id="4" name="Picture 3">
            <a:extLst>
              <a:ext uri="{FF2B5EF4-FFF2-40B4-BE49-F238E27FC236}">
                <a16:creationId xmlns:a16="http://schemas.microsoft.com/office/drawing/2014/main" id="{DA3DAFDA-379D-4B6D-8CB6-26043589F821}"/>
              </a:ext>
            </a:extLst>
          </p:cNvPr>
          <p:cNvPicPr>
            <a:picLocks noChangeAspect="1"/>
          </p:cNvPicPr>
          <p:nvPr/>
        </p:nvPicPr>
        <p:blipFill>
          <a:blip r:embed="rId3"/>
          <a:stretch>
            <a:fillRect/>
          </a:stretch>
        </p:blipFill>
        <p:spPr>
          <a:xfrm>
            <a:off x="163736" y="5569976"/>
            <a:ext cx="1147171" cy="1151500"/>
          </a:xfrm>
          <a:prstGeom prst="rect">
            <a:avLst/>
          </a:prstGeom>
        </p:spPr>
      </p:pic>
      <p:sp>
        <p:nvSpPr>
          <p:cNvPr id="5" name="TextBox 4">
            <a:extLst>
              <a:ext uri="{FF2B5EF4-FFF2-40B4-BE49-F238E27FC236}">
                <a16:creationId xmlns:a16="http://schemas.microsoft.com/office/drawing/2014/main" id="{BC2BEC29-F2E3-4687-BED0-06F9F659986B}"/>
              </a:ext>
            </a:extLst>
          </p:cNvPr>
          <p:cNvSpPr txBox="1"/>
          <p:nvPr/>
        </p:nvSpPr>
        <p:spPr>
          <a:xfrm>
            <a:off x="901794" y="140968"/>
            <a:ext cx="8078470" cy="5632311"/>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3200" dirty="0"/>
              <a:t>For questions after the webinar, email SPSP at </a:t>
            </a:r>
            <a:r>
              <a:rPr lang="en-US" sz="3200" dirty="0">
                <a:hlinkClick r:id="rId4"/>
              </a:rPr>
              <a:t>info@productsafetyprofessionals.org</a:t>
            </a:r>
            <a:r>
              <a:rPr lang="en-US" sz="3200" dirty="0"/>
              <a:t> or contact speakers:</a:t>
            </a:r>
          </a:p>
          <a:p>
            <a:pPr marL="1371600" lvl="2" indent="-457200">
              <a:spcAft>
                <a:spcPts val="1200"/>
              </a:spcAft>
              <a:buFont typeface="Wingdings" panose="05000000000000000000" pitchFamily="2" charset="2"/>
              <a:buChar char="Ø"/>
            </a:pPr>
            <a:r>
              <a:rPr lang="en-US" sz="3200" dirty="0">
                <a:hlinkClick r:id="rId5"/>
              </a:rPr>
              <a:t>gavin@huntleyfenneradvisors.com</a:t>
            </a:r>
            <a:endParaRPr lang="en-US" sz="3200" dirty="0"/>
          </a:p>
          <a:p>
            <a:pPr marL="1371600" lvl="2" indent="-457200">
              <a:spcAft>
                <a:spcPts val="1200"/>
              </a:spcAft>
              <a:buFont typeface="Wingdings" panose="05000000000000000000" pitchFamily="2" charset="2"/>
              <a:buChar char="Ø"/>
            </a:pPr>
            <a:r>
              <a:rPr lang="nb-NO" sz="3200" dirty="0">
                <a:hlinkClick r:id="rId6"/>
              </a:rPr>
              <a:t>shall@appliedsafety.com</a:t>
            </a:r>
            <a:endParaRPr lang="nb-NO" sz="3200" dirty="0"/>
          </a:p>
          <a:p>
            <a:pPr marL="1371600" lvl="2" indent="-457200">
              <a:spcAft>
                <a:spcPts val="1200"/>
              </a:spcAft>
              <a:buFont typeface="Wingdings" panose="05000000000000000000" pitchFamily="2" charset="2"/>
              <a:buChar char="Ø"/>
            </a:pPr>
            <a:r>
              <a:rPr lang="en-US" sz="3200" dirty="0">
                <a:hlinkClick r:id="rId7"/>
              </a:rPr>
              <a:t>kenrossesq@gmail.com</a:t>
            </a:r>
            <a:endParaRPr lang="en-US" sz="3200" dirty="0"/>
          </a:p>
          <a:p>
            <a:pPr marL="457200" indent="-457200">
              <a:spcAft>
                <a:spcPts val="1200"/>
              </a:spcAft>
              <a:buFont typeface="Arial" panose="020B0604020202020204" pitchFamily="34" charset="0"/>
              <a:buChar char="•"/>
            </a:pPr>
            <a:r>
              <a:rPr lang="en-US" sz="3200" dirty="0"/>
              <a:t>These slides, a link to a video of this webinar and more material can be accessed at </a:t>
            </a:r>
            <a:r>
              <a:rPr lang="en-US" sz="3200" dirty="0">
                <a:hlinkClick r:id="rId8"/>
              </a:rPr>
              <a:t>https://www.productsafetyprofessionals.org/webinar-archive</a:t>
            </a:r>
            <a:r>
              <a:rPr lang="en-US" sz="3200" dirty="0"/>
              <a:t>. </a:t>
            </a:r>
          </a:p>
        </p:txBody>
      </p:sp>
    </p:spTree>
    <p:extLst>
      <p:ext uri="{BB962C8B-B14F-4D97-AF65-F5344CB8AC3E}">
        <p14:creationId xmlns:p14="http://schemas.microsoft.com/office/powerpoint/2010/main" val="2876234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CE5DB8-578E-4D4E-A78B-A62D0B5284D9}"/>
              </a:ext>
            </a:extLst>
          </p:cNvPr>
          <p:cNvSpPr>
            <a:spLocks noGrp="1"/>
          </p:cNvSpPr>
          <p:nvPr>
            <p:ph type="title"/>
          </p:nvPr>
        </p:nvSpPr>
        <p:spPr>
          <a:xfrm>
            <a:off x="623888" y="503510"/>
            <a:ext cx="7886700" cy="2852737"/>
          </a:xfrm>
        </p:spPr>
        <p:txBody>
          <a:bodyPr>
            <a:normAutofit/>
          </a:bodyPr>
          <a:lstStyle/>
          <a:p>
            <a:pPr algn="ctr"/>
            <a:r>
              <a:rPr lang="en-US" sz="4800" b="1" dirty="0">
                <a:latin typeface="+mn-lt"/>
              </a:rPr>
              <a:t>Questions?</a:t>
            </a:r>
          </a:p>
        </p:txBody>
      </p:sp>
      <p:sp>
        <p:nvSpPr>
          <p:cNvPr id="4" name="Slide Number Placeholder 3"/>
          <p:cNvSpPr>
            <a:spLocks noGrp="1"/>
          </p:cNvSpPr>
          <p:nvPr>
            <p:ph type="sldNum" sz="quarter" idx="12"/>
          </p:nvPr>
        </p:nvSpPr>
        <p:spPr/>
        <p:txBody>
          <a:bodyPr/>
          <a:lstStyle/>
          <a:p>
            <a:fld id="{2E0A0091-35E3-E64D-A905-01E6FD7A5210}" type="slidenum">
              <a:rPr lang="en-US" smtClean="0"/>
              <a:t>22</a:t>
            </a:fld>
            <a:endParaRPr lang="en-US" dirty="0"/>
          </a:p>
        </p:txBody>
      </p:sp>
      <p:pic>
        <p:nvPicPr>
          <p:cNvPr id="5" name="Picture 4">
            <a:extLst>
              <a:ext uri="{FF2B5EF4-FFF2-40B4-BE49-F238E27FC236}">
                <a16:creationId xmlns:a16="http://schemas.microsoft.com/office/drawing/2014/main" id="{179A1CDE-D353-4A7D-B190-73D2F5109CC5}"/>
              </a:ext>
            </a:extLst>
          </p:cNvPr>
          <p:cNvPicPr>
            <a:picLocks noChangeAspect="1"/>
          </p:cNvPicPr>
          <p:nvPr/>
        </p:nvPicPr>
        <p:blipFill>
          <a:blip r:embed="rId3"/>
          <a:stretch>
            <a:fillRect/>
          </a:stretch>
        </p:blipFill>
        <p:spPr>
          <a:xfrm>
            <a:off x="163736" y="5569976"/>
            <a:ext cx="1147171" cy="1151500"/>
          </a:xfrm>
          <a:prstGeom prst="rect">
            <a:avLst/>
          </a:prstGeom>
        </p:spPr>
      </p:pic>
    </p:spTree>
    <p:extLst>
      <p:ext uri="{BB962C8B-B14F-4D97-AF65-F5344CB8AC3E}">
        <p14:creationId xmlns:p14="http://schemas.microsoft.com/office/powerpoint/2010/main" val="1109374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5CAE96-0548-46D5-996D-974002278935}"/>
              </a:ext>
            </a:extLst>
          </p:cNvPr>
          <p:cNvPicPr>
            <a:picLocks noChangeAspect="1"/>
          </p:cNvPicPr>
          <p:nvPr/>
        </p:nvPicPr>
        <p:blipFill>
          <a:blip r:embed="rId3"/>
          <a:stretch>
            <a:fillRect/>
          </a:stretch>
        </p:blipFill>
        <p:spPr>
          <a:xfrm>
            <a:off x="3927046" y="2886659"/>
            <a:ext cx="1005230" cy="1009024"/>
          </a:xfrm>
          <a:prstGeom prst="rect">
            <a:avLst/>
          </a:prstGeom>
        </p:spPr>
      </p:pic>
      <p:sp>
        <p:nvSpPr>
          <p:cNvPr id="4" name="Title 1">
            <a:extLst>
              <a:ext uri="{FF2B5EF4-FFF2-40B4-BE49-F238E27FC236}">
                <a16:creationId xmlns:a16="http://schemas.microsoft.com/office/drawing/2014/main" id="{5E502D6C-E009-4ECC-BD35-7F58660418FB}"/>
              </a:ext>
            </a:extLst>
          </p:cNvPr>
          <p:cNvSpPr txBox="1">
            <a:spLocks/>
          </p:cNvSpPr>
          <p:nvPr/>
        </p:nvSpPr>
        <p:spPr>
          <a:xfrm>
            <a:off x="2618987" y="2284236"/>
            <a:ext cx="3906026" cy="473543"/>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100" b="1" dirty="0"/>
              <a:t>SPSP 2023 Webinar Series</a:t>
            </a:r>
          </a:p>
        </p:txBody>
      </p:sp>
      <p:sp>
        <p:nvSpPr>
          <p:cNvPr id="5" name="Title 1">
            <a:extLst>
              <a:ext uri="{FF2B5EF4-FFF2-40B4-BE49-F238E27FC236}">
                <a16:creationId xmlns:a16="http://schemas.microsoft.com/office/drawing/2014/main" id="{7A76E69E-AE97-421C-B145-EF411372DB5A}"/>
              </a:ext>
            </a:extLst>
          </p:cNvPr>
          <p:cNvSpPr txBox="1">
            <a:spLocks/>
          </p:cNvSpPr>
          <p:nvPr/>
        </p:nvSpPr>
        <p:spPr>
          <a:xfrm>
            <a:off x="2553040" y="3939214"/>
            <a:ext cx="3753240" cy="77684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t>October 11, 2023</a:t>
            </a:r>
          </a:p>
        </p:txBody>
      </p:sp>
      <p:sp>
        <p:nvSpPr>
          <p:cNvPr id="2" name="TextBox 1">
            <a:extLst>
              <a:ext uri="{FF2B5EF4-FFF2-40B4-BE49-F238E27FC236}">
                <a16:creationId xmlns:a16="http://schemas.microsoft.com/office/drawing/2014/main" id="{64639BF5-63E1-4B4F-9667-F2BB52AE8314}"/>
              </a:ext>
            </a:extLst>
          </p:cNvPr>
          <p:cNvSpPr txBox="1"/>
          <p:nvPr/>
        </p:nvSpPr>
        <p:spPr>
          <a:xfrm>
            <a:off x="1768787" y="924077"/>
            <a:ext cx="6032796" cy="769441"/>
          </a:xfrm>
          <a:prstGeom prst="rect">
            <a:avLst/>
          </a:prstGeom>
          <a:noFill/>
        </p:spPr>
        <p:txBody>
          <a:bodyPr wrap="square" rtlCol="0">
            <a:spAutoFit/>
          </a:bodyPr>
          <a:lstStyle/>
          <a:p>
            <a:r>
              <a:rPr lang="en-US" sz="4400" dirty="0"/>
              <a:t>Thank you for attending</a:t>
            </a:r>
          </a:p>
        </p:txBody>
      </p:sp>
      <p:sp>
        <p:nvSpPr>
          <p:cNvPr id="3" name="TextBox 2">
            <a:extLst>
              <a:ext uri="{FF2B5EF4-FFF2-40B4-BE49-F238E27FC236}">
                <a16:creationId xmlns:a16="http://schemas.microsoft.com/office/drawing/2014/main" id="{B3978A5B-13E9-423D-83C6-867B7EF521A9}"/>
              </a:ext>
            </a:extLst>
          </p:cNvPr>
          <p:cNvSpPr txBox="1"/>
          <p:nvPr/>
        </p:nvSpPr>
        <p:spPr>
          <a:xfrm>
            <a:off x="2190541" y="5014127"/>
            <a:ext cx="4662435" cy="646331"/>
          </a:xfrm>
          <a:prstGeom prst="rect">
            <a:avLst/>
          </a:prstGeom>
          <a:noFill/>
        </p:spPr>
        <p:txBody>
          <a:bodyPr wrap="square" rtlCol="0">
            <a:spAutoFit/>
          </a:bodyPr>
          <a:lstStyle/>
          <a:p>
            <a:pPr algn="ctr"/>
            <a:r>
              <a:rPr lang="en-US" sz="1800" b="1" dirty="0"/>
              <a:t>Sponsored by Sedgwick Brand Protection</a:t>
            </a:r>
          </a:p>
          <a:p>
            <a:pPr algn="ctr"/>
            <a:endParaRPr lang="en-US" dirty="0"/>
          </a:p>
        </p:txBody>
      </p:sp>
    </p:spTree>
    <p:extLst>
      <p:ext uri="{BB962C8B-B14F-4D97-AF65-F5344CB8AC3E}">
        <p14:creationId xmlns:p14="http://schemas.microsoft.com/office/powerpoint/2010/main" val="772560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CE5DB8-578E-4D4E-A78B-A62D0B5284D9}"/>
              </a:ext>
            </a:extLst>
          </p:cNvPr>
          <p:cNvSpPr>
            <a:spLocks noGrp="1"/>
          </p:cNvSpPr>
          <p:nvPr>
            <p:ph type="title"/>
          </p:nvPr>
        </p:nvSpPr>
        <p:spPr>
          <a:xfrm>
            <a:off x="476250" y="0"/>
            <a:ext cx="7886700" cy="1325563"/>
          </a:xfrm>
        </p:spPr>
        <p:txBody>
          <a:bodyPr>
            <a:normAutofit/>
          </a:bodyPr>
          <a:lstStyle/>
          <a:p>
            <a:pPr algn="ctr"/>
            <a:r>
              <a:rPr lang="en-US" sz="4800" b="1" dirty="0">
                <a:latin typeface="+mn-lt"/>
              </a:rPr>
              <a:t>Agenda</a:t>
            </a:r>
          </a:p>
        </p:txBody>
      </p:sp>
      <p:sp>
        <p:nvSpPr>
          <p:cNvPr id="7" name="Content Placeholder 6">
            <a:extLst>
              <a:ext uri="{FF2B5EF4-FFF2-40B4-BE49-F238E27FC236}">
                <a16:creationId xmlns:a16="http://schemas.microsoft.com/office/drawing/2014/main" id="{C01762AA-CD36-4D97-882F-2DB7F31BFEC2}"/>
              </a:ext>
            </a:extLst>
          </p:cNvPr>
          <p:cNvSpPr>
            <a:spLocks noGrp="1"/>
          </p:cNvSpPr>
          <p:nvPr>
            <p:ph idx="1"/>
          </p:nvPr>
        </p:nvSpPr>
        <p:spPr>
          <a:xfrm>
            <a:off x="1310907" y="1308101"/>
            <a:ext cx="7482897" cy="4978083"/>
          </a:xfrm>
        </p:spPr>
        <p:txBody>
          <a:bodyPr>
            <a:normAutofit/>
          </a:bodyPr>
          <a:lstStyle/>
          <a:p>
            <a:endParaRPr lang="en-US" sz="4000" dirty="0"/>
          </a:p>
          <a:p>
            <a:r>
              <a:rPr lang="en-US" sz="4000" dirty="0"/>
              <a:t>Introduction</a:t>
            </a:r>
          </a:p>
          <a:p>
            <a:r>
              <a:rPr lang="en-US" sz="4000" dirty="0"/>
              <a:t>Legal basis for warnings</a:t>
            </a:r>
          </a:p>
          <a:p>
            <a:r>
              <a:rPr lang="en-US" sz="4000" dirty="0"/>
              <a:t>ANSI Z535 update</a:t>
            </a:r>
          </a:p>
          <a:p>
            <a:r>
              <a:rPr lang="en-US" sz="4000" dirty="0"/>
              <a:t>Questions</a:t>
            </a:r>
          </a:p>
          <a:p>
            <a:endParaRPr lang="en-US" sz="4000" dirty="0"/>
          </a:p>
        </p:txBody>
      </p:sp>
      <p:sp>
        <p:nvSpPr>
          <p:cNvPr id="4" name="Slide Number Placeholder 3"/>
          <p:cNvSpPr>
            <a:spLocks noGrp="1"/>
          </p:cNvSpPr>
          <p:nvPr>
            <p:ph type="sldNum" sz="quarter" idx="12"/>
          </p:nvPr>
        </p:nvSpPr>
        <p:spPr/>
        <p:txBody>
          <a:bodyPr/>
          <a:lstStyle/>
          <a:p>
            <a:fld id="{2E0A0091-35E3-E64D-A905-01E6FD7A5210}" type="slidenum">
              <a:rPr lang="en-US" smtClean="0"/>
              <a:t>3</a:t>
            </a:fld>
            <a:endParaRPr lang="en-US" dirty="0"/>
          </a:p>
        </p:txBody>
      </p:sp>
      <p:pic>
        <p:nvPicPr>
          <p:cNvPr id="5" name="Picture 4">
            <a:extLst>
              <a:ext uri="{FF2B5EF4-FFF2-40B4-BE49-F238E27FC236}">
                <a16:creationId xmlns:a16="http://schemas.microsoft.com/office/drawing/2014/main" id="{179A1CDE-D353-4A7D-B190-73D2F5109CC5}"/>
              </a:ext>
            </a:extLst>
          </p:cNvPr>
          <p:cNvPicPr>
            <a:picLocks noChangeAspect="1"/>
          </p:cNvPicPr>
          <p:nvPr/>
        </p:nvPicPr>
        <p:blipFill>
          <a:blip r:embed="rId3"/>
          <a:stretch>
            <a:fillRect/>
          </a:stretch>
        </p:blipFill>
        <p:spPr>
          <a:xfrm>
            <a:off x="163736" y="5569976"/>
            <a:ext cx="1147171" cy="1151500"/>
          </a:xfrm>
          <a:prstGeom prst="rect">
            <a:avLst/>
          </a:prstGeom>
        </p:spPr>
      </p:pic>
    </p:spTree>
    <p:extLst>
      <p:ext uri="{BB962C8B-B14F-4D97-AF65-F5344CB8AC3E}">
        <p14:creationId xmlns:p14="http://schemas.microsoft.com/office/powerpoint/2010/main" val="4265923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a:xfrm>
            <a:off x="60570" y="324260"/>
            <a:ext cx="8947669" cy="1123158"/>
          </a:xfrm>
          <a:noFill/>
          <a:ln/>
        </p:spPr>
        <p:txBody>
          <a:bodyPr vert="horz" lIns="89289" tIns="43861" rIns="89289" bIns="43861" rtlCol="0" anchor="ctr">
            <a:normAutofit/>
          </a:bodyPr>
          <a:lstStyle/>
          <a:p>
            <a:r>
              <a:rPr lang="en-US" dirty="0">
                <a:latin typeface="+mn-lt"/>
              </a:rPr>
              <a:t>        </a:t>
            </a:r>
            <a:r>
              <a:rPr lang="en-US" b="1" dirty="0">
                <a:latin typeface="+mn-lt"/>
              </a:rPr>
              <a:t>Safety  Hierarchy</a:t>
            </a:r>
            <a:endParaRPr lang="en-US" sz="3947" b="1" dirty="0">
              <a:latin typeface="+mn-lt"/>
            </a:endParaRPr>
          </a:p>
        </p:txBody>
      </p:sp>
      <p:sp>
        <p:nvSpPr>
          <p:cNvPr id="536579" name="Rectangle 3"/>
          <p:cNvSpPr>
            <a:spLocks noGrp="1" noChangeArrowheads="1"/>
          </p:cNvSpPr>
          <p:nvPr>
            <p:ph type="body" idx="1"/>
          </p:nvPr>
        </p:nvSpPr>
        <p:spPr>
          <a:xfrm>
            <a:off x="737285" y="1804572"/>
            <a:ext cx="7669431" cy="4361049"/>
          </a:xfrm>
          <a:noFill/>
          <a:ln/>
        </p:spPr>
        <p:txBody>
          <a:bodyPr vert="horz" lIns="89289" tIns="43861" rIns="89289" bIns="43861" rtlCol="0">
            <a:normAutofit/>
          </a:bodyPr>
          <a:lstStyle/>
          <a:p>
            <a:pPr>
              <a:lnSpc>
                <a:spcPct val="130000"/>
              </a:lnSpc>
              <a:buFontTx/>
              <a:buNone/>
            </a:pPr>
            <a:r>
              <a:rPr lang="en-US" sz="2763" dirty="0"/>
              <a:t>	</a:t>
            </a:r>
            <a:r>
              <a:rPr lang="en-US" dirty="0"/>
              <a:t>“…when a safer design can reasonably be implemented and risks can reasonably be designed out of a product, adoption of the safer design is required over a warning that leaves a significant residuum of such risks.”</a:t>
            </a:r>
          </a:p>
        </p:txBody>
      </p:sp>
      <p:pic>
        <p:nvPicPr>
          <p:cNvPr id="2" name="Picture 1">
            <a:extLst>
              <a:ext uri="{FF2B5EF4-FFF2-40B4-BE49-F238E27FC236}">
                <a16:creationId xmlns:a16="http://schemas.microsoft.com/office/drawing/2014/main" id="{54B663B7-4F22-EFAC-DDC3-3FE306DD59CF}"/>
              </a:ext>
            </a:extLst>
          </p:cNvPr>
          <p:cNvPicPr>
            <a:picLocks noChangeAspect="1"/>
          </p:cNvPicPr>
          <p:nvPr/>
        </p:nvPicPr>
        <p:blipFill>
          <a:blip r:embed="rId3"/>
          <a:stretch>
            <a:fillRect/>
          </a:stretch>
        </p:blipFill>
        <p:spPr>
          <a:xfrm>
            <a:off x="273233" y="5469618"/>
            <a:ext cx="1146147" cy="115224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FF94BE3-F480-B473-0267-B916F4BBA3E4}"/>
              </a:ext>
            </a:extLst>
          </p:cNvPr>
          <p:cNvSpPr>
            <a:spLocks noGrp="1" noChangeArrowheads="1"/>
          </p:cNvSpPr>
          <p:nvPr>
            <p:ph type="title"/>
          </p:nvPr>
        </p:nvSpPr>
        <p:spPr>
          <a:xfrm>
            <a:off x="737285" y="136524"/>
            <a:ext cx="7669431" cy="1221846"/>
          </a:xfrm>
          <a:extLst>
            <a:ext uri="{91240B29-F687-4F45-9708-019B960494DF}">
              <a14:hiddenLine xmlns:a14="http://schemas.microsoft.com/office/drawing/2010/main" w="12700">
                <a:solidFill>
                  <a:schemeClr val="tx1"/>
                </a:solidFill>
                <a:miter lim="800000"/>
                <a:headEnd/>
                <a:tailEnd/>
              </a14:hiddenLine>
            </a:ext>
          </a:extLst>
        </p:spPr>
        <p:txBody>
          <a:bodyPr vert="horz" lIns="89289" tIns="43861" rIns="89289" bIns="43861" rtlCol="0" anchor="ctr">
            <a:normAutofit/>
          </a:bodyPr>
          <a:lstStyle/>
          <a:p>
            <a:pPr eaLnBrk="1" hangingPunct="1"/>
            <a:r>
              <a:rPr lang="en-US" altLang="en-US" b="1" dirty="0">
                <a:latin typeface="+mn-lt"/>
              </a:rPr>
              <a:t>Warnings  Must  Be  Provided  If </a:t>
            </a:r>
            <a:endParaRPr lang="en-US" altLang="en-US" dirty="0">
              <a:latin typeface="+mn-lt"/>
            </a:endParaRPr>
          </a:p>
        </p:txBody>
      </p:sp>
      <p:sp>
        <p:nvSpPr>
          <p:cNvPr id="13315" name="Rectangle 3">
            <a:extLst>
              <a:ext uri="{FF2B5EF4-FFF2-40B4-BE49-F238E27FC236}">
                <a16:creationId xmlns:a16="http://schemas.microsoft.com/office/drawing/2014/main" id="{72F34B22-CBB0-1A67-E3D3-9863AF83E413}"/>
              </a:ext>
            </a:extLst>
          </p:cNvPr>
          <p:cNvSpPr>
            <a:spLocks noGrp="1" noChangeArrowheads="1"/>
          </p:cNvSpPr>
          <p:nvPr>
            <p:ph type="body" idx="1"/>
          </p:nvPr>
        </p:nvSpPr>
        <p:spPr>
          <a:xfrm>
            <a:off x="737284" y="1358370"/>
            <a:ext cx="7669431" cy="4268627"/>
          </a:xfrm>
          <a:extLst>
            <a:ext uri="{91240B29-F687-4F45-9708-019B960494DF}">
              <a14:hiddenLine xmlns:a14="http://schemas.microsoft.com/office/drawing/2010/main" w="12700">
                <a:solidFill>
                  <a:schemeClr val="tx1"/>
                </a:solidFill>
                <a:miter lim="800000"/>
                <a:headEnd/>
                <a:tailEnd/>
              </a14:hiddenLine>
            </a:ext>
          </a:extLst>
        </p:spPr>
        <p:txBody>
          <a:bodyPr vert="horz" lIns="89289" tIns="43861" rIns="89289" bIns="43861" rtlCol="0">
            <a:normAutofit/>
          </a:bodyPr>
          <a:lstStyle/>
          <a:p>
            <a:pPr eaLnBrk="1" hangingPunct="1">
              <a:lnSpc>
                <a:spcPct val="140000"/>
              </a:lnSpc>
            </a:pPr>
            <a:r>
              <a:rPr lang="en-US" altLang="en-US" dirty="0"/>
              <a:t>The product is hazardous</a:t>
            </a:r>
          </a:p>
          <a:p>
            <a:pPr eaLnBrk="1" hangingPunct="1">
              <a:lnSpc>
                <a:spcPct val="140000"/>
              </a:lnSpc>
            </a:pPr>
            <a:r>
              <a:rPr lang="en-US" altLang="en-US" dirty="0"/>
              <a:t>The manufacturer knows or should know the product is hazardous</a:t>
            </a:r>
          </a:p>
          <a:p>
            <a:pPr eaLnBrk="1" hangingPunct="1">
              <a:lnSpc>
                <a:spcPct val="140000"/>
              </a:lnSpc>
            </a:pPr>
            <a:r>
              <a:rPr lang="en-US" altLang="en-US" dirty="0"/>
              <a:t>The hazard is not obvious to the user</a:t>
            </a:r>
          </a:p>
          <a:p>
            <a:pPr eaLnBrk="1" hangingPunct="1">
              <a:lnSpc>
                <a:spcPct val="140000"/>
              </a:lnSpc>
            </a:pPr>
            <a:r>
              <a:rPr lang="en-US" altLang="en-US" dirty="0"/>
              <a:t>The hazard will exist during reasonably foreseeable use or misuse</a:t>
            </a:r>
          </a:p>
        </p:txBody>
      </p:sp>
      <p:pic>
        <p:nvPicPr>
          <p:cNvPr id="2" name="Picture 1">
            <a:extLst>
              <a:ext uri="{FF2B5EF4-FFF2-40B4-BE49-F238E27FC236}">
                <a16:creationId xmlns:a16="http://schemas.microsoft.com/office/drawing/2014/main" id="{BC470B2C-E970-7EC7-4BC6-CD69B7173EE0}"/>
              </a:ext>
            </a:extLst>
          </p:cNvPr>
          <p:cNvPicPr>
            <a:picLocks noChangeAspect="1"/>
          </p:cNvPicPr>
          <p:nvPr/>
        </p:nvPicPr>
        <p:blipFill>
          <a:blip r:embed="rId3"/>
          <a:stretch>
            <a:fillRect/>
          </a:stretch>
        </p:blipFill>
        <p:spPr>
          <a:xfrm>
            <a:off x="163736" y="5569976"/>
            <a:ext cx="1147171" cy="1151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EBAE4B5-3560-9E7B-46E8-E71D79D5260F}"/>
              </a:ext>
            </a:extLst>
          </p:cNvPr>
          <p:cNvSpPr>
            <a:spLocks noGrp="1" noChangeArrowheads="1"/>
          </p:cNvSpPr>
          <p:nvPr>
            <p:ph type="title"/>
          </p:nvPr>
        </p:nvSpPr>
        <p:spPr>
          <a:xfrm>
            <a:off x="737285" y="337641"/>
            <a:ext cx="7669431" cy="751905"/>
          </a:xfrm>
        </p:spPr>
        <p:txBody>
          <a:bodyPr/>
          <a:lstStyle/>
          <a:p>
            <a:pPr eaLnBrk="1" hangingPunct="1"/>
            <a:r>
              <a:rPr lang="en-US" altLang="en-US" b="1" dirty="0">
                <a:latin typeface="+mn-lt"/>
              </a:rPr>
              <a:t>Obvious Hazards</a:t>
            </a:r>
          </a:p>
        </p:txBody>
      </p:sp>
      <p:sp>
        <p:nvSpPr>
          <p:cNvPr id="15363" name="Rectangle 3">
            <a:extLst>
              <a:ext uri="{FF2B5EF4-FFF2-40B4-BE49-F238E27FC236}">
                <a16:creationId xmlns:a16="http://schemas.microsoft.com/office/drawing/2014/main" id="{98863D0C-7C4D-5532-09D5-5E912F532F82}"/>
              </a:ext>
            </a:extLst>
          </p:cNvPr>
          <p:cNvSpPr>
            <a:spLocks noGrp="1" noChangeArrowheads="1"/>
          </p:cNvSpPr>
          <p:nvPr>
            <p:ph type="body" idx="1"/>
          </p:nvPr>
        </p:nvSpPr>
        <p:spPr>
          <a:xfrm>
            <a:off x="737285" y="1420728"/>
            <a:ext cx="8346145" cy="4442505"/>
          </a:xfrm>
        </p:spPr>
        <p:txBody>
          <a:bodyPr/>
          <a:lstStyle/>
          <a:p>
            <a:pPr eaLnBrk="1" hangingPunct="1">
              <a:lnSpc>
                <a:spcPct val="100000"/>
              </a:lnSpc>
              <a:spcBef>
                <a:spcPts val="1200"/>
              </a:spcBef>
            </a:pPr>
            <a:r>
              <a:rPr lang="en-US" altLang="en-US" dirty="0"/>
              <a:t>Warning not required for obvious hazard</a:t>
            </a:r>
          </a:p>
          <a:p>
            <a:pPr eaLnBrk="1" hangingPunct="1">
              <a:lnSpc>
                <a:spcPct val="100000"/>
              </a:lnSpc>
              <a:spcBef>
                <a:spcPts val="1200"/>
              </a:spcBef>
            </a:pPr>
            <a:r>
              <a:rPr lang="en-US" altLang="en-US" dirty="0"/>
              <a:t>Because product user will or should already know of its existence.  Diminishes impact of other warnings</a:t>
            </a:r>
          </a:p>
          <a:p>
            <a:pPr eaLnBrk="1" hangingPunct="1">
              <a:lnSpc>
                <a:spcPct val="100000"/>
              </a:lnSpc>
              <a:spcBef>
                <a:spcPts val="1200"/>
              </a:spcBef>
            </a:pPr>
            <a:r>
              <a:rPr lang="en-US" altLang="en-US" dirty="0"/>
              <a:t>Decided by trier of fact</a:t>
            </a:r>
          </a:p>
          <a:p>
            <a:pPr eaLnBrk="1" hangingPunct="1">
              <a:lnSpc>
                <a:spcPct val="100000"/>
              </a:lnSpc>
              <a:spcBef>
                <a:spcPts val="1200"/>
              </a:spcBef>
            </a:pPr>
            <a:r>
              <a:rPr lang="en-US" altLang="en-US" dirty="0"/>
              <a:t>Rationale: How to determine?</a:t>
            </a:r>
          </a:p>
          <a:p>
            <a:pPr eaLnBrk="1" hangingPunct="1">
              <a:lnSpc>
                <a:spcPct val="100000"/>
              </a:lnSpc>
              <a:spcBef>
                <a:spcPts val="1200"/>
              </a:spcBef>
            </a:pPr>
            <a:r>
              <a:rPr lang="en-US" altLang="en-US" dirty="0"/>
              <a:t>Related to reasonably foreseeable</a:t>
            </a:r>
          </a:p>
          <a:p>
            <a:pPr eaLnBrk="1" hangingPunct="1">
              <a:lnSpc>
                <a:spcPct val="100000"/>
              </a:lnSpc>
              <a:spcBef>
                <a:spcPts val="1200"/>
              </a:spcBef>
            </a:pPr>
            <a:r>
              <a:rPr lang="en-US" altLang="en-US" dirty="0"/>
              <a:t>Probability and severity also obvious</a:t>
            </a:r>
          </a:p>
        </p:txBody>
      </p:sp>
      <p:pic>
        <p:nvPicPr>
          <p:cNvPr id="2" name="Picture 1">
            <a:extLst>
              <a:ext uri="{FF2B5EF4-FFF2-40B4-BE49-F238E27FC236}">
                <a16:creationId xmlns:a16="http://schemas.microsoft.com/office/drawing/2014/main" id="{C907513B-67D8-E48D-5DD2-8F0A4B4A6D88}"/>
              </a:ext>
            </a:extLst>
          </p:cNvPr>
          <p:cNvPicPr>
            <a:picLocks noChangeAspect="1"/>
          </p:cNvPicPr>
          <p:nvPr/>
        </p:nvPicPr>
        <p:blipFill>
          <a:blip r:embed="rId3"/>
          <a:stretch>
            <a:fillRect/>
          </a:stretch>
        </p:blipFill>
        <p:spPr>
          <a:xfrm>
            <a:off x="163736" y="5569976"/>
            <a:ext cx="1147171" cy="1151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C6F4BB6-3CA9-E73C-79C7-64ACE784AB45}"/>
              </a:ext>
            </a:extLst>
          </p:cNvPr>
          <p:cNvSpPr>
            <a:spLocks noGrp="1" noChangeArrowheads="1"/>
          </p:cNvSpPr>
          <p:nvPr>
            <p:ph type="title"/>
          </p:nvPr>
        </p:nvSpPr>
        <p:spPr>
          <a:xfrm>
            <a:off x="737285" y="236538"/>
            <a:ext cx="7669431" cy="1412955"/>
          </a:xfrm>
        </p:spPr>
        <p:txBody>
          <a:bodyPr/>
          <a:lstStyle/>
          <a:p>
            <a:pPr eaLnBrk="1" hangingPunct="1"/>
            <a:r>
              <a:rPr lang="en-US" altLang="en-US" b="1" dirty="0">
                <a:latin typeface="+mn-lt"/>
              </a:rPr>
              <a:t>What is an adequate warning in the U.S.</a:t>
            </a:r>
          </a:p>
        </p:txBody>
      </p:sp>
      <p:sp>
        <p:nvSpPr>
          <p:cNvPr id="17411" name="Rectangle 3">
            <a:extLst>
              <a:ext uri="{FF2B5EF4-FFF2-40B4-BE49-F238E27FC236}">
                <a16:creationId xmlns:a16="http://schemas.microsoft.com/office/drawing/2014/main" id="{7DA103DC-AFE8-91BF-18B2-FEE14B35ED31}"/>
              </a:ext>
            </a:extLst>
          </p:cNvPr>
          <p:cNvSpPr>
            <a:spLocks noGrp="1" noChangeArrowheads="1"/>
          </p:cNvSpPr>
          <p:nvPr>
            <p:ph type="body" idx="1"/>
          </p:nvPr>
        </p:nvSpPr>
        <p:spPr>
          <a:xfrm>
            <a:off x="501985" y="1649493"/>
            <a:ext cx="8346145" cy="4115113"/>
          </a:xfrm>
        </p:spPr>
        <p:txBody>
          <a:bodyPr>
            <a:normAutofit lnSpcReduction="10000"/>
          </a:bodyPr>
          <a:lstStyle/>
          <a:p>
            <a:pPr eaLnBrk="1" hangingPunct="1">
              <a:spcBef>
                <a:spcPts val="1200"/>
              </a:spcBef>
            </a:pPr>
            <a:r>
              <a:rPr lang="en-US" altLang="en-US" dirty="0">
                <a:cs typeface="Times New Roman" panose="02020603050405020304" pitchFamily="18" charset="0"/>
              </a:rPr>
              <a:t>It is in a form that could reasonably be expected to </a:t>
            </a:r>
            <a:r>
              <a:rPr lang="en-US" altLang="en-US" u="sng" dirty="0">
                <a:cs typeface="Times New Roman" panose="02020603050405020304" pitchFamily="18" charset="0"/>
              </a:rPr>
              <a:t>catch the attention</a:t>
            </a:r>
            <a:r>
              <a:rPr lang="en-US" altLang="en-US" dirty="0">
                <a:cs typeface="Times New Roman" panose="02020603050405020304" pitchFamily="18" charset="0"/>
              </a:rPr>
              <a:t> of a reasonably prudent person in the circumstances of the product’s use;</a:t>
            </a:r>
          </a:p>
          <a:p>
            <a:pPr eaLnBrk="1" hangingPunct="1">
              <a:spcBef>
                <a:spcPts val="1200"/>
              </a:spcBef>
            </a:pPr>
            <a:r>
              <a:rPr lang="en-US" altLang="en-US" dirty="0">
                <a:cs typeface="Times New Roman" panose="02020603050405020304" pitchFamily="18" charset="0"/>
              </a:rPr>
              <a:t>The content is of such a nature as to be </a:t>
            </a:r>
            <a:r>
              <a:rPr lang="en-US" altLang="en-US" u="sng" dirty="0">
                <a:cs typeface="Times New Roman" panose="02020603050405020304" pitchFamily="18" charset="0"/>
              </a:rPr>
              <a:t>comprehensible</a:t>
            </a:r>
            <a:r>
              <a:rPr lang="en-US" altLang="en-US" dirty="0">
                <a:cs typeface="Times New Roman" panose="02020603050405020304" pitchFamily="18" charset="0"/>
              </a:rPr>
              <a:t> to the average user; and</a:t>
            </a:r>
          </a:p>
          <a:p>
            <a:pPr eaLnBrk="1" hangingPunct="1">
              <a:spcBef>
                <a:spcPts val="1200"/>
              </a:spcBef>
            </a:pPr>
            <a:r>
              <a:rPr lang="en-US" altLang="en-US" dirty="0">
                <a:cs typeface="Times New Roman" panose="02020603050405020304" pitchFamily="18" charset="0"/>
              </a:rPr>
              <a:t>It conveys a fair indication of the </a:t>
            </a:r>
            <a:r>
              <a:rPr lang="en-US" altLang="en-US" u="sng" dirty="0">
                <a:cs typeface="Times New Roman" panose="02020603050405020304" pitchFamily="18" charset="0"/>
              </a:rPr>
              <a:t>nature and extent of the danger</a:t>
            </a:r>
            <a:r>
              <a:rPr lang="en-US" altLang="en-US" dirty="0">
                <a:cs typeface="Times New Roman" panose="02020603050405020304" pitchFamily="18" charset="0"/>
              </a:rPr>
              <a:t> to the mind of a reasonably prudent person</a:t>
            </a:r>
            <a:r>
              <a:rPr lang="en-US" altLang="en-US" dirty="0"/>
              <a:t> </a:t>
            </a:r>
          </a:p>
          <a:p>
            <a:pPr>
              <a:spcBef>
                <a:spcPts val="1200"/>
              </a:spcBef>
            </a:pPr>
            <a:r>
              <a:rPr lang="en-US" altLang="en-US" dirty="0"/>
              <a:t>Warning does not have to be followed in order for it to be adequate</a:t>
            </a:r>
          </a:p>
          <a:p>
            <a:pPr eaLnBrk="1" hangingPunct="1">
              <a:spcBef>
                <a:spcPts val="1200"/>
              </a:spcBef>
            </a:pPr>
            <a:endParaRPr lang="en-US" altLang="en-US" dirty="0"/>
          </a:p>
        </p:txBody>
      </p:sp>
      <p:pic>
        <p:nvPicPr>
          <p:cNvPr id="2" name="Picture 1">
            <a:extLst>
              <a:ext uri="{FF2B5EF4-FFF2-40B4-BE49-F238E27FC236}">
                <a16:creationId xmlns:a16="http://schemas.microsoft.com/office/drawing/2014/main" id="{9DF8518E-8563-FAB8-7151-5F309C9D4433}"/>
              </a:ext>
            </a:extLst>
          </p:cNvPr>
          <p:cNvPicPr>
            <a:picLocks noChangeAspect="1"/>
          </p:cNvPicPr>
          <p:nvPr/>
        </p:nvPicPr>
        <p:blipFill>
          <a:blip r:embed="rId3"/>
          <a:stretch>
            <a:fillRect/>
          </a:stretch>
        </p:blipFill>
        <p:spPr>
          <a:xfrm>
            <a:off x="163736" y="5569976"/>
            <a:ext cx="1147171" cy="1151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DC825FD-6927-F15A-E777-AED94512FE3A}"/>
              </a:ext>
            </a:extLst>
          </p:cNvPr>
          <p:cNvSpPr>
            <a:spLocks noGrp="1" noChangeArrowheads="1"/>
          </p:cNvSpPr>
          <p:nvPr>
            <p:ph type="title"/>
          </p:nvPr>
        </p:nvSpPr>
        <p:spPr>
          <a:xfrm>
            <a:off x="436523" y="474641"/>
            <a:ext cx="8270955" cy="1412955"/>
          </a:xfrm>
          <a:extLst>
            <a:ext uri="{91240B29-F687-4F45-9708-019B960494DF}">
              <a14:hiddenLine xmlns:a14="http://schemas.microsoft.com/office/drawing/2010/main" w="12700">
                <a:solidFill>
                  <a:schemeClr val="tx1"/>
                </a:solidFill>
                <a:miter lim="800000"/>
                <a:headEnd/>
                <a:tailEnd/>
              </a14:hiddenLine>
            </a:ext>
          </a:extLst>
        </p:spPr>
        <p:txBody>
          <a:bodyPr vert="horz" lIns="89289" tIns="43861" rIns="89289" bIns="43861" rtlCol="0" anchor="ctr">
            <a:normAutofit/>
          </a:bodyPr>
          <a:lstStyle/>
          <a:p>
            <a:pPr eaLnBrk="1" hangingPunct="1"/>
            <a:r>
              <a:rPr lang="en-US" altLang="en-US" b="1" dirty="0">
                <a:latin typeface="+mn-lt"/>
              </a:rPr>
              <a:t>Content of adequate warnings (law and standards)</a:t>
            </a:r>
          </a:p>
        </p:txBody>
      </p:sp>
      <p:sp>
        <p:nvSpPr>
          <p:cNvPr id="19459" name="Rectangle 3">
            <a:extLst>
              <a:ext uri="{FF2B5EF4-FFF2-40B4-BE49-F238E27FC236}">
                <a16:creationId xmlns:a16="http://schemas.microsoft.com/office/drawing/2014/main" id="{CF5994EA-C2B5-C13F-1C78-5D0FCFB23C7E}"/>
              </a:ext>
            </a:extLst>
          </p:cNvPr>
          <p:cNvSpPr>
            <a:spLocks noGrp="1" noChangeArrowheads="1"/>
          </p:cNvSpPr>
          <p:nvPr>
            <p:ph type="body" idx="1"/>
          </p:nvPr>
        </p:nvSpPr>
        <p:spPr>
          <a:xfrm>
            <a:off x="737284" y="1887596"/>
            <a:ext cx="7669431" cy="3867611"/>
          </a:xfrm>
          <a:extLst>
            <a:ext uri="{91240B29-F687-4F45-9708-019B960494DF}">
              <a14:hiddenLine xmlns:a14="http://schemas.microsoft.com/office/drawing/2010/main" w="12700">
                <a:solidFill>
                  <a:schemeClr val="tx1"/>
                </a:solidFill>
                <a:miter lim="800000"/>
                <a:headEnd/>
                <a:tailEnd/>
              </a14:hiddenLine>
            </a:ext>
          </a:extLst>
        </p:spPr>
        <p:txBody>
          <a:bodyPr vert="horz" lIns="89289" tIns="43861" rIns="89289" bIns="43861" rtlCol="0">
            <a:normAutofit/>
          </a:bodyPr>
          <a:lstStyle/>
          <a:p>
            <a:pPr eaLnBrk="1" hangingPunct="1">
              <a:lnSpc>
                <a:spcPct val="140000"/>
              </a:lnSpc>
            </a:pPr>
            <a:r>
              <a:rPr lang="en-US" altLang="en-US" dirty="0"/>
              <a:t>Description of hazard</a:t>
            </a:r>
          </a:p>
          <a:p>
            <a:pPr eaLnBrk="1" hangingPunct="1">
              <a:lnSpc>
                <a:spcPct val="140000"/>
              </a:lnSpc>
            </a:pPr>
            <a:r>
              <a:rPr lang="en-US" altLang="en-US" dirty="0"/>
              <a:t>Probability of hazard occurring</a:t>
            </a:r>
          </a:p>
          <a:p>
            <a:pPr eaLnBrk="1" hangingPunct="1">
              <a:lnSpc>
                <a:spcPct val="140000"/>
              </a:lnSpc>
            </a:pPr>
            <a:r>
              <a:rPr lang="en-US" altLang="en-US" dirty="0"/>
              <a:t>Severity if occurs</a:t>
            </a:r>
          </a:p>
          <a:p>
            <a:pPr eaLnBrk="1" hangingPunct="1">
              <a:lnSpc>
                <a:spcPct val="140000"/>
              </a:lnSpc>
            </a:pPr>
            <a:r>
              <a:rPr lang="en-US" altLang="en-US" dirty="0"/>
              <a:t>How to avoid hazard</a:t>
            </a:r>
          </a:p>
        </p:txBody>
      </p:sp>
      <p:pic>
        <p:nvPicPr>
          <p:cNvPr id="2" name="Picture 1">
            <a:extLst>
              <a:ext uri="{FF2B5EF4-FFF2-40B4-BE49-F238E27FC236}">
                <a16:creationId xmlns:a16="http://schemas.microsoft.com/office/drawing/2014/main" id="{9C2583F8-231C-A58F-1193-FC551CD9D973}"/>
              </a:ext>
            </a:extLst>
          </p:cNvPr>
          <p:cNvPicPr>
            <a:picLocks noChangeAspect="1"/>
          </p:cNvPicPr>
          <p:nvPr/>
        </p:nvPicPr>
        <p:blipFill>
          <a:blip r:embed="rId3"/>
          <a:stretch>
            <a:fillRect/>
          </a:stretch>
        </p:blipFill>
        <p:spPr>
          <a:xfrm>
            <a:off x="163736" y="5569976"/>
            <a:ext cx="1147171" cy="1151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8EF0FB4-B81B-40C4-A723-46DE47E873AC}"/>
              </a:ext>
            </a:extLst>
          </p:cNvPr>
          <p:cNvPicPr>
            <a:picLocks noChangeAspect="1"/>
          </p:cNvPicPr>
          <p:nvPr/>
        </p:nvPicPr>
        <p:blipFill>
          <a:blip r:embed="rId2"/>
          <a:stretch>
            <a:fillRect/>
          </a:stretch>
        </p:blipFill>
        <p:spPr>
          <a:xfrm>
            <a:off x="0" y="865331"/>
            <a:ext cx="6251756" cy="672812"/>
          </a:xfrm>
          <a:prstGeom prst="rect">
            <a:avLst/>
          </a:prstGeom>
        </p:spPr>
      </p:pic>
      <p:sp>
        <p:nvSpPr>
          <p:cNvPr id="2" name="Title 1">
            <a:extLst>
              <a:ext uri="{FF2B5EF4-FFF2-40B4-BE49-F238E27FC236}">
                <a16:creationId xmlns:a16="http://schemas.microsoft.com/office/drawing/2014/main" id="{F777E626-CFA1-489E-B2F3-25E74D6ECF48}"/>
              </a:ext>
            </a:extLst>
          </p:cNvPr>
          <p:cNvSpPr>
            <a:spLocks noGrp="1"/>
          </p:cNvSpPr>
          <p:nvPr>
            <p:ph type="title"/>
          </p:nvPr>
        </p:nvSpPr>
        <p:spPr>
          <a:xfrm>
            <a:off x="628650" y="202550"/>
            <a:ext cx="7886700" cy="1325563"/>
          </a:xfrm>
        </p:spPr>
        <p:txBody>
          <a:bodyPr>
            <a:normAutofit/>
          </a:bodyPr>
          <a:lstStyle/>
          <a:p>
            <a:r>
              <a:rPr lang="en-US" b="1" dirty="0">
                <a:latin typeface="+mn-lt"/>
              </a:rPr>
              <a:t>Voluntary Consensus Standards</a:t>
            </a:r>
          </a:p>
        </p:txBody>
      </p:sp>
      <p:sp>
        <p:nvSpPr>
          <p:cNvPr id="3" name="Text Placeholder 2">
            <a:extLst>
              <a:ext uri="{FF2B5EF4-FFF2-40B4-BE49-F238E27FC236}">
                <a16:creationId xmlns:a16="http://schemas.microsoft.com/office/drawing/2014/main" id="{46D00818-AF8E-4542-9B8F-D6F645C39C63}"/>
              </a:ext>
            </a:extLst>
          </p:cNvPr>
          <p:cNvSpPr>
            <a:spLocks noGrp="1"/>
          </p:cNvSpPr>
          <p:nvPr>
            <p:ph type="body" idx="1"/>
          </p:nvPr>
        </p:nvSpPr>
        <p:spPr>
          <a:xfrm>
            <a:off x="638175" y="1431895"/>
            <a:ext cx="7877175" cy="4229791"/>
          </a:xfrm>
        </p:spPr>
        <p:txBody>
          <a:bodyPr>
            <a:normAutofit fontScale="25000" lnSpcReduction="20000"/>
          </a:bodyPr>
          <a:lstStyle/>
          <a:p>
            <a:pPr>
              <a:lnSpc>
                <a:spcPct val="120000"/>
              </a:lnSpc>
              <a:spcBef>
                <a:spcPts val="1200"/>
              </a:spcBef>
            </a:pPr>
            <a:r>
              <a:rPr lang="en-US" sz="11200" dirty="0"/>
              <a:t>Compliance is voluntary unless adopted by government.</a:t>
            </a:r>
          </a:p>
          <a:p>
            <a:pPr>
              <a:lnSpc>
                <a:spcPct val="120000"/>
              </a:lnSpc>
              <a:spcBef>
                <a:spcPts val="1200"/>
              </a:spcBef>
            </a:pPr>
            <a:r>
              <a:rPr lang="en-US" sz="11200" dirty="0"/>
              <a:t>Compliance may not protect manufacturer in product liability case.  Can always do more.</a:t>
            </a:r>
          </a:p>
          <a:p>
            <a:pPr>
              <a:lnSpc>
                <a:spcPct val="120000"/>
              </a:lnSpc>
              <a:spcBef>
                <a:spcPts val="1200"/>
              </a:spcBef>
            </a:pPr>
            <a:r>
              <a:rPr lang="en-US" sz="11200" dirty="0"/>
              <a:t>Non-compliance used to argue that product could have and should have been made safer.</a:t>
            </a:r>
            <a:endParaRPr lang="en-US" dirty="0"/>
          </a:p>
          <a:p>
            <a:endParaRPr lang="en-US" dirty="0"/>
          </a:p>
        </p:txBody>
      </p:sp>
      <p:pic>
        <p:nvPicPr>
          <p:cNvPr id="4" name="Picture 3">
            <a:extLst>
              <a:ext uri="{FF2B5EF4-FFF2-40B4-BE49-F238E27FC236}">
                <a16:creationId xmlns:a16="http://schemas.microsoft.com/office/drawing/2014/main" id="{1BF42941-56C0-4D3A-BEFB-0EB90EF12D07}"/>
              </a:ext>
            </a:extLst>
          </p:cNvPr>
          <p:cNvPicPr>
            <a:picLocks noChangeAspect="1"/>
          </p:cNvPicPr>
          <p:nvPr/>
        </p:nvPicPr>
        <p:blipFill>
          <a:blip r:embed="rId3"/>
          <a:stretch>
            <a:fillRect/>
          </a:stretch>
        </p:blipFill>
        <p:spPr>
          <a:xfrm>
            <a:off x="321006" y="5555438"/>
            <a:ext cx="1146147" cy="1152244"/>
          </a:xfrm>
          <a:prstGeom prst="rect">
            <a:avLst/>
          </a:prstGeom>
        </p:spPr>
      </p:pic>
    </p:spTree>
    <p:extLst>
      <p:ext uri="{BB962C8B-B14F-4D97-AF65-F5344CB8AC3E}">
        <p14:creationId xmlns:p14="http://schemas.microsoft.com/office/powerpoint/2010/main" val="2667561939"/>
      </p:ext>
    </p:extLst>
  </p:cSld>
  <p:clrMapOvr>
    <a:masterClrMapping/>
  </p:clrMapOvr>
  <p:transition spd="med"/>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2854</TotalTime>
  <Words>974</Words>
  <Application>Microsoft Office PowerPoint</Application>
  <PresentationFormat>On-screen Show (4:3)</PresentationFormat>
  <Paragraphs>125</Paragraphs>
  <Slides>23</Slides>
  <Notes>13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Arial</vt:lpstr>
      <vt:lpstr>Calibri</vt:lpstr>
      <vt:lpstr>Calibri Light</vt:lpstr>
      <vt:lpstr>Fd114853-Identity-H</vt:lpstr>
      <vt:lpstr>Fd137691-Identity-H</vt:lpstr>
      <vt:lpstr>Fd154408-Identity-H</vt:lpstr>
      <vt:lpstr>Fd32777-Identity-H</vt:lpstr>
      <vt:lpstr>Helvetica</vt:lpstr>
      <vt:lpstr>Helvetica Neue</vt:lpstr>
      <vt:lpstr>TrebuchetMS</vt:lpstr>
      <vt:lpstr>TrebuchetMS-Bold</vt:lpstr>
      <vt:lpstr>Wingdings</vt:lpstr>
      <vt:lpstr>Office Theme</vt:lpstr>
      <vt:lpstr>PowerPoint Presentation</vt:lpstr>
      <vt:lpstr>SPSP Webinar Speakers</vt:lpstr>
      <vt:lpstr>Agenda</vt:lpstr>
      <vt:lpstr>        Safety  Hierarchy</vt:lpstr>
      <vt:lpstr>Warnings  Must  Be  Provided  If </vt:lpstr>
      <vt:lpstr>Obvious Hazards</vt:lpstr>
      <vt:lpstr>What is an adequate warning in the U.S.</vt:lpstr>
      <vt:lpstr>Content of adequate warnings (law and standards)</vt:lpstr>
      <vt:lpstr>Voluntary Consensus Standards</vt:lpstr>
      <vt:lpstr>ANSI Z535.4</vt:lpstr>
      <vt:lpstr>ISO 3864-2</vt:lpstr>
      <vt:lpstr>Current Harmonization</vt:lpstr>
      <vt:lpstr>Proposal</vt:lpstr>
      <vt:lpstr>ISO 3864-2</vt:lpstr>
      <vt:lpstr>Proposal</vt:lpstr>
      <vt:lpstr>Proposal</vt:lpstr>
      <vt:lpstr>Proposal (Z535.3)</vt:lpstr>
      <vt:lpstr>Current Harmonization</vt:lpstr>
      <vt:lpstr>Other topics</vt:lpstr>
      <vt:lpstr>Upcoming Webinars</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Barrera</dc:creator>
  <cp:lastModifiedBy>Kenneth Ross</cp:lastModifiedBy>
  <cp:revision>151</cp:revision>
  <cp:lastPrinted>2023-05-17T02:46:27Z</cp:lastPrinted>
  <dcterms:created xsi:type="dcterms:W3CDTF">2021-02-12T17:20:34Z</dcterms:created>
  <dcterms:modified xsi:type="dcterms:W3CDTF">2023-10-10T01:26:20Z</dcterms:modified>
</cp:coreProperties>
</file>