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60" r:id="rId2"/>
    <p:sldId id="263" r:id="rId3"/>
    <p:sldId id="915" r:id="rId4"/>
    <p:sldId id="702" r:id="rId5"/>
    <p:sldId id="269" r:id="rId6"/>
    <p:sldId id="913" r:id="rId7"/>
    <p:sldId id="917" r:id="rId8"/>
    <p:sldId id="916" r:id="rId9"/>
    <p:sldId id="918" r:id="rId10"/>
    <p:sldId id="366" r:id="rId11"/>
    <p:sldId id="278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32DE9E-CA6D-45B1-B701-A160D941E5D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5A45EC-BDE3-462A-8ADE-972EEDCB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C56C512-15FF-432A-AE77-A2B24242FA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15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will introduce the speakers and the subject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C56C512-15FF-432A-AE77-A2B24242FA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4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4113" y="404813"/>
            <a:ext cx="2681287" cy="2012950"/>
          </a:xfrm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885" y="2552246"/>
            <a:ext cx="9238030" cy="2418944"/>
          </a:xfrm>
        </p:spPr>
        <p:txBody>
          <a:bodyPr/>
          <a:lstStyle/>
          <a:p>
            <a:endParaRPr lang="en-US" sz="1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8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C56C512-15FF-432A-AE77-A2B24242FA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313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Questions. </a:t>
            </a:r>
          </a:p>
          <a:p>
            <a:endParaRPr lang="en-US" dirty="0"/>
          </a:p>
          <a:p>
            <a:r>
              <a:rPr lang="en-US" dirty="0"/>
              <a:t>KR will ask questions and DM or JB can answer, depending on the question.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C56C512-15FF-432A-AE77-A2B24242FA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186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57C-DCCB-4534-AEDD-68286E27E3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57C-DCCB-4534-AEDD-68286E27E3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C47-9149-45FF-A334-36890748D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774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057C-DCCB-4534-AEDD-68286E27E3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E308-1578-42C6-9449-AA289747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kenrossesq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kuppens@nelsonmullins.com" TargetMode="External"/><Relationship Id="rId5" Type="http://schemas.openxmlformats.org/officeDocument/2006/relationships/hyperlink" Target="mailto:cpossenti@goldbergsegalla.com" TargetMode="External"/><Relationship Id="rId4" Type="http://schemas.openxmlformats.org/officeDocument/2006/relationships/hyperlink" Target="mailto:info@productsafetyprofessionals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74" y="1498752"/>
            <a:ext cx="1794016" cy="1800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797182" y="513190"/>
            <a:ext cx="7549631" cy="692798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SPSP 2022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797183" y="5555648"/>
            <a:ext cx="7549631" cy="9517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November 16,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1:00 – 2:00 p.m. ET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Sponsored by Sedgwick Brand Protection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4B3F3-C6D5-07C7-5203-4FF26EE4D9CE}"/>
              </a:ext>
            </a:extLst>
          </p:cNvPr>
          <p:cNvSpPr txBox="1"/>
          <p:nvPr/>
        </p:nvSpPr>
        <p:spPr>
          <a:xfrm>
            <a:off x="1021405" y="3429000"/>
            <a:ext cx="66245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Product Liability Law and Practice Provide Guidance on Product Safety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8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047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EC29-F2E3-4687-BED0-06F9F659986B}"/>
              </a:ext>
            </a:extLst>
          </p:cNvPr>
          <p:cNvSpPr txBox="1"/>
          <p:nvPr/>
        </p:nvSpPr>
        <p:spPr>
          <a:xfrm>
            <a:off x="628650" y="143642"/>
            <a:ext cx="7886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questions after the webinar, email SPSP at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info@productsafetyprofessionals.org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contact speakers:</a:t>
            </a:r>
          </a:p>
          <a:p>
            <a:pPr marL="914400" lvl="1" indent="-457200" defTabSz="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cpossenti@goldbergsegalla.com</a:t>
            </a:r>
            <a:endParaRPr lang="it-IT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914400" lvl="1" indent="-457200" defTabSz="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john.kuppens@nelsonmullins.com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kenrossesq@gmail.com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slides, a link to this webinar and more material on this subject can be accessed at the SPSP website under “SPSP-webinar-series.”</a:t>
            </a:r>
          </a:p>
        </p:txBody>
      </p:sp>
    </p:spTree>
    <p:extLst>
      <p:ext uri="{BB962C8B-B14F-4D97-AF65-F5344CB8AC3E}">
        <p14:creationId xmlns:p14="http://schemas.microsoft.com/office/powerpoint/2010/main" val="287623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46" y="2886659"/>
            <a:ext cx="1005230" cy="10090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2618987" y="2284236"/>
            <a:ext cx="3906026" cy="4735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SPSP 2022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2553040" y="3939214"/>
            <a:ext cx="3753240" cy="7768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November 16,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39BF5-63E1-4B4F-9667-F2BB52AE8314}"/>
              </a:ext>
            </a:extLst>
          </p:cNvPr>
          <p:cNvSpPr txBox="1"/>
          <p:nvPr/>
        </p:nvSpPr>
        <p:spPr>
          <a:xfrm>
            <a:off x="1856336" y="1680228"/>
            <a:ext cx="57394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Thank you for attending!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8A5B-13E9-423D-83C6-867B7EF521A9}"/>
              </a:ext>
            </a:extLst>
          </p:cNvPr>
          <p:cNvSpPr txBox="1"/>
          <p:nvPr/>
        </p:nvSpPr>
        <p:spPr>
          <a:xfrm>
            <a:off x="1856336" y="5574332"/>
            <a:ext cx="551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Sponsored by Sedgwick Brand Protection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6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6E5E3-80F0-4422-92AE-AADE4111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222" y="510288"/>
            <a:ext cx="5035128" cy="759427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SPSP Webinar Speakers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3AC50-E6F9-4AA6-B6E0-A3C0CCE5D58B}"/>
              </a:ext>
            </a:extLst>
          </p:cNvPr>
          <p:cNvSpPr txBox="1"/>
          <p:nvPr/>
        </p:nvSpPr>
        <p:spPr>
          <a:xfrm>
            <a:off x="1274133" y="3407725"/>
            <a:ext cx="156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Cheryl Possenti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Goldberg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Segalla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6DD05-2634-474A-AB31-F1A7924B1E9A}"/>
              </a:ext>
            </a:extLst>
          </p:cNvPr>
          <p:cNvSpPr txBox="1"/>
          <p:nvPr/>
        </p:nvSpPr>
        <p:spPr>
          <a:xfrm>
            <a:off x="3881336" y="3332743"/>
            <a:ext cx="1780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Kenneth Ross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Bowman and Brooke LLP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3427A6-709A-4586-A786-20523C53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22" y="1658414"/>
            <a:ext cx="1133599" cy="1584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209CA-2B2D-41BF-B9AE-43F83835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4" y="5338475"/>
            <a:ext cx="1330607" cy="1335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A31B5-49C2-4BAB-88FF-0A0F3CF3C01E}"/>
              </a:ext>
            </a:extLst>
          </p:cNvPr>
          <p:cNvSpPr txBox="1"/>
          <p:nvPr/>
        </p:nvSpPr>
        <p:spPr>
          <a:xfrm>
            <a:off x="6655556" y="3316170"/>
            <a:ext cx="155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Kuppens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Nelson, Mullins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19807-873D-3FD7-EFD0-6813C54BD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22529" y="1677382"/>
            <a:ext cx="1696364" cy="158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6F344-CBBA-7CBC-BDFB-561AAA1DC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556" y="1572355"/>
            <a:ext cx="1165915" cy="16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451E-D7F6-31E3-A167-36F05C82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Goals of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5528-3D5E-1977-43F5-43F84E8B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" y="10262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is to prevent incidents or minimize risk</a:t>
            </a:r>
          </a:p>
          <a:p>
            <a:r>
              <a:rPr lang="en-US" dirty="0"/>
              <a:t>Before sale, do the following: </a:t>
            </a:r>
          </a:p>
          <a:p>
            <a:pPr lvl="1"/>
            <a:r>
              <a:rPr lang="en-US" dirty="0"/>
              <a:t>Adequate design and manufacturing processes</a:t>
            </a:r>
          </a:p>
          <a:p>
            <a:pPr lvl="1"/>
            <a:r>
              <a:rPr lang="en-US" dirty="0"/>
              <a:t>Adequate warnings and instructions</a:t>
            </a:r>
          </a:p>
          <a:p>
            <a:pPr lvl="1"/>
            <a:r>
              <a:rPr lang="en-US" dirty="0"/>
              <a:t>Comply with or exceed laws and regulations</a:t>
            </a:r>
          </a:p>
          <a:p>
            <a:pPr lvl="1"/>
            <a:r>
              <a:rPr lang="en-US" dirty="0"/>
              <a:t>Comply with or exceed mandatory and voluntary standards</a:t>
            </a:r>
          </a:p>
          <a:p>
            <a:r>
              <a:rPr lang="en-US" dirty="0"/>
              <a:t>After sale, understand and comply with post-sale duties</a:t>
            </a:r>
          </a:p>
          <a:p>
            <a:r>
              <a:rPr lang="en-US" dirty="0"/>
              <a:t>Adequately document the entire process</a:t>
            </a:r>
          </a:p>
          <a:p>
            <a:r>
              <a:rPr lang="en-US" dirty="0"/>
              <a:t>Doing above will help create a defense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F0635-2CB1-672D-960F-1F0F6C08E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8" y="5446264"/>
            <a:ext cx="1329043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E3A95-FACD-44B9-B75A-041F72CEB69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570" y="565440"/>
            <a:ext cx="9022860" cy="756717"/>
          </a:xfrm>
          <a:noFill/>
        </p:spPr>
        <p:txBody>
          <a:bodyPr vert="horz" lIns="89289" tIns="43861" rIns="89289" bIns="43861" rtlCol="0" anchor="ctr">
            <a:normAutofit fontScale="90000"/>
          </a:bodyPr>
          <a:lstStyle/>
          <a:p>
            <a:pPr eaLnBrk="1" hangingPunct="1"/>
            <a:r>
              <a:rPr lang="en-US" b="1" dirty="0"/>
              <a:t>What Plaintiffs Could Argue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43" y="1480929"/>
            <a:ext cx="8421336" cy="4216934"/>
          </a:xfrm>
          <a:noFill/>
        </p:spPr>
        <p:txBody>
          <a:bodyPr vert="horz" lIns="89289" tIns="43861" rIns="89289" bIns="43861" rtlCol="0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3600" dirty="0"/>
              <a:t>Manufacturing defects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dirty="0"/>
              <a:t>Design defects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dirty="0"/>
              <a:t>Defects in warnings and instructions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dirty="0"/>
              <a:t>Marketing defects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dirty="0"/>
              <a:t>Post-sale negligence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06F6E-3FBF-717E-1599-698E3176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2" y="5203772"/>
            <a:ext cx="1329043" cy="1335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Line 2"/>
          <p:cNvSpPr>
            <a:spLocks noChangeShapeType="1"/>
          </p:cNvSpPr>
          <p:nvPr/>
        </p:nvSpPr>
        <p:spPr bwMode="auto">
          <a:xfrm flipH="1">
            <a:off x="1922470" y="1882895"/>
            <a:ext cx="3127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51" name="Freeform 3"/>
          <p:cNvSpPr>
            <a:spLocks/>
          </p:cNvSpPr>
          <p:nvPr/>
        </p:nvSpPr>
        <p:spPr bwMode="auto">
          <a:xfrm>
            <a:off x="6324600" y="5534334"/>
            <a:ext cx="439738" cy="17231"/>
          </a:xfrm>
          <a:custGeom>
            <a:avLst/>
            <a:gdLst>
              <a:gd name="T0" fmla="*/ 0 w 311"/>
              <a:gd name="T1" fmla="*/ 0 h 11"/>
              <a:gd name="T2" fmla="*/ 311 w 311"/>
              <a:gd name="T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1" h="11">
                <a:moveTo>
                  <a:pt x="0" y="0"/>
                </a:moveTo>
                <a:lnTo>
                  <a:pt x="311" y="1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52" name="Freeform 4"/>
          <p:cNvSpPr>
            <a:spLocks/>
          </p:cNvSpPr>
          <p:nvPr/>
        </p:nvSpPr>
        <p:spPr bwMode="auto">
          <a:xfrm>
            <a:off x="6051550" y="2398264"/>
            <a:ext cx="736600" cy="266300"/>
          </a:xfrm>
          <a:custGeom>
            <a:avLst/>
            <a:gdLst>
              <a:gd name="T0" fmla="*/ 0 w 522"/>
              <a:gd name="T1" fmla="*/ 167 h 167"/>
              <a:gd name="T2" fmla="*/ 522 w 522"/>
              <a:gd name="T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2" h="167">
                <a:moveTo>
                  <a:pt x="0" y="167"/>
                </a:moveTo>
                <a:lnTo>
                  <a:pt x="52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53" name="Line 5"/>
          <p:cNvSpPr>
            <a:spLocks noChangeShapeType="1"/>
          </p:cNvSpPr>
          <p:nvPr/>
        </p:nvSpPr>
        <p:spPr bwMode="auto">
          <a:xfrm flipH="1">
            <a:off x="2822575" y="924217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54" name="Oval 6"/>
          <p:cNvSpPr>
            <a:spLocks noChangeArrowheads="1"/>
          </p:cNvSpPr>
          <p:nvPr/>
        </p:nvSpPr>
        <p:spPr bwMode="auto">
          <a:xfrm>
            <a:off x="2913063" y="1752879"/>
            <a:ext cx="3251200" cy="31940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55" name="Text Box 7"/>
          <p:cNvSpPr txBox="1">
            <a:spLocks noChangeArrowheads="1"/>
          </p:cNvSpPr>
          <p:nvPr/>
        </p:nvSpPr>
        <p:spPr bwMode="auto">
          <a:xfrm>
            <a:off x="338145" y="588996"/>
            <a:ext cx="2484437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Litigation Management</a:t>
            </a:r>
          </a:p>
        </p:txBody>
      </p:sp>
      <p:sp>
        <p:nvSpPr>
          <p:cNvPr id="1282056" name="Text Box 8"/>
          <p:cNvSpPr txBox="1">
            <a:spLocks noChangeArrowheads="1"/>
          </p:cNvSpPr>
          <p:nvPr/>
        </p:nvSpPr>
        <p:spPr bwMode="auto">
          <a:xfrm>
            <a:off x="5317787" y="421379"/>
            <a:ext cx="3098800" cy="301609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Supplier selection/contracts</a:t>
            </a:r>
          </a:p>
        </p:txBody>
      </p:sp>
      <p:sp>
        <p:nvSpPr>
          <p:cNvPr id="1282057" name="Text Box 9"/>
          <p:cNvSpPr txBox="1">
            <a:spLocks noChangeArrowheads="1"/>
          </p:cNvSpPr>
          <p:nvPr/>
        </p:nvSpPr>
        <p:spPr bwMode="auto">
          <a:xfrm>
            <a:off x="7134234" y="1090267"/>
            <a:ext cx="1806575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Product Design</a:t>
            </a:r>
          </a:p>
        </p:txBody>
      </p:sp>
      <p:sp>
        <p:nvSpPr>
          <p:cNvPr id="1282058" name="Text Box 10"/>
          <p:cNvSpPr txBox="1">
            <a:spLocks noChangeArrowheads="1"/>
          </p:cNvSpPr>
          <p:nvPr/>
        </p:nvSpPr>
        <p:spPr bwMode="auto">
          <a:xfrm>
            <a:off x="6840538" y="4343823"/>
            <a:ext cx="2303462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Instructions/training</a:t>
            </a:r>
          </a:p>
        </p:txBody>
      </p:sp>
      <p:sp>
        <p:nvSpPr>
          <p:cNvPr id="1282059" name="Text Box 11"/>
          <p:cNvSpPr txBox="1">
            <a:spLocks noChangeArrowheads="1"/>
          </p:cNvSpPr>
          <p:nvPr/>
        </p:nvSpPr>
        <p:spPr bwMode="auto">
          <a:xfrm>
            <a:off x="6781800" y="3200301"/>
            <a:ext cx="2362200" cy="326231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On product warnings</a:t>
            </a:r>
          </a:p>
        </p:txBody>
      </p:sp>
      <p:sp>
        <p:nvSpPr>
          <p:cNvPr id="1282060" name="Text Box 12"/>
          <p:cNvSpPr txBox="1">
            <a:spLocks noChangeArrowheads="1"/>
          </p:cNvSpPr>
          <p:nvPr/>
        </p:nvSpPr>
        <p:spPr bwMode="auto">
          <a:xfrm>
            <a:off x="6553200" y="5333826"/>
            <a:ext cx="2590800" cy="301609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Marketing/Distribution</a:t>
            </a:r>
          </a:p>
        </p:txBody>
      </p:sp>
      <p:sp>
        <p:nvSpPr>
          <p:cNvPr id="1282061" name="Text Box 13"/>
          <p:cNvSpPr txBox="1">
            <a:spLocks noChangeArrowheads="1"/>
          </p:cNvSpPr>
          <p:nvPr/>
        </p:nvSpPr>
        <p:spPr bwMode="auto">
          <a:xfrm>
            <a:off x="4" y="3123539"/>
            <a:ext cx="2054225" cy="301609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Incident Reporting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228600" y="5233573"/>
            <a:ext cx="1905000" cy="584763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Post-market risk assessment</a:t>
            </a:r>
          </a:p>
        </p:txBody>
      </p:sp>
      <p:sp>
        <p:nvSpPr>
          <p:cNvPr id="1282063" name="Text Box 15"/>
          <p:cNvSpPr txBox="1">
            <a:spLocks noChangeArrowheads="1"/>
          </p:cNvSpPr>
          <p:nvPr/>
        </p:nvSpPr>
        <p:spPr bwMode="auto">
          <a:xfrm>
            <a:off x="5334000" y="6286244"/>
            <a:ext cx="1524000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Warranties</a:t>
            </a:r>
          </a:p>
        </p:txBody>
      </p:sp>
      <p:sp>
        <p:nvSpPr>
          <p:cNvPr id="1282064" name="Text Box 16"/>
          <p:cNvSpPr txBox="1">
            <a:spLocks noChangeArrowheads="1"/>
          </p:cNvSpPr>
          <p:nvPr/>
        </p:nvSpPr>
        <p:spPr bwMode="auto">
          <a:xfrm>
            <a:off x="203200" y="1828074"/>
            <a:ext cx="2387600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Accident Investigation</a:t>
            </a:r>
          </a:p>
        </p:txBody>
      </p:sp>
      <p:sp>
        <p:nvSpPr>
          <p:cNvPr id="1282065" name="Text Box 17"/>
          <p:cNvSpPr txBox="1">
            <a:spLocks noChangeArrowheads="1"/>
          </p:cNvSpPr>
          <p:nvPr/>
        </p:nvSpPr>
        <p:spPr bwMode="auto">
          <a:xfrm>
            <a:off x="0" y="4105719"/>
            <a:ext cx="2133600" cy="535519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Retrieval, Retrofit, Recall Procedures</a:t>
            </a:r>
          </a:p>
        </p:txBody>
      </p:sp>
      <p:sp>
        <p:nvSpPr>
          <p:cNvPr id="1282066" name="Text Box 18"/>
          <p:cNvSpPr txBox="1">
            <a:spLocks noChangeArrowheads="1"/>
          </p:cNvSpPr>
          <p:nvPr/>
        </p:nvSpPr>
        <p:spPr bwMode="auto">
          <a:xfrm>
            <a:off x="3182938" y="2742891"/>
            <a:ext cx="2709862" cy="1338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PRODUCT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LIABILITY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chemeClr val="bg1"/>
                </a:solidFill>
              </a:rPr>
              <a:t>Areas of Risk</a:t>
            </a:r>
          </a:p>
        </p:txBody>
      </p:sp>
      <p:sp>
        <p:nvSpPr>
          <p:cNvPr id="1282067" name="Line 19"/>
          <p:cNvSpPr>
            <a:spLocks noChangeShapeType="1"/>
          </p:cNvSpPr>
          <p:nvPr/>
        </p:nvSpPr>
        <p:spPr bwMode="auto">
          <a:xfrm>
            <a:off x="6480183" y="1234377"/>
            <a:ext cx="657225" cy="18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68" name="Line 20"/>
          <p:cNvSpPr>
            <a:spLocks noChangeShapeType="1"/>
          </p:cNvSpPr>
          <p:nvPr/>
        </p:nvSpPr>
        <p:spPr bwMode="auto">
          <a:xfrm flipH="1">
            <a:off x="4700588" y="584293"/>
            <a:ext cx="569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69" name="Text Box 21"/>
          <p:cNvSpPr txBox="1">
            <a:spLocks noChangeArrowheads="1"/>
          </p:cNvSpPr>
          <p:nvPr/>
        </p:nvSpPr>
        <p:spPr bwMode="auto">
          <a:xfrm>
            <a:off x="2847975" y="5844495"/>
            <a:ext cx="235108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82070" name="Freeform 22"/>
          <p:cNvSpPr>
            <a:spLocks/>
          </p:cNvSpPr>
          <p:nvPr/>
        </p:nvSpPr>
        <p:spPr bwMode="auto">
          <a:xfrm>
            <a:off x="3276609" y="908552"/>
            <a:ext cx="549275" cy="979043"/>
          </a:xfrm>
          <a:custGeom>
            <a:avLst/>
            <a:gdLst>
              <a:gd name="T0" fmla="*/ 0 w 389"/>
              <a:gd name="T1" fmla="*/ 0 h 617"/>
              <a:gd name="T2" fmla="*/ 389 w 389"/>
              <a:gd name="T3" fmla="*/ 617 h 6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9" h="617">
                <a:moveTo>
                  <a:pt x="0" y="0"/>
                </a:moveTo>
                <a:lnTo>
                  <a:pt x="389" y="61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1" name="Freeform 23"/>
          <p:cNvSpPr>
            <a:spLocks/>
          </p:cNvSpPr>
          <p:nvPr/>
        </p:nvSpPr>
        <p:spPr bwMode="auto">
          <a:xfrm>
            <a:off x="2514600" y="2150762"/>
            <a:ext cx="654050" cy="300762"/>
          </a:xfrm>
          <a:custGeom>
            <a:avLst/>
            <a:gdLst>
              <a:gd name="T0" fmla="*/ 0 w 578"/>
              <a:gd name="T1" fmla="*/ 0 h 277"/>
              <a:gd name="T2" fmla="*/ 578 w 578"/>
              <a:gd name="T3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8" h="277">
                <a:moveTo>
                  <a:pt x="0" y="0"/>
                </a:moveTo>
                <a:lnTo>
                  <a:pt x="578" y="27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2" name="Freeform 24"/>
          <p:cNvSpPr>
            <a:spLocks/>
          </p:cNvSpPr>
          <p:nvPr/>
        </p:nvSpPr>
        <p:spPr bwMode="auto">
          <a:xfrm>
            <a:off x="2133608" y="4093183"/>
            <a:ext cx="923925" cy="313294"/>
          </a:xfrm>
          <a:custGeom>
            <a:avLst/>
            <a:gdLst>
              <a:gd name="T0" fmla="*/ 0 w 534"/>
              <a:gd name="T1" fmla="*/ 366 h 366"/>
              <a:gd name="T2" fmla="*/ 534 w 534"/>
              <a:gd name="T3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4" h="366">
                <a:moveTo>
                  <a:pt x="0" y="366"/>
                </a:moveTo>
                <a:lnTo>
                  <a:pt x="53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3" name="Line 25"/>
          <p:cNvSpPr>
            <a:spLocks noChangeShapeType="1"/>
          </p:cNvSpPr>
          <p:nvPr/>
        </p:nvSpPr>
        <p:spPr bwMode="auto">
          <a:xfrm flipV="1">
            <a:off x="2101850" y="5383954"/>
            <a:ext cx="381000" cy="1300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4" name="Freeform 26"/>
          <p:cNvSpPr>
            <a:spLocks/>
          </p:cNvSpPr>
          <p:nvPr/>
        </p:nvSpPr>
        <p:spPr bwMode="auto">
          <a:xfrm>
            <a:off x="2438409" y="4632048"/>
            <a:ext cx="1044575" cy="751905"/>
          </a:xfrm>
          <a:custGeom>
            <a:avLst/>
            <a:gdLst>
              <a:gd name="T0" fmla="*/ 0 w 857"/>
              <a:gd name="T1" fmla="*/ 719 h 719"/>
              <a:gd name="T2" fmla="*/ 857 w 857"/>
              <a:gd name="T3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7" h="719">
                <a:moveTo>
                  <a:pt x="0" y="719"/>
                </a:moveTo>
                <a:lnTo>
                  <a:pt x="857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5" name="Freeform 27"/>
          <p:cNvSpPr>
            <a:spLocks/>
          </p:cNvSpPr>
          <p:nvPr/>
        </p:nvSpPr>
        <p:spPr bwMode="auto">
          <a:xfrm>
            <a:off x="6021388" y="4021130"/>
            <a:ext cx="830262" cy="493437"/>
          </a:xfrm>
          <a:custGeom>
            <a:avLst/>
            <a:gdLst>
              <a:gd name="T0" fmla="*/ 589 w 589"/>
              <a:gd name="T1" fmla="*/ 311 h 311"/>
              <a:gd name="T2" fmla="*/ 0 w 589"/>
              <a:gd name="T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9" h="311">
                <a:moveTo>
                  <a:pt x="589" y="311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6" name="Freeform 28"/>
          <p:cNvSpPr>
            <a:spLocks/>
          </p:cNvSpPr>
          <p:nvPr/>
        </p:nvSpPr>
        <p:spPr bwMode="auto">
          <a:xfrm flipV="1">
            <a:off x="6172203" y="3278624"/>
            <a:ext cx="620713" cy="75190"/>
          </a:xfrm>
          <a:custGeom>
            <a:avLst/>
            <a:gdLst>
              <a:gd name="T0" fmla="*/ 656 w 656"/>
              <a:gd name="T1" fmla="*/ 0 h 1"/>
              <a:gd name="T2" fmla="*/ 0 w 65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6" h="1">
                <a:moveTo>
                  <a:pt x="656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7" name="Freeform 29"/>
          <p:cNvSpPr>
            <a:spLocks/>
          </p:cNvSpPr>
          <p:nvPr/>
        </p:nvSpPr>
        <p:spPr bwMode="auto">
          <a:xfrm>
            <a:off x="2101850" y="3316219"/>
            <a:ext cx="814388" cy="17231"/>
          </a:xfrm>
          <a:custGeom>
            <a:avLst/>
            <a:gdLst>
              <a:gd name="T0" fmla="*/ 0 w 578"/>
              <a:gd name="T1" fmla="*/ 0 h 11"/>
              <a:gd name="T2" fmla="*/ 578 w 578"/>
              <a:gd name="T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8" h="11">
                <a:moveTo>
                  <a:pt x="0" y="0"/>
                </a:moveTo>
                <a:lnTo>
                  <a:pt x="578" y="1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8" name="Freeform 30"/>
          <p:cNvSpPr>
            <a:spLocks/>
          </p:cNvSpPr>
          <p:nvPr/>
        </p:nvSpPr>
        <p:spPr bwMode="auto">
          <a:xfrm>
            <a:off x="5487994" y="1234382"/>
            <a:ext cx="993775" cy="811431"/>
          </a:xfrm>
          <a:custGeom>
            <a:avLst/>
            <a:gdLst>
              <a:gd name="T0" fmla="*/ 704 w 704"/>
              <a:gd name="T1" fmla="*/ 0 h 511"/>
              <a:gd name="T2" fmla="*/ 0 w 704"/>
              <a:gd name="T3" fmla="*/ 511 h 5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4" h="511">
                <a:moveTo>
                  <a:pt x="704" y="0"/>
                </a:moveTo>
                <a:lnTo>
                  <a:pt x="0" y="51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79" name="Freeform 31"/>
          <p:cNvSpPr>
            <a:spLocks/>
          </p:cNvSpPr>
          <p:nvPr/>
        </p:nvSpPr>
        <p:spPr bwMode="auto">
          <a:xfrm>
            <a:off x="4700588" y="584293"/>
            <a:ext cx="4762" cy="1145088"/>
          </a:xfrm>
          <a:custGeom>
            <a:avLst/>
            <a:gdLst>
              <a:gd name="T0" fmla="*/ 0 w 3"/>
              <a:gd name="T1" fmla="*/ 0 h 721"/>
              <a:gd name="T2" fmla="*/ 3 w 3"/>
              <a:gd name="T3" fmla="*/ 721 h 7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721">
                <a:moveTo>
                  <a:pt x="0" y="0"/>
                </a:moveTo>
                <a:lnTo>
                  <a:pt x="3" y="72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80" name="Freeform 32"/>
          <p:cNvSpPr>
            <a:spLocks/>
          </p:cNvSpPr>
          <p:nvPr/>
        </p:nvSpPr>
        <p:spPr bwMode="auto">
          <a:xfrm>
            <a:off x="5613400" y="4569394"/>
            <a:ext cx="711200" cy="964945"/>
          </a:xfrm>
          <a:custGeom>
            <a:avLst/>
            <a:gdLst>
              <a:gd name="T0" fmla="*/ 489 w 489"/>
              <a:gd name="T1" fmla="*/ 588 h 588"/>
              <a:gd name="T2" fmla="*/ 0 w 489"/>
              <a:gd name="T3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9" h="588">
                <a:moveTo>
                  <a:pt x="489" y="588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81" name="Freeform 33"/>
          <p:cNvSpPr>
            <a:spLocks/>
          </p:cNvSpPr>
          <p:nvPr/>
        </p:nvSpPr>
        <p:spPr bwMode="auto">
          <a:xfrm>
            <a:off x="4986338" y="4867023"/>
            <a:ext cx="862012" cy="1394157"/>
          </a:xfrm>
          <a:custGeom>
            <a:avLst/>
            <a:gdLst>
              <a:gd name="T0" fmla="*/ 611 w 611"/>
              <a:gd name="T1" fmla="*/ 878 h 878"/>
              <a:gd name="T2" fmla="*/ 611 w 611"/>
              <a:gd name="T3" fmla="*/ 867 h 878"/>
              <a:gd name="T4" fmla="*/ 0 w 611"/>
              <a:gd name="T5" fmla="*/ 0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1" h="878">
                <a:moveTo>
                  <a:pt x="611" y="878"/>
                </a:moveTo>
                <a:lnTo>
                  <a:pt x="611" y="86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82" name="Text Box 34"/>
          <p:cNvSpPr txBox="1">
            <a:spLocks noChangeArrowheads="1"/>
          </p:cNvSpPr>
          <p:nvPr/>
        </p:nvSpPr>
        <p:spPr bwMode="auto">
          <a:xfrm>
            <a:off x="1676400" y="6248648"/>
            <a:ext cx="2819400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Post-market surveillance</a:t>
            </a:r>
          </a:p>
        </p:txBody>
      </p:sp>
      <p:sp>
        <p:nvSpPr>
          <p:cNvPr id="1282083" name="Freeform 35"/>
          <p:cNvSpPr>
            <a:spLocks/>
          </p:cNvSpPr>
          <p:nvPr/>
        </p:nvSpPr>
        <p:spPr bwMode="auto">
          <a:xfrm>
            <a:off x="3230572" y="4956311"/>
            <a:ext cx="1017587" cy="1270407"/>
          </a:xfrm>
          <a:custGeom>
            <a:avLst/>
            <a:gdLst>
              <a:gd name="T0" fmla="*/ 0 w 722"/>
              <a:gd name="T1" fmla="*/ 800 h 800"/>
              <a:gd name="T2" fmla="*/ 722 w 722"/>
              <a:gd name="T3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2" h="800">
                <a:moveTo>
                  <a:pt x="0" y="800"/>
                </a:moveTo>
                <a:lnTo>
                  <a:pt x="72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2084" name="Text Box 36"/>
          <p:cNvSpPr txBox="1">
            <a:spLocks noChangeArrowheads="1"/>
          </p:cNvSpPr>
          <p:nvPr/>
        </p:nvSpPr>
        <p:spPr bwMode="auto">
          <a:xfrm>
            <a:off x="6781800" y="2225957"/>
            <a:ext cx="2057400" cy="338542"/>
          </a:xfrm>
          <a:prstGeom prst="rect">
            <a:avLst/>
          </a:prstGeom>
          <a:solidFill>
            <a:schemeClr val="tx2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Manufacturing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C47-9149-45FF-A334-36890748D2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F267B-41FF-40EA-AF0A-14582BBBABA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6142" y="646952"/>
            <a:ext cx="8571717" cy="8024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737" b="1" dirty="0"/>
              <a:t>Effect of Litigation</a:t>
            </a:r>
            <a:br>
              <a:rPr lang="en-US" sz="4737" b="1" dirty="0"/>
            </a:br>
            <a:r>
              <a:rPr lang="en-US" sz="2700" b="1" dirty="0"/>
              <a:t>(Involving You and Others)   </a:t>
            </a:r>
            <a:br>
              <a:rPr lang="en-US" sz="4737" dirty="0"/>
            </a:br>
            <a:endParaRPr lang="en-US" sz="4737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379" y="1574995"/>
            <a:ext cx="6992716" cy="417150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Accidents or incidents help identify risk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Identify what is foreseeable misuse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Battle of experts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Test your story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Help to make your product safer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Clarify law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552" dirty="0"/>
              <a:t>Might affect duty to report to CPSC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3552" dirty="0"/>
          </a:p>
          <a:p>
            <a:pPr eaLnBrk="1" hangingPunct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03925-E2A0-8B4B-1CEF-6607DBE6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2" y="5386335"/>
            <a:ext cx="1329043" cy="1335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8E6-51E9-1AF1-82F5-D675745A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157C6-8336-AAFC-29B0-A2195FC9B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Mandatory laws and regulations and voluntary standards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Product misuse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Warnings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Post-sale duties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0CC1E-AB14-48D4-C914-47ACC816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2" y="5203772"/>
            <a:ext cx="1329043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4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EBA-F750-04C4-FC06-346055509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D8088-4664-0145-1F55-11768F8F8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8D790-D988-5FEE-494E-BFABF43A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2" y="5203772"/>
            <a:ext cx="1329043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EBA-F750-04C4-FC06-346055509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webinar</a:t>
            </a:r>
            <a:br>
              <a:rPr lang="en-US" dirty="0"/>
            </a:br>
            <a:r>
              <a:rPr lang="en-US" dirty="0"/>
              <a:t>January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D8088-4664-0145-1F55-11768F8F8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CPSC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8D790-D988-5FEE-494E-BFABF43A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2" y="5203772"/>
            <a:ext cx="1329043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62016"/>
      </p:ext>
    </p:extLst>
  </p:cSld>
  <p:clrMapOvr>
    <a:masterClrMapping/>
  </p:clrMapOvr>
</p:sld>
</file>

<file path=ppt/theme/theme1.xml><?xml version="1.0" encoding="utf-8"?>
<a:theme xmlns:a="http://schemas.openxmlformats.org/drawingml/2006/main" name="pptD5AF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pptD5AF.tmp</Template>
  <TotalTime>463</TotalTime>
  <Words>347</Words>
  <Application>Microsoft Office PowerPoint</Application>
  <PresentationFormat>On-screen Show (4:3)</PresentationFormat>
  <Paragraphs>91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Palatino Linotype</vt:lpstr>
      <vt:lpstr>Times New Roman</vt:lpstr>
      <vt:lpstr>Wingdings</vt:lpstr>
      <vt:lpstr>pptD5AF.tmp</vt:lpstr>
      <vt:lpstr>PowerPoint Presentation</vt:lpstr>
      <vt:lpstr>SPSP Webinar Speakers</vt:lpstr>
      <vt:lpstr>Goals of Safety Program</vt:lpstr>
      <vt:lpstr>What Plaintiffs Could Argue</vt:lpstr>
      <vt:lpstr>PowerPoint Presentation</vt:lpstr>
      <vt:lpstr>Effect of Litigation (Involving You and Others)    </vt:lpstr>
      <vt:lpstr>Topics</vt:lpstr>
      <vt:lpstr>Questions?</vt:lpstr>
      <vt:lpstr>Next webinar January 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Compliance and Product Safety   </dc:title>
  <dc:creator>Kenneth Ross</dc:creator>
  <cp:lastModifiedBy>Kenneth Ross</cp:lastModifiedBy>
  <cp:revision>24</cp:revision>
  <cp:lastPrinted>2022-11-16T03:53:35Z</cp:lastPrinted>
  <dcterms:created xsi:type="dcterms:W3CDTF">2021-10-29T02:19:27Z</dcterms:created>
  <dcterms:modified xsi:type="dcterms:W3CDTF">2022-11-16T03:53:39Z</dcterms:modified>
</cp:coreProperties>
</file>