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0" r:id="rId2"/>
    <p:sldId id="263" r:id="rId3"/>
    <p:sldId id="367" r:id="rId4"/>
    <p:sldId id="369" r:id="rId5"/>
    <p:sldId id="373" r:id="rId6"/>
    <p:sldId id="374" r:id="rId7"/>
    <p:sldId id="375" r:id="rId8"/>
    <p:sldId id="376" r:id="rId9"/>
    <p:sldId id="377" r:id="rId10"/>
    <p:sldId id="378" r:id="rId11"/>
    <p:sldId id="379" r:id="rId12"/>
    <p:sldId id="380" r:id="rId13"/>
    <p:sldId id="381" r:id="rId14"/>
    <p:sldId id="382" r:id="rId15"/>
    <p:sldId id="371" r:id="rId16"/>
    <p:sldId id="370" r:id="rId17"/>
    <p:sldId id="372" r:id="rId18"/>
    <p:sldId id="383" r:id="rId19"/>
    <p:sldId id="384" r:id="rId20"/>
    <p:sldId id="366" r:id="rId21"/>
    <p:sldId id="368" r:id="rId22"/>
    <p:sldId id="385" r:id="rId23"/>
    <p:sldId id="278"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Barrera" initials="JB" lastIdx="1" clrIdx="0">
    <p:extLst>
      <p:ext uri="{19B8F6BF-5375-455C-9EA6-DF929625EA0E}">
        <p15:presenceInfo xmlns="" xmlns:p15="http://schemas.microsoft.com/office/powerpoint/2012/main" userId="S::j.barrera@goliathgames.com::1b971fd8-c89f-4eb9-ae5b-5043991bd4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74" autoAdjust="0"/>
  </p:normalViewPr>
  <p:slideViewPr>
    <p:cSldViewPr snapToGrid="0">
      <p:cViewPr>
        <p:scale>
          <a:sx n="100" d="100"/>
          <a:sy n="100" d="100"/>
        </p:scale>
        <p:origin x="-1920" y="-240"/>
      </p:cViewPr>
      <p:guideLst>
        <p:guide orient="horz" pos="2160"/>
        <p:guide pos="2880"/>
      </p:guideLst>
    </p:cSldViewPr>
  </p:slideViewPr>
  <p:notesTextViewPr>
    <p:cViewPr>
      <p:scale>
        <a:sx n="1" d="1"/>
        <a:sy n="1" d="1"/>
      </p:scale>
      <p:origin x="0" y="0"/>
    </p:cViewPr>
  </p:notesTextViewPr>
  <p:sorterViewPr>
    <p:cViewPr>
      <p:scale>
        <a:sx n="180" d="100"/>
        <a:sy n="180" d="100"/>
      </p:scale>
      <p:origin x="0" y="0"/>
    </p:cViewPr>
  </p:sorterViewPr>
  <p:notesViewPr>
    <p:cSldViewPr snapToGrid="0">
      <p:cViewPr varScale="1">
        <p:scale>
          <a:sx n="80" d="100"/>
          <a:sy n="80" d="100"/>
        </p:scale>
        <p:origin x="2218" y="4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403211DB-8663-42E2-BC94-352C181BBD5C}" type="datetimeFigureOut">
              <a:rPr lang="en-US" smtClean="0"/>
              <a:t>4/18/23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56C512-15FF-432A-AE77-A2B24242FAA9}" type="slidenum">
              <a:rPr lang="en-US" smtClean="0"/>
              <a:t>‹#›</a:t>
            </a:fld>
            <a:endParaRPr lang="en-US"/>
          </a:p>
        </p:txBody>
      </p:sp>
    </p:spTree>
    <p:extLst>
      <p:ext uri="{BB962C8B-B14F-4D97-AF65-F5344CB8AC3E}">
        <p14:creationId xmlns:p14="http://schemas.microsoft.com/office/powerpoint/2010/main" val="34946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am04.safelinks.protection.outlook.com/?url=https://lionbridge.ai/data-annotation-platform/&amp;data=04%7C01%7Cjpmohorovic@engsys.com%7C69c55ea11c25455d02ef08d91bc485fb%7C3f0e1e613d5a467e9673ee4244ae78d8%7C1%7C0%7C637571353165998983%7CUnknown%7CTWFpbGZsb3d8eyJWIjoiMC4wLjAwMDAiLCJQIjoiV2luMzIiLCJBTiI6Ik1haWwiLCJXVCI6Mn0=%7C1000&amp;sdata=Hc95pfcGdXVul/M8IIQqqol1jT5ReowaRhp7E7oDZsw=&amp;reserved=0" TargetMode="External"/><Relationship Id="rId4" Type="http://schemas.openxmlformats.org/officeDocument/2006/relationships/hyperlink" Target="https://nam04.safelinks.protection.outlook.com/?url=https://buffer.com/library/social-media-monitoring-tools/&amp;data=04%7C01%7Cjpmohorovic@engsys.com%7C69c55ea11c25455d02ef08d91bc485fb%7C3f0e1e613d5a467e9673ee4244ae78d8%7C1%7C0%7C637571353165998983%7CUnknown%7CTWFpbGZsb3d8eyJWIjoiMC4wLjAwMDAiLCJQIjoiV2luMzIiLCJBTiI6Ik1haWwiLCJXVCI6Mn0=%7C1000&amp;sdata=5ZLV/8Ul3HQnVMEmVny5RZ1aWQAlgtmasJ3u1p8Iup4=&amp;reserved=0"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am04.safelinks.protection.outlook.com/?url=https://cloud.google.com/ai-platform&amp;data=04%7C01%7Cjpmohorovic@engsys.com%7C69c55ea11c25455d02ef08d91bc485fb%7C3f0e1e613d5a467e9673ee4244ae78d8%7C1%7C0%7C637571353166008978%7CUnknown%7CTWFpbGZsb3d8eyJWIjoiMC4wLjAwMDAiLCJQIjoiV2luMzIiLCJBTiI6Ik1haWwiLCJXVCI6Mn0=%7C1000&amp;sdata=MwStQmZLm/G3e1CYy0TruSC3pxTpMLbZTndGx84PjgQ=&amp;reserved=0" TargetMode="External"/><Relationship Id="rId4" Type="http://schemas.openxmlformats.org/officeDocument/2006/relationships/hyperlink" Target="https://nam04.safelinks.protection.outlook.com/?url=https://monkeylearn.com/blog/ticket-classification-with-ai/&amp;data=04%7C01%7Cjpmohorovic@engsys.com%7C69c55ea11c25455d02ef08d91bc485fb%7C3f0e1e613d5a467e9673ee4244ae78d8%7C1%7C0%7C637571353166008978%7CUnknown%7CTWFpbGZsb3d8eyJWIjoiMC4wLjAwMDAiLCJQIjoiV2luMzIiLCJBTiI6Ik1haWwiLCJXVCI6Mn0=%7C1000&amp;sdata=Y7CKbcWUP70LmSS0bZEg4OihHh3HD+RDhLl6YeoNX1s=&amp;reserved=0" TargetMode="External"/><Relationship Id="rId5" Type="http://schemas.openxmlformats.org/officeDocument/2006/relationships/hyperlink" Target="https://nam04.safelinks.protection.outlook.com/?url=https://www.rosette.com/capability/categorizer/&amp;data=04%7C01%7Cjpmohorovic@engsys.com%7C69c55ea11c25455d02ef08d91bc485fb%7C3f0e1e613d5a467e9673ee4244ae78d8%7C1%7C0%7C637571353166018973%7CUnknown%7CTWFpbGZsb3d8eyJWIjoiMC4wLjAwMDAiLCJQIjoiV2luMzIiLCJBTiI6Ik1haWwiLCJXVCI6Mn0=%7C1000&amp;sdata=FcjZ8b2OBL6/Z4eNfmETy+FAr3diDIxoI6EKf7cEkHM=&amp;reserved=0"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56C512-15FF-432A-AE77-A2B24242FAA9}" type="slidenum">
              <a:rPr lang="en-US" smtClean="0"/>
              <a:t>1</a:t>
            </a:fld>
            <a:endParaRPr lang="en-US"/>
          </a:p>
        </p:txBody>
      </p:sp>
    </p:spTree>
    <p:extLst>
      <p:ext uri="{BB962C8B-B14F-4D97-AF65-F5344CB8AC3E}">
        <p14:creationId xmlns:p14="http://schemas.microsoft.com/office/powerpoint/2010/main" val="3201589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eaLnBrk="0" fontAlgn="base" hangingPunct="0">
              <a:spcBef>
                <a:spcPct val="30000"/>
              </a:spcBef>
              <a:spcAft>
                <a:spcPct val="0"/>
              </a:spcAft>
              <a:defRPr/>
            </a:pPr>
            <a:r>
              <a:rPr lang="en-US" dirty="0"/>
              <a:t>In the top 400 posts for each scoring</a:t>
            </a:r>
            <a:r>
              <a:rPr lang="en-US" baseline="0" dirty="0"/>
              <a:t> method, we looked for safety concerns.  7x more safety concerns were found in the (Recall) smoke scoring method, than in sentiment scoring.  This is because sentiment scoring finds many irate posts unrelated to safety, such as issues with color, size, price/value, durability, packaging, etc.</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43B1FEF-55E6-47B0-A358-1963B3767D3A}" type="slidenum">
              <a:rPr lang="en-US" smtClean="0"/>
              <a:pPr>
                <a:defRPr/>
              </a:pPr>
              <a:t>10</a:t>
            </a:fld>
            <a:endParaRPr lang="en-US" dirty="0"/>
          </a:p>
        </p:txBody>
      </p:sp>
    </p:spTree>
    <p:extLst>
      <p:ext uri="{BB962C8B-B14F-4D97-AF65-F5344CB8AC3E}">
        <p14:creationId xmlns:p14="http://schemas.microsoft.com/office/powerpoint/2010/main" val="2269996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a:t>https://pamtag.pamplin.vt.edu/ </a:t>
            </a:r>
          </a:p>
          <a:p>
            <a:r>
              <a:rPr lang="en-US" dirty="0"/>
              <a:t>To train good AI, you need good quality human-labelled data, in large volumes.  </a:t>
            </a:r>
          </a:p>
          <a:p>
            <a:endParaRPr lang="en-US" dirty="0"/>
          </a:p>
          <a:p>
            <a:r>
              <a:rPr lang="en-US" dirty="0" err="1"/>
              <a:t>PamTag</a:t>
            </a:r>
            <a:r>
              <a:rPr lang="en-US" dirty="0"/>
              <a:t>, at peak utilization has allowed 10,000 online product reviews to be labelled by humans per day.</a:t>
            </a:r>
          </a:p>
          <a:p>
            <a:endParaRPr lang="en-US" dirty="0"/>
          </a:p>
          <a:p>
            <a:r>
              <a:rPr lang="en-US" dirty="0"/>
              <a:t>Our home-grown web-based collaborative tagging tool, PamTag, supports large-scale human labelling of online reviews.</a:t>
            </a:r>
          </a:p>
          <a:p>
            <a:pPr defTabSz="881390" eaLnBrk="0" fontAlgn="base" hangingPunct="0">
              <a:spcBef>
                <a:spcPct val="30000"/>
              </a:spcBef>
              <a:spcAft>
                <a:spcPct val="0"/>
              </a:spcAft>
              <a:defRPr/>
            </a:pPr>
            <a:r>
              <a:rPr lang="en-US" sz="1700" dirty="0">
                <a:solidFill>
                  <a:srgbClr val="1F497D"/>
                </a:solidFill>
                <a:latin typeface="Calibri" panose="020F0502020204030204" pitchFamily="34" charset="0"/>
                <a:ea typeface="Calibri" panose="020F0502020204030204" pitchFamily="34" charset="0"/>
              </a:rPr>
              <a:t>Other Crowdsourced Human Data Labeling services:  Amazon Mechanical Turk, Amazon </a:t>
            </a:r>
            <a:r>
              <a:rPr lang="en-US" sz="1700" dirty="0" err="1">
                <a:solidFill>
                  <a:srgbClr val="1F497D"/>
                </a:solidFill>
                <a:latin typeface="Calibri" panose="020F0502020204030204" pitchFamily="34" charset="0"/>
                <a:ea typeface="Calibri" panose="020F0502020204030204" pitchFamily="34" charset="0"/>
              </a:rPr>
              <a:t>SageMaker</a:t>
            </a:r>
            <a:r>
              <a:rPr lang="en-US" sz="1700" dirty="0">
                <a:solidFill>
                  <a:srgbClr val="1F497D"/>
                </a:solidFill>
                <a:latin typeface="Calibri" panose="020F0502020204030204" pitchFamily="34" charset="0"/>
                <a:ea typeface="Calibri" panose="020F0502020204030204" pitchFamily="34" charset="0"/>
              </a:rPr>
              <a:t> </a:t>
            </a:r>
            <a:r>
              <a:rPr lang="en-US" sz="1700" dirty="0" err="1">
                <a:solidFill>
                  <a:srgbClr val="1F497D"/>
                </a:solidFill>
                <a:latin typeface="Calibri" panose="020F0502020204030204" pitchFamily="34" charset="0"/>
                <a:ea typeface="Calibri" panose="020F0502020204030204" pitchFamily="34" charset="0"/>
              </a:rPr>
              <a:t>GroundTruth</a:t>
            </a:r>
            <a:r>
              <a:rPr lang="en-US" sz="1700" dirty="0">
                <a:solidFill>
                  <a:srgbClr val="1F497D"/>
                </a:solidFill>
                <a:latin typeface="Calibri" panose="020F0502020204030204" pitchFamily="34" charset="0"/>
                <a:ea typeface="Calibri" panose="020F0502020204030204" pitchFamily="34" charset="0"/>
              </a:rPr>
              <a:t>, Prolific, Figure Eight, TheHive.ai, Appen, </a:t>
            </a:r>
            <a:r>
              <a:rPr lang="en-US" sz="1700" dirty="0" err="1">
                <a:solidFill>
                  <a:srgbClr val="1F497D"/>
                </a:solidFill>
                <a:latin typeface="Calibri" panose="020F0502020204030204" pitchFamily="34" charset="0"/>
                <a:ea typeface="Calibri" panose="020F0502020204030204" pitchFamily="34" charset="0"/>
              </a:rPr>
              <a:t>LionBridge</a:t>
            </a:r>
            <a:r>
              <a:rPr lang="en-US" sz="1700" dirty="0">
                <a:solidFill>
                  <a:srgbClr val="1F497D"/>
                </a:solidFill>
                <a:latin typeface="Calibri" panose="020F0502020204030204" pitchFamily="34" charset="0"/>
                <a:ea typeface="Calibri" panose="020F0502020204030204" pitchFamily="34" charset="0"/>
              </a:rPr>
              <a:t> Data Annotation ( </a:t>
            </a:r>
            <a:r>
              <a:rPr lang="en-US" sz="1700" u="sng" dirty="0">
                <a:solidFill>
                  <a:srgbClr val="1F497D"/>
                </a:solidFill>
                <a:latin typeface="Calibri" panose="020F0502020204030204" pitchFamily="34" charset="0"/>
                <a:ea typeface="Calibri" panose="020F0502020204030204" pitchFamily="34" charset="0"/>
                <a:hlinkClick r:id="rId3"/>
              </a:rPr>
              <a:t>https://lionbridge.ai/data-annotation-platform/</a:t>
            </a:r>
            <a:r>
              <a:rPr lang="en-US" sz="1700" dirty="0">
                <a:solidFill>
                  <a:srgbClr val="1F497D"/>
                </a:solidFill>
                <a:latin typeface="Calibri" panose="020F0502020204030204" pitchFamily="34" charset="0"/>
                <a:ea typeface="Calibri" panose="020F0502020204030204" pitchFamily="34" charset="0"/>
              </a:rPr>
              <a:t> ), Skyl.ai </a:t>
            </a:r>
            <a:r>
              <a:rPr lang="en-US" sz="1700" dirty="0" err="1">
                <a:solidFill>
                  <a:srgbClr val="1F497D"/>
                </a:solidFill>
                <a:latin typeface="Calibri" panose="020F0502020204030204" pitchFamily="34" charset="0"/>
                <a:ea typeface="Calibri" panose="020F0502020204030204" pitchFamily="34" charset="0"/>
              </a:rPr>
              <a:t>Labelwise</a:t>
            </a:r>
            <a:r>
              <a:rPr lang="en-US" sz="1700" dirty="0">
                <a:solidFill>
                  <a:srgbClr val="1F497D"/>
                </a:solidFill>
                <a:latin typeface="Calibri" panose="020F0502020204030204" pitchFamily="34" charset="0"/>
                <a:ea typeface="Calibri" panose="020F0502020204030204" pitchFamily="34" charset="0"/>
              </a:rPr>
              <a:t> Data Labeling Platform, Suntec.ai Text Annotation Services, </a:t>
            </a:r>
            <a:r>
              <a:rPr lang="en-US" sz="1700" dirty="0" err="1">
                <a:solidFill>
                  <a:srgbClr val="1F497D"/>
                </a:solidFill>
                <a:latin typeface="Calibri" panose="020F0502020204030204" pitchFamily="34" charset="0"/>
                <a:ea typeface="Calibri" panose="020F0502020204030204" pitchFamily="34" charset="0"/>
              </a:rPr>
              <a:t>CogitoTech</a:t>
            </a:r>
            <a:r>
              <a:rPr lang="en-US" sz="1700" dirty="0">
                <a:solidFill>
                  <a:srgbClr val="1F497D"/>
                </a:solidFill>
                <a:latin typeface="Calibri" panose="020F0502020204030204" pitchFamily="34" charset="0"/>
                <a:ea typeface="Calibri" panose="020F0502020204030204" pitchFamily="34" charset="0"/>
              </a:rPr>
              <a:t> Text Annotation, …    Reliability of these tools is typically the biggest concern, since the human annotators are often low-skilled, or low-paid.  Some tools allow you to filter / qualify members of your labeling team and/or assess rater-reliability in real time.  For our academic research we typically use our home-grown Virginia Tech PamTag platform, which incorporates inter-rater reliability checks to compare human rater reliability.</a:t>
            </a:r>
          </a:p>
          <a:p>
            <a:endParaRPr lang="en-US" dirty="0"/>
          </a:p>
          <a:p>
            <a:r>
              <a:rPr lang="en-US" dirty="0"/>
              <a:t>Online reviews can be sourced using various systems:</a:t>
            </a:r>
          </a:p>
          <a:p>
            <a:pPr marL="330521" indent="-330521">
              <a:buFont typeface="Calibri" panose="020F0502020204030204" pitchFamily="34" charset="0"/>
              <a:buChar char="-"/>
            </a:pPr>
            <a:r>
              <a:rPr lang="en-US" sz="1700" dirty="0">
                <a:solidFill>
                  <a:srgbClr val="1F497D"/>
                </a:solidFill>
                <a:latin typeface="Calibri" panose="020F0502020204030204" pitchFamily="34" charset="0"/>
                <a:ea typeface="Calibri" panose="020F0502020204030204" pitchFamily="34" charset="0"/>
              </a:rPr>
              <a:t>social media monitoring: to collect social media mentions for the corporate trademarks (e.g. Meltwater, </a:t>
            </a:r>
            <a:r>
              <a:rPr lang="en-US" sz="1700" dirty="0" err="1">
                <a:solidFill>
                  <a:srgbClr val="1F497D"/>
                </a:solidFill>
                <a:latin typeface="Calibri" panose="020F0502020204030204" pitchFamily="34" charset="0"/>
                <a:ea typeface="Calibri" panose="020F0502020204030204" pitchFamily="34" charset="0"/>
              </a:rPr>
              <a:t>Brandwatch</a:t>
            </a:r>
            <a:r>
              <a:rPr lang="en-US" sz="1700" dirty="0">
                <a:solidFill>
                  <a:srgbClr val="1F497D"/>
                </a:solidFill>
                <a:latin typeface="Calibri" panose="020F0502020204030204" pitchFamily="34" charset="0"/>
                <a:ea typeface="Calibri" panose="020F0502020204030204" pitchFamily="34" charset="0"/>
              </a:rPr>
              <a:t>, </a:t>
            </a:r>
            <a:r>
              <a:rPr lang="en-US" sz="1700" dirty="0" err="1">
                <a:solidFill>
                  <a:srgbClr val="1F497D"/>
                </a:solidFill>
                <a:latin typeface="Calibri" panose="020F0502020204030204" pitchFamily="34" charset="0"/>
                <a:ea typeface="Calibri" panose="020F0502020204030204" pitchFamily="34" charset="0"/>
              </a:rPr>
              <a:t>Rankur</a:t>
            </a:r>
            <a:r>
              <a:rPr lang="en-US" sz="1700" dirty="0">
                <a:solidFill>
                  <a:srgbClr val="1F497D"/>
                </a:solidFill>
                <a:latin typeface="Calibri" panose="020F0502020204030204" pitchFamily="34" charset="0"/>
                <a:ea typeface="Calibri" panose="020F0502020204030204" pitchFamily="34" charset="0"/>
              </a:rPr>
              <a:t>, Sprout Social, </a:t>
            </a:r>
            <a:r>
              <a:rPr lang="en-US" sz="1700" dirty="0" err="1">
                <a:solidFill>
                  <a:srgbClr val="1F497D"/>
                </a:solidFill>
                <a:latin typeface="Calibri" panose="020F0502020204030204" pitchFamily="34" charset="0"/>
                <a:ea typeface="Calibri" panose="020F0502020204030204" pitchFamily="34" charset="0"/>
              </a:rPr>
              <a:t>Nuvi</a:t>
            </a:r>
            <a:r>
              <a:rPr lang="en-US" sz="1700" dirty="0">
                <a:solidFill>
                  <a:srgbClr val="1F497D"/>
                </a:solidFill>
                <a:latin typeface="Calibri" panose="020F0502020204030204" pitchFamily="34" charset="0"/>
                <a:ea typeface="Calibri" panose="020F0502020204030204" pitchFamily="34" charset="0"/>
              </a:rPr>
              <a:t>, </a:t>
            </a:r>
            <a:r>
              <a:rPr lang="en-US" sz="1700" dirty="0" err="1">
                <a:solidFill>
                  <a:srgbClr val="1F497D"/>
                </a:solidFill>
                <a:latin typeface="Calibri" panose="020F0502020204030204" pitchFamily="34" charset="0"/>
                <a:ea typeface="Calibri" panose="020F0502020204030204" pitchFamily="34" charset="0"/>
              </a:rPr>
              <a:t>HootSuite</a:t>
            </a:r>
            <a:r>
              <a:rPr lang="en-US" sz="1700" dirty="0">
                <a:solidFill>
                  <a:srgbClr val="1F497D"/>
                </a:solidFill>
                <a:latin typeface="Calibri" panose="020F0502020204030204" pitchFamily="34" charset="0"/>
                <a:ea typeface="Calibri" panose="020F0502020204030204" pitchFamily="34" charset="0"/>
              </a:rPr>
              <a:t> Monitor, </a:t>
            </a:r>
            <a:r>
              <a:rPr lang="en-US" sz="1700" dirty="0" err="1">
                <a:solidFill>
                  <a:srgbClr val="1F497D"/>
                </a:solidFill>
                <a:latin typeface="Calibri" panose="020F0502020204030204" pitchFamily="34" charset="0"/>
                <a:ea typeface="Calibri" panose="020F0502020204030204" pitchFamily="34" charset="0"/>
              </a:rPr>
              <a:t>AgoraPulse</a:t>
            </a:r>
            <a:r>
              <a:rPr lang="en-US" sz="1700" dirty="0">
                <a:solidFill>
                  <a:srgbClr val="1F497D"/>
                </a:solidFill>
                <a:latin typeface="Calibri" panose="020F0502020204030204" pitchFamily="34" charset="0"/>
                <a:ea typeface="Calibri" panose="020F0502020204030204" pitchFamily="34" charset="0"/>
              </a:rPr>
              <a:t>, </a:t>
            </a:r>
            <a:r>
              <a:rPr lang="en-US" sz="1700" dirty="0" err="1">
                <a:solidFill>
                  <a:srgbClr val="1F497D"/>
                </a:solidFill>
                <a:latin typeface="Calibri" panose="020F0502020204030204" pitchFamily="34" charset="0"/>
                <a:ea typeface="Calibri" panose="020F0502020204030204" pitchFamily="34" charset="0"/>
              </a:rPr>
              <a:t>Netbase</a:t>
            </a:r>
            <a:r>
              <a:rPr lang="en-US" sz="1700" dirty="0">
                <a:solidFill>
                  <a:srgbClr val="1F497D"/>
                </a:solidFill>
                <a:latin typeface="Calibri" panose="020F0502020204030204" pitchFamily="34" charset="0"/>
                <a:ea typeface="Calibri" panose="020F0502020204030204" pitchFamily="34" charset="0"/>
              </a:rPr>
              <a:t> Quid, </a:t>
            </a:r>
            <a:r>
              <a:rPr lang="en-US" sz="1700" dirty="0" err="1">
                <a:solidFill>
                  <a:srgbClr val="1F497D"/>
                </a:solidFill>
                <a:latin typeface="Calibri" panose="020F0502020204030204" pitchFamily="34" charset="0"/>
                <a:ea typeface="Calibri" panose="020F0502020204030204" pitchFamily="34" charset="0"/>
              </a:rPr>
              <a:t>SocialBakers</a:t>
            </a:r>
            <a:r>
              <a:rPr lang="en-US" sz="1700" dirty="0">
                <a:solidFill>
                  <a:srgbClr val="1F497D"/>
                </a:solidFill>
                <a:latin typeface="Calibri" panose="020F0502020204030204" pitchFamily="34" charset="0"/>
                <a:ea typeface="Calibri" panose="020F0502020204030204" pitchFamily="34" charset="0"/>
              </a:rPr>
              <a:t> Listening and Intelligence, Critical Mention, </a:t>
            </a:r>
            <a:r>
              <a:rPr lang="en-US" sz="1700" dirty="0" err="1">
                <a:solidFill>
                  <a:srgbClr val="1F497D"/>
                </a:solidFill>
                <a:latin typeface="Calibri" panose="020F0502020204030204" pitchFamily="34" charset="0"/>
                <a:ea typeface="Calibri" panose="020F0502020204030204" pitchFamily="34" charset="0"/>
              </a:rPr>
              <a:t>Clarabridge</a:t>
            </a:r>
            <a:r>
              <a:rPr lang="en-US" sz="1700" dirty="0">
                <a:solidFill>
                  <a:srgbClr val="1F497D"/>
                </a:solidFill>
                <a:latin typeface="Calibri" panose="020F0502020204030204" pitchFamily="34" charset="0"/>
                <a:ea typeface="Calibri" panose="020F0502020204030204" pitchFamily="34" charset="0"/>
              </a:rPr>
              <a:t>, </a:t>
            </a:r>
            <a:r>
              <a:rPr lang="en-US" sz="1700" dirty="0" err="1">
                <a:solidFill>
                  <a:srgbClr val="1F497D"/>
                </a:solidFill>
                <a:latin typeface="Calibri" panose="020F0502020204030204" pitchFamily="34" charset="0"/>
                <a:ea typeface="Calibri" panose="020F0502020204030204" pitchFamily="34" charset="0"/>
              </a:rPr>
              <a:t>TweetDeck</a:t>
            </a:r>
            <a:r>
              <a:rPr lang="en-US" sz="1700" dirty="0">
                <a:solidFill>
                  <a:srgbClr val="1F497D"/>
                </a:solidFill>
                <a:latin typeface="Calibri" panose="020F0502020204030204" pitchFamily="34" charset="0"/>
                <a:ea typeface="Calibri" panose="020F0502020204030204" pitchFamily="34" charset="0"/>
              </a:rPr>
              <a:t>, </a:t>
            </a:r>
            <a:r>
              <a:rPr lang="en-US" sz="1700" dirty="0" err="1">
                <a:solidFill>
                  <a:srgbClr val="1F497D"/>
                </a:solidFill>
                <a:latin typeface="Calibri" panose="020F0502020204030204" pitchFamily="34" charset="0"/>
                <a:ea typeface="Calibri" panose="020F0502020204030204" pitchFamily="34" charset="0"/>
              </a:rPr>
              <a:t>TalkWalker</a:t>
            </a:r>
            <a:r>
              <a:rPr lang="en-US" sz="1700" dirty="0">
                <a:solidFill>
                  <a:srgbClr val="1F497D"/>
                </a:solidFill>
                <a:latin typeface="Calibri" panose="020F0502020204030204" pitchFamily="34" charset="0"/>
                <a:ea typeface="Calibri" panose="020F0502020204030204" pitchFamily="34" charset="0"/>
              </a:rPr>
              <a:t>, Mention.com, …).  See </a:t>
            </a:r>
            <a:r>
              <a:rPr lang="en-US" sz="1700" u="sng" dirty="0">
                <a:solidFill>
                  <a:srgbClr val="1F497D"/>
                </a:solidFill>
                <a:latin typeface="Calibri" panose="020F0502020204030204" pitchFamily="34" charset="0"/>
                <a:ea typeface="Calibri" panose="020F0502020204030204" pitchFamily="34" charset="0"/>
                <a:hlinkClick r:id="rId4"/>
              </a:rPr>
              <a:t>https://buffer.com/library/social-media-monitoring-tools/</a:t>
            </a:r>
            <a:r>
              <a:rPr lang="en-US" sz="1700" dirty="0">
                <a:solidFill>
                  <a:srgbClr val="1F497D"/>
                </a:solidFill>
                <a:latin typeface="Calibri" panose="020F0502020204030204" pitchFamily="34" charset="0"/>
                <a:ea typeface="Calibri" panose="020F0502020204030204" pitchFamily="34" charset="0"/>
              </a:rPr>
              <a:t> </a:t>
            </a:r>
          </a:p>
          <a:p>
            <a:pPr marL="440695"/>
            <a:r>
              <a:rPr lang="en-US" sz="1700" dirty="0">
                <a:solidFill>
                  <a:srgbClr val="1F497D"/>
                </a:solidFill>
                <a:latin typeface="Calibri" panose="020F0502020204030204" pitchFamily="34" charset="0"/>
                <a:ea typeface="Calibri" panose="020F0502020204030204" pitchFamily="34" charset="0"/>
              </a:rPr>
              <a:t>Note that a limitation of the social media monitoring tools is that they collect thousands or millions of mentions, and can typically only classify them as positive or negative, so they go a few very big steps short of identifying safety concerns – to be helpful for identifying safety concerns, text labelling and text classification services must be (typically separately) procured, to weed out the safety concerns from thousands or millions of negative mentions (e.g. about non-safety-issues like color, durability, price, etc.)</a:t>
            </a:r>
            <a:endParaRPr lang="en-US" sz="1700" dirty="0">
              <a:latin typeface="Calibri" panose="020F0502020204030204" pitchFamily="34" charset="0"/>
              <a:ea typeface="Calibri" panose="020F0502020204030204" pitchFamily="34" charset="0"/>
            </a:endParaRPr>
          </a:p>
          <a:p>
            <a:pPr marL="330521" indent="-330521">
              <a:buFont typeface="Calibri" panose="020F0502020204030204" pitchFamily="34" charset="0"/>
              <a:buChar char="-"/>
            </a:pPr>
            <a:r>
              <a:rPr lang="en-US" sz="1700" dirty="0">
                <a:solidFill>
                  <a:srgbClr val="1F497D"/>
                </a:solidFill>
                <a:latin typeface="Calibri" panose="020F0502020204030204" pitchFamily="34" charset="0"/>
                <a:ea typeface="Calibri" panose="020F0502020204030204" pitchFamily="34" charset="0"/>
              </a:rPr>
              <a:t>news monitoring (e.g. </a:t>
            </a:r>
            <a:r>
              <a:rPr lang="en-US" sz="1700" dirty="0" err="1">
                <a:solidFill>
                  <a:srgbClr val="1F497D"/>
                </a:solidFill>
                <a:latin typeface="Calibri" panose="020F0502020204030204" pitchFamily="34" charset="0"/>
                <a:ea typeface="Calibri" panose="020F0502020204030204" pitchFamily="34" charset="0"/>
              </a:rPr>
              <a:t>Aylien</a:t>
            </a:r>
            <a:r>
              <a:rPr lang="en-US" sz="1700" dirty="0">
                <a:solidFill>
                  <a:srgbClr val="1F497D"/>
                </a:solidFill>
                <a:latin typeface="Calibri" panose="020F0502020204030204" pitchFamily="34" charset="0"/>
                <a:ea typeface="Calibri" panose="020F0502020204030204" pitchFamily="34" charset="0"/>
              </a:rPr>
              <a:t> corporate risk monitoring from online news)</a:t>
            </a:r>
          </a:p>
          <a:p>
            <a:pPr marL="330521" indent="-330521">
              <a:buFont typeface="Calibri" panose="020F0502020204030204" pitchFamily="34" charset="0"/>
              <a:buChar char="-"/>
            </a:pPr>
            <a:r>
              <a:rPr lang="en-US" sz="1700" dirty="0">
                <a:solidFill>
                  <a:srgbClr val="1F497D"/>
                </a:solidFill>
                <a:latin typeface="Calibri" panose="020F0502020204030204" pitchFamily="34" charset="0"/>
                <a:ea typeface="Calibri" panose="020F0502020204030204" pitchFamily="34" charset="0"/>
              </a:rPr>
              <a:t>online product-review monitoring (e.g. </a:t>
            </a:r>
            <a:r>
              <a:rPr lang="en-US" sz="1700" dirty="0" err="1">
                <a:solidFill>
                  <a:srgbClr val="1F497D"/>
                </a:solidFill>
                <a:latin typeface="Calibri" panose="020F0502020204030204" pitchFamily="34" charset="0"/>
                <a:ea typeface="Calibri" panose="020F0502020204030204" pitchFamily="34" charset="0"/>
              </a:rPr>
              <a:t>BazaarVoice</a:t>
            </a:r>
            <a:r>
              <a:rPr lang="en-US" sz="1700" dirty="0">
                <a:solidFill>
                  <a:srgbClr val="1F497D"/>
                </a:solidFill>
                <a:latin typeface="Calibri" panose="020F0502020204030204" pitchFamily="34" charset="0"/>
                <a:ea typeface="Calibri" panose="020F0502020204030204" pitchFamily="34" charset="0"/>
              </a:rPr>
              <a:t>, </a:t>
            </a:r>
            <a:r>
              <a:rPr lang="en-US" sz="1700" dirty="0" err="1">
                <a:solidFill>
                  <a:srgbClr val="1F497D"/>
                </a:solidFill>
                <a:latin typeface="Calibri" panose="020F0502020204030204" pitchFamily="34" charset="0"/>
                <a:ea typeface="Calibri" panose="020F0502020204030204" pitchFamily="34" charset="0"/>
              </a:rPr>
              <a:t>IntelligentEye</a:t>
            </a:r>
            <a:r>
              <a:rPr lang="en-US" sz="1700" dirty="0">
                <a:solidFill>
                  <a:srgbClr val="1F497D"/>
                </a:solidFill>
                <a:latin typeface="Calibri" panose="020F0502020204030204" pitchFamily="34" charset="0"/>
                <a:ea typeface="Calibri" panose="020F0502020204030204" pitchFamily="34" charset="0"/>
              </a:rPr>
              <a:t>, ReviewMonitoring.com, ...).  This is more specialized than the social media monitoring tools above, since the social media monitoring tools often cannot link comments to particular model numbers, whereas the online-retailer product-review monitoring tools can link user comments to particular model numbers.</a:t>
            </a:r>
          </a:p>
          <a:p>
            <a:pPr marL="330521" indent="-330521">
              <a:buFont typeface="Calibri" panose="020F0502020204030204" pitchFamily="34" charset="0"/>
              <a:buChar char="-"/>
            </a:pPr>
            <a:r>
              <a:rPr lang="en-US" sz="1700" dirty="0">
                <a:solidFill>
                  <a:srgbClr val="1F497D"/>
                </a:solidFill>
                <a:latin typeface="Calibri" panose="020F0502020204030204" pitchFamily="34" charset="0"/>
                <a:ea typeface="Calibri" panose="020F0502020204030204" pitchFamily="34" charset="0"/>
              </a:rPr>
              <a:t>search term monitoring (e.g. Google </a:t>
            </a:r>
            <a:r>
              <a:rPr lang="en-US" sz="1700" dirty="0" err="1">
                <a:solidFill>
                  <a:srgbClr val="1F497D"/>
                </a:solidFill>
                <a:latin typeface="Calibri" panose="020F0502020204030204" pitchFamily="34" charset="0"/>
                <a:ea typeface="Calibri" panose="020F0502020204030204" pitchFamily="34" charset="0"/>
              </a:rPr>
              <a:t>Adwords</a:t>
            </a:r>
            <a:r>
              <a:rPr lang="en-US" sz="1700" dirty="0">
                <a:solidFill>
                  <a:srgbClr val="1F497D"/>
                </a:solidFill>
                <a:latin typeface="Calibri" panose="020F0502020204030204" pitchFamily="34" charset="0"/>
                <a:ea typeface="Calibri" panose="020F0502020204030204" pitchFamily="34" charset="0"/>
              </a:rPr>
              <a:t>).  Monitor what phrases consumers are searching for – e.g. “Samsung oven recall” – is helpful since consumers often search if other consumers have a safety concern, before making the effort of writing their own report, so can provide a very early indicator of a potential product safety concern. </a:t>
            </a:r>
          </a:p>
          <a:p>
            <a:pPr marL="220348"/>
            <a:r>
              <a:rPr lang="en-US" sz="1700" dirty="0">
                <a:solidFill>
                  <a:srgbClr val="1F497D"/>
                </a:solidFill>
                <a:latin typeface="Calibri" panose="020F0502020204030204" pitchFamily="34" charset="0"/>
                <a:ea typeface="Calibri" panose="020F0502020204030204" pitchFamily="34" charset="0"/>
              </a:rPr>
              <a:t>With our academic partners, we use home-grown web-scrapers, able to scrape online reviews, discussion forums, etc. (usually built in Selenium or python).  We also maintain an internal dataset of thousands of safety hazard reports across dozens of product categories, which allows us to generate product-category-specific smoke terms (words and phrases often used in hazard reports in those product categories) for particular product categories of interest.</a:t>
            </a:r>
            <a:endParaRPr lang="en-US" sz="17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443B1FEF-55E6-47B0-A358-1963B3767D3A}" type="slidenum">
              <a:rPr lang="en-US" smtClean="0"/>
              <a:pPr>
                <a:defRPr/>
              </a:pPr>
              <a:t>12</a:t>
            </a:fld>
            <a:endParaRPr lang="en-US" dirty="0"/>
          </a:p>
        </p:txBody>
      </p:sp>
    </p:spTree>
    <p:extLst>
      <p:ext uri="{BB962C8B-B14F-4D97-AF65-F5344CB8AC3E}">
        <p14:creationId xmlns:p14="http://schemas.microsoft.com/office/powerpoint/2010/main" val="2536650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https://pamtag.pamplin.vt.edu/ </a:t>
            </a:r>
          </a:p>
          <a:p>
            <a:endParaRPr lang="en-US" dirty="0"/>
          </a:p>
          <a:p>
            <a:r>
              <a:rPr lang="en-US" dirty="0"/>
              <a:t>This slide shows the PamTag management dashboard: Track the activity and reliability of your human labelling team, and the safety concerns discovered, and the characteristics of these safety concerns, in real time.  Coder (human labeler) reliability is retrospectively reviewed also, and “rogue taggers” are disqualified, if they are unreliable, such as disagreeing frequently with our Authority labelers, or forgetting to capture snippets of safety concerns frequently.</a:t>
            </a:r>
          </a:p>
          <a:p>
            <a:endParaRPr lang="en-US" dirty="0"/>
          </a:p>
        </p:txBody>
      </p:sp>
      <p:sp>
        <p:nvSpPr>
          <p:cNvPr id="4" name="Slide Number Placeholder 3"/>
          <p:cNvSpPr>
            <a:spLocks noGrp="1"/>
          </p:cNvSpPr>
          <p:nvPr>
            <p:ph type="sldNum" sz="quarter" idx="10"/>
          </p:nvPr>
        </p:nvSpPr>
        <p:spPr/>
        <p:txBody>
          <a:bodyPr/>
          <a:lstStyle/>
          <a:p>
            <a:pPr>
              <a:defRPr/>
            </a:pPr>
            <a:fld id="{443B1FEF-55E6-47B0-A358-1963B3767D3A}" type="slidenum">
              <a:rPr lang="en-US" smtClean="0"/>
              <a:pPr>
                <a:defRPr/>
              </a:pPr>
              <a:t>13</a:t>
            </a:fld>
            <a:endParaRPr lang="en-US" dirty="0"/>
          </a:p>
        </p:txBody>
      </p:sp>
    </p:spTree>
    <p:extLst>
      <p:ext uri="{BB962C8B-B14F-4D97-AF65-F5344CB8AC3E}">
        <p14:creationId xmlns:p14="http://schemas.microsoft.com/office/powerpoint/2010/main" val="2260633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881390" eaLnBrk="0" fontAlgn="base" hangingPunct="0">
              <a:spcBef>
                <a:spcPct val="30000"/>
              </a:spcBef>
              <a:spcAft>
                <a:spcPct val="0"/>
              </a:spcAft>
              <a:defRPr/>
            </a:pPr>
            <a:r>
              <a:rPr lang="en-US" b="1" dirty="0">
                <a:solidFill>
                  <a:srgbClr val="FF9900"/>
                </a:solidFill>
              </a:rPr>
              <a:t>Our research has shown that smoke term dictionary performance is heavily product-category specific.  Smoke terms work best when the smoke term dictionary is tailored to the product-category of interest.  Our smoke term discovery &amp; scoring software is freely available to the international research, business, &amp; government community.</a:t>
            </a:r>
          </a:p>
          <a:p>
            <a:endParaRPr lang="en-US" dirty="0"/>
          </a:p>
          <a:p>
            <a:r>
              <a:rPr lang="en-US" dirty="0"/>
              <a:t>Citation: Goldberg DM, Gruss R, Zaman N, and Abrahams AS.  </a:t>
            </a:r>
            <a:r>
              <a:rPr lang="en-US" dirty="0" err="1"/>
              <a:t>Fumeus</a:t>
            </a:r>
            <a:r>
              <a:rPr lang="en-US" dirty="0"/>
              <a:t>: A family of Python tools for text mining with smoke terms.  </a:t>
            </a:r>
            <a:r>
              <a:rPr lang="en-US" u="sng" dirty="0"/>
              <a:t>Software Impacts</a:t>
            </a:r>
            <a:r>
              <a:rPr lang="en-US" dirty="0"/>
              <a:t>, Volume 12 (May), 1-4. </a:t>
            </a:r>
          </a:p>
          <a:p>
            <a:endParaRPr lang="en-US" dirty="0"/>
          </a:p>
          <a:p>
            <a:pPr defTabSz="881390" eaLnBrk="0" fontAlgn="base" hangingPunct="0">
              <a:spcBef>
                <a:spcPct val="30000"/>
              </a:spcBef>
              <a:spcAft>
                <a:spcPct val="0"/>
              </a:spcAft>
              <a:defRPr/>
            </a:pPr>
            <a:r>
              <a:rPr lang="en-US" dirty="0" err="1">
                <a:solidFill>
                  <a:srgbClr val="1F497D"/>
                </a:solidFill>
                <a:latin typeface="Calibri" panose="020F0502020204030204" pitchFamily="34" charset="0"/>
                <a:ea typeface="Calibri" panose="020F0502020204030204" pitchFamily="34" charset="0"/>
              </a:rPr>
              <a:t>Fumeus</a:t>
            </a:r>
            <a:r>
              <a:rPr lang="en-US" dirty="0">
                <a:solidFill>
                  <a:srgbClr val="1F497D"/>
                </a:solidFill>
                <a:latin typeface="Calibri" panose="020F0502020204030204" pitchFamily="34" charset="0"/>
                <a:ea typeface="Calibri" panose="020F0502020204030204" pitchFamily="34" charset="0"/>
              </a:rPr>
              <a:t> is a home-grown tool we use for discovering smoke-terms, and scoring using smoke terms.  We have made this available free and open-source, via the web, or downloadable software.</a:t>
            </a:r>
          </a:p>
          <a:p>
            <a:pPr defTabSz="881390" eaLnBrk="0" fontAlgn="base" hangingPunct="0">
              <a:spcBef>
                <a:spcPct val="30000"/>
              </a:spcBef>
              <a:spcAft>
                <a:spcPct val="0"/>
              </a:spcAft>
              <a:defRPr/>
            </a:pPr>
            <a:endParaRPr lang="en-US" dirty="0">
              <a:solidFill>
                <a:srgbClr val="1F497D"/>
              </a:solidFill>
              <a:latin typeface="Calibri" panose="020F0502020204030204" pitchFamily="34" charset="0"/>
              <a:ea typeface="Calibri" panose="020F0502020204030204" pitchFamily="34" charset="0"/>
            </a:endParaRPr>
          </a:p>
          <a:p>
            <a:pPr defTabSz="881390" eaLnBrk="0" fontAlgn="base" hangingPunct="0">
              <a:spcBef>
                <a:spcPct val="30000"/>
              </a:spcBef>
              <a:spcAft>
                <a:spcPct val="0"/>
              </a:spcAft>
              <a:defRPr/>
            </a:pPr>
            <a:r>
              <a:rPr lang="en-US" dirty="0">
                <a:solidFill>
                  <a:srgbClr val="1F497D"/>
                </a:solidFill>
                <a:latin typeface="Calibri" panose="020F0502020204030204" pitchFamily="34" charset="0"/>
                <a:ea typeface="Calibri" panose="020F0502020204030204" pitchFamily="34" charset="0"/>
              </a:rPr>
              <a:t>Our free (also made available open-source) MARS tool (available online via web, or downloadable) provides default state-of-the-art classifiers (including deep learning, like CNN, and Support Vector Machine, Random Forest, Decision Tree, Naïve Bayes, and Logistic Regression classifiers): see https://mars-classifier-evaluation.herokuapp.com/ and:</a:t>
            </a:r>
          </a:p>
          <a:p>
            <a:pPr defTabSz="881390" eaLnBrk="0" fontAlgn="base" hangingPunct="0">
              <a:spcBef>
                <a:spcPct val="30000"/>
              </a:spcBef>
              <a:spcAft>
                <a:spcPct val="0"/>
              </a:spcAft>
              <a:defRPr/>
            </a:pPr>
            <a:r>
              <a:rPr lang="en-US" dirty="0"/>
              <a:t>Mali N, Restrepo F, Abrahams AS, and Ractham P.  (2022). Implementation of MARS metrics and MARS charts for evaluating classifier exclusivity: the comparative uniqueness of binary classifier predictions.  </a:t>
            </a:r>
            <a:r>
              <a:rPr lang="en-US" u="sng" dirty="0"/>
              <a:t>Software Impacts</a:t>
            </a:r>
            <a:r>
              <a:rPr lang="en-US" dirty="0"/>
              <a:t>, Volume 12 (May), 1-6. </a:t>
            </a:r>
          </a:p>
          <a:p>
            <a:pPr defTabSz="881390" eaLnBrk="0" fontAlgn="base" hangingPunct="0">
              <a:spcBef>
                <a:spcPct val="30000"/>
              </a:spcBef>
              <a:spcAft>
                <a:spcPct val="0"/>
              </a:spcAft>
              <a:defRPr/>
            </a:pPr>
            <a:endParaRPr lang="en-US" dirty="0">
              <a:solidFill>
                <a:srgbClr val="1F497D"/>
              </a:solidFill>
              <a:latin typeface="Calibri" panose="020F0502020204030204" pitchFamily="34" charset="0"/>
              <a:ea typeface="Calibri" panose="020F0502020204030204" pitchFamily="34" charset="0"/>
            </a:endParaRPr>
          </a:p>
          <a:p>
            <a:pPr defTabSz="881390" eaLnBrk="0" fontAlgn="base" hangingPunct="0">
              <a:spcBef>
                <a:spcPct val="30000"/>
              </a:spcBef>
              <a:spcAft>
                <a:spcPct val="0"/>
              </a:spcAft>
              <a:defRPr/>
            </a:pPr>
            <a:r>
              <a:rPr lang="en-US" dirty="0">
                <a:solidFill>
                  <a:srgbClr val="1F497D"/>
                </a:solidFill>
                <a:latin typeface="Calibri" panose="020F0502020204030204" pitchFamily="34" charset="0"/>
                <a:ea typeface="Calibri" panose="020F0502020204030204" pitchFamily="34" charset="0"/>
              </a:rPr>
              <a:t>Other, commercial AI products for training safety-concern-discovery AI: Amazon </a:t>
            </a:r>
            <a:r>
              <a:rPr lang="en-US" dirty="0" err="1">
                <a:solidFill>
                  <a:srgbClr val="1F497D"/>
                </a:solidFill>
                <a:latin typeface="Calibri" panose="020F0502020204030204" pitchFamily="34" charset="0"/>
                <a:ea typeface="Calibri" panose="020F0502020204030204" pitchFamily="34" charset="0"/>
              </a:rPr>
              <a:t>SageMaker</a:t>
            </a:r>
            <a:r>
              <a:rPr lang="en-US" dirty="0">
                <a:solidFill>
                  <a:srgbClr val="1F497D"/>
                </a:solidFill>
                <a:latin typeface="Calibri" panose="020F0502020204030204" pitchFamily="34" charset="0"/>
                <a:ea typeface="Calibri" panose="020F0502020204030204" pitchFamily="34" charset="0"/>
              </a:rPr>
              <a:t>, </a:t>
            </a:r>
            <a:r>
              <a:rPr lang="en-US" dirty="0" err="1">
                <a:solidFill>
                  <a:srgbClr val="1F497D"/>
                </a:solidFill>
                <a:latin typeface="Calibri" panose="020F0502020204030204" pitchFamily="34" charset="0"/>
                <a:ea typeface="Calibri" panose="020F0502020204030204" pitchFamily="34" charset="0"/>
              </a:rPr>
              <a:t>Tensorflow</a:t>
            </a:r>
            <a:r>
              <a:rPr lang="en-US" dirty="0">
                <a:solidFill>
                  <a:srgbClr val="1F497D"/>
                </a:solidFill>
                <a:latin typeface="Calibri" panose="020F0502020204030204" pitchFamily="34" charset="0"/>
                <a:ea typeface="Calibri" panose="020F0502020204030204" pitchFamily="34" charset="0"/>
              </a:rPr>
              <a:t>, Google </a:t>
            </a:r>
            <a:r>
              <a:rPr lang="en-US" dirty="0" err="1">
                <a:solidFill>
                  <a:srgbClr val="1F497D"/>
                </a:solidFill>
                <a:latin typeface="Calibri" panose="020F0502020204030204" pitchFamily="34" charset="0"/>
                <a:ea typeface="Calibri" panose="020F0502020204030204" pitchFamily="34" charset="0"/>
              </a:rPr>
              <a:t>AutoML</a:t>
            </a:r>
            <a:r>
              <a:rPr lang="en-US" dirty="0">
                <a:solidFill>
                  <a:srgbClr val="1F497D"/>
                </a:solidFill>
                <a:latin typeface="Calibri" panose="020F0502020204030204" pitchFamily="34" charset="0"/>
                <a:ea typeface="Calibri" panose="020F0502020204030204" pitchFamily="34" charset="0"/>
              </a:rPr>
              <a:t> (Google AI Platform: </a:t>
            </a:r>
            <a:r>
              <a:rPr lang="en-US" u="sng" dirty="0">
                <a:solidFill>
                  <a:srgbClr val="1F497D"/>
                </a:solidFill>
                <a:latin typeface="Calibri" panose="020F0502020204030204" pitchFamily="34" charset="0"/>
                <a:ea typeface="Calibri" panose="020F0502020204030204" pitchFamily="34" charset="0"/>
                <a:hlinkClick r:id="rId3"/>
              </a:rPr>
              <a:t>https://cloud.google.com/ai-platform</a:t>
            </a:r>
            <a:r>
              <a:rPr lang="en-US" dirty="0">
                <a:solidFill>
                  <a:srgbClr val="1F497D"/>
                </a:solidFill>
                <a:latin typeface="Calibri" panose="020F0502020204030204" pitchFamily="34" charset="0"/>
                <a:ea typeface="Calibri" panose="020F0502020204030204" pitchFamily="34" charset="0"/>
              </a:rPr>
              <a:t> ), </a:t>
            </a:r>
            <a:r>
              <a:rPr lang="en-US" dirty="0" err="1">
                <a:solidFill>
                  <a:srgbClr val="1F497D"/>
                </a:solidFill>
                <a:latin typeface="Calibri" panose="020F0502020204030204" pitchFamily="34" charset="0"/>
                <a:ea typeface="Calibri" panose="020F0502020204030204" pitchFamily="34" charset="0"/>
              </a:rPr>
              <a:t>MonkeyLearn</a:t>
            </a:r>
            <a:r>
              <a:rPr lang="en-US" dirty="0">
                <a:solidFill>
                  <a:srgbClr val="1F497D"/>
                </a:solidFill>
                <a:latin typeface="Calibri" panose="020F0502020204030204" pitchFamily="34" charset="0"/>
                <a:ea typeface="Calibri" panose="020F0502020204030204" pitchFamily="34" charset="0"/>
              </a:rPr>
              <a:t> (e.g. see </a:t>
            </a:r>
            <a:r>
              <a:rPr lang="en-US" u="sng" dirty="0">
                <a:solidFill>
                  <a:srgbClr val="1F497D"/>
                </a:solidFill>
                <a:latin typeface="Calibri" panose="020F0502020204030204" pitchFamily="34" charset="0"/>
                <a:ea typeface="Calibri" panose="020F0502020204030204" pitchFamily="34" charset="0"/>
                <a:hlinkClick r:id="rId4"/>
              </a:rPr>
              <a:t>https://monkeylearn.com/blog/ticket-classification-with-ai/</a:t>
            </a:r>
            <a:r>
              <a:rPr lang="en-US" dirty="0">
                <a:solidFill>
                  <a:srgbClr val="1F497D"/>
                </a:solidFill>
                <a:latin typeface="Calibri" panose="020F0502020204030204" pitchFamily="34" charset="0"/>
                <a:ea typeface="Calibri" panose="020F0502020204030204" pitchFamily="34" charset="0"/>
              </a:rPr>
              <a:t> ), BigSquid.ai, </a:t>
            </a:r>
            <a:r>
              <a:rPr lang="en-US" dirty="0" err="1">
                <a:solidFill>
                  <a:srgbClr val="1F497D"/>
                </a:solidFill>
                <a:latin typeface="Calibri" panose="020F0502020204030204" pitchFamily="34" charset="0"/>
                <a:ea typeface="Calibri" panose="020F0502020204030204" pitchFamily="34" charset="0"/>
              </a:rPr>
              <a:t>MeaningCloud</a:t>
            </a:r>
            <a:r>
              <a:rPr lang="en-US" dirty="0">
                <a:solidFill>
                  <a:srgbClr val="1F497D"/>
                </a:solidFill>
                <a:latin typeface="Calibri" panose="020F0502020204030204" pitchFamily="34" charset="0"/>
                <a:ea typeface="Calibri" panose="020F0502020204030204" pitchFamily="34" charset="0"/>
              </a:rPr>
              <a:t>, Rosette ( </a:t>
            </a:r>
            <a:r>
              <a:rPr lang="en-US" u="sng" dirty="0">
                <a:solidFill>
                  <a:srgbClr val="1F497D"/>
                </a:solidFill>
                <a:latin typeface="Calibri" panose="020F0502020204030204" pitchFamily="34" charset="0"/>
                <a:ea typeface="Calibri" panose="020F0502020204030204" pitchFamily="34" charset="0"/>
                <a:hlinkClick r:id="rId5"/>
              </a:rPr>
              <a:t>https://www.rosette.com/capability/categorizer/</a:t>
            </a:r>
            <a:r>
              <a:rPr lang="en-US" dirty="0">
                <a:solidFill>
                  <a:srgbClr val="1F497D"/>
                </a:solidFill>
                <a:latin typeface="Calibri" panose="020F0502020204030204" pitchFamily="34" charset="0"/>
                <a:ea typeface="Calibri" panose="020F0502020204030204" pitchFamily="34" charset="0"/>
              </a:rPr>
              <a:t> ), Skyl.ai, Suntec.ai, </a:t>
            </a:r>
            <a:r>
              <a:rPr lang="en-US" dirty="0" err="1">
                <a:solidFill>
                  <a:srgbClr val="1F497D"/>
                </a:solidFill>
                <a:latin typeface="Calibri" panose="020F0502020204030204" pitchFamily="34" charset="0"/>
                <a:ea typeface="Calibri" panose="020F0502020204030204" pitchFamily="34" charset="0"/>
              </a:rPr>
              <a:t>CogitoTech</a:t>
            </a:r>
            <a:r>
              <a:rPr lang="en-US" dirty="0">
                <a:solidFill>
                  <a:srgbClr val="1F497D"/>
                </a:solidFill>
                <a:latin typeface="Calibri" panose="020F0502020204030204" pitchFamily="34" charset="0"/>
                <a:ea typeface="Calibri" panose="020F0502020204030204" pitchFamily="34" charset="0"/>
              </a:rPr>
              <a:t> Text Classification, …   </a:t>
            </a:r>
            <a:br>
              <a:rPr lang="en-US" dirty="0">
                <a:solidFill>
                  <a:srgbClr val="1F497D"/>
                </a:solidFill>
                <a:latin typeface="Calibri" panose="020F0502020204030204" pitchFamily="34" charset="0"/>
                <a:ea typeface="Calibri" panose="020F0502020204030204" pitchFamily="34" charset="0"/>
              </a:rPr>
            </a:br>
            <a:endParaRPr lang="en-US" dirty="0">
              <a:solidFill>
                <a:srgbClr val="1F497D"/>
              </a:solidFill>
              <a:latin typeface="Calibri" panose="020F0502020204030204" pitchFamily="34" charset="0"/>
              <a:ea typeface="Calibri" panose="020F0502020204030204" pitchFamily="34" charset="0"/>
            </a:endParaRPr>
          </a:p>
          <a:p>
            <a:pPr defTabSz="881390" eaLnBrk="0" fontAlgn="base" hangingPunct="0">
              <a:spcBef>
                <a:spcPct val="30000"/>
              </a:spcBef>
              <a:spcAft>
                <a:spcPct val="0"/>
              </a:spcAft>
              <a:defRPr/>
            </a:pPr>
            <a:r>
              <a:rPr lang="en-US" dirty="0">
                <a:solidFill>
                  <a:srgbClr val="1F497D"/>
                </a:solidFill>
                <a:latin typeface="Calibri" panose="020F0502020204030204" pitchFamily="34" charset="0"/>
                <a:ea typeface="Calibri" panose="020F0502020204030204" pitchFamily="34" charset="0"/>
              </a:rPr>
              <a:t>For our academic research, we typically use home-grown tools (</a:t>
            </a:r>
            <a:r>
              <a:rPr lang="en-US" dirty="0" err="1">
                <a:solidFill>
                  <a:srgbClr val="1F497D"/>
                </a:solidFill>
                <a:latin typeface="Calibri" panose="020F0502020204030204" pitchFamily="34" charset="0"/>
                <a:ea typeface="Calibri" panose="020F0502020204030204" pitchFamily="34" charset="0"/>
              </a:rPr>
              <a:t>fumeus.app</a:t>
            </a:r>
            <a:r>
              <a:rPr lang="en-US" dirty="0">
                <a:solidFill>
                  <a:srgbClr val="1F497D"/>
                </a:solidFill>
                <a:latin typeface="Calibri" panose="020F0502020204030204" pitchFamily="34" charset="0"/>
                <a:ea typeface="Calibri" panose="020F0502020204030204" pitchFamily="34" charset="0"/>
              </a:rPr>
              <a:t> for the web, and our equivalent </a:t>
            </a:r>
            <a:r>
              <a:rPr lang="en-US" dirty="0" err="1">
                <a:solidFill>
                  <a:srgbClr val="1F497D"/>
                </a:solidFill>
                <a:latin typeface="Calibri" panose="020F0502020204030204" pitchFamily="34" charset="0"/>
                <a:ea typeface="Calibri" panose="020F0502020204030204" pitchFamily="34" charset="0"/>
              </a:rPr>
              <a:t>PamTAT</a:t>
            </a:r>
            <a:r>
              <a:rPr lang="en-US" dirty="0">
                <a:solidFill>
                  <a:srgbClr val="1F497D"/>
                </a:solidFill>
                <a:latin typeface="Calibri" panose="020F0502020204030204" pitchFamily="34" charset="0"/>
                <a:ea typeface="Calibri" panose="020F0502020204030204" pitchFamily="34" charset="0"/>
              </a:rPr>
              <a:t> desktop toolbox for Excel). These tools find “smoke terms” (words and phrases unusually prevalent in safety concerns), and allow new text snippets to be scored using product-category-specific smoke terms (high scores indicate higher likelihood that a safety concern was mentioned).</a:t>
            </a:r>
          </a:p>
          <a:p>
            <a:endParaRPr lang="en-US" dirty="0"/>
          </a:p>
        </p:txBody>
      </p:sp>
      <p:sp>
        <p:nvSpPr>
          <p:cNvPr id="4" name="Slide Number Placeholder 3"/>
          <p:cNvSpPr>
            <a:spLocks noGrp="1"/>
          </p:cNvSpPr>
          <p:nvPr>
            <p:ph type="sldNum" sz="quarter" idx="10"/>
          </p:nvPr>
        </p:nvSpPr>
        <p:spPr/>
        <p:txBody>
          <a:bodyPr/>
          <a:lstStyle/>
          <a:p>
            <a:pPr>
              <a:defRPr/>
            </a:pPr>
            <a:fld id="{443B1FEF-55E6-47B0-A358-1963B3767D3A}" type="slidenum">
              <a:rPr lang="en-US" smtClean="0"/>
              <a:pPr>
                <a:defRPr/>
              </a:pPr>
              <a:t>14</a:t>
            </a:fld>
            <a:endParaRPr lang="en-US" dirty="0"/>
          </a:p>
        </p:txBody>
      </p:sp>
    </p:spTree>
    <p:extLst>
      <p:ext uri="{BB962C8B-B14F-4D97-AF65-F5344CB8AC3E}">
        <p14:creationId xmlns:p14="http://schemas.microsoft.com/office/powerpoint/2010/main" val="723077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08A34052-12FB-4B01-8A2E-D87AD7371E95}" type="slidenum">
              <a:rPr lang="en-US">
                <a:solidFill>
                  <a:prstClr val="black"/>
                </a:solidFill>
                <a:latin typeface="Calibri" panose="020F0502020204030204"/>
              </a:rPr>
              <a:pPr defTabSz="931774">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07477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74D56D7-D169-471B-AE66-3F3AF50F2D4E}"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543560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74D56D7-D169-471B-AE66-3F3AF50F2D4E}" type="slidenum">
              <a:rPr lang="en-US">
                <a:solidFill>
                  <a:prstClr val="black"/>
                </a:solidFill>
                <a:latin typeface="Calibri" panose="020F0502020204030204"/>
              </a:rPr>
              <a:pPr defTabSz="93177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52084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040" y="1162050"/>
            <a:ext cx="5608320" cy="313753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66D927-E2F3-4911-A7A2-F521FEF64AC5}" type="slidenum">
              <a:rPr lang="en-US" smtClean="0"/>
              <a:t>18</a:t>
            </a:fld>
            <a:endParaRPr lang="en-US"/>
          </a:p>
        </p:txBody>
      </p:sp>
    </p:spTree>
    <p:extLst>
      <p:ext uri="{BB962C8B-B14F-4D97-AF65-F5344CB8AC3E}">
        <p14:creationId xmlns:p14="http://schemas.microsoft.com/office/powerpoint/2010/main" val="660607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56C512-15FF-432A-AE77-A2B24242FAA9}" type="slidenum">
              <a:rPr lang="en-US" smtClean="0"/>
              <a:t>20</a:t>
            </a:fld>
            <a:endParaRPr lang="en-US"/>
          </a:p>
        </p:txBody>
      </p:sp>
    </p:spTree>
    <p:extLst>
      <p:ext uri="{BB962C8B-B14F-4D97-AF65-F5344CB8AC3E}">
        <p14:creationId xmlns:p14="http://schemas.microsoft.com/office/powerpoint/2010/main" val="1973139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KR</a:t>
            </a:r>
          </a:p>
        </p:txBody>
      </p:sp>
      <p:sp>
        <p:nvSpPr>
          <p:cNvPr id="4" name="Slide Number Placeholder 3"/>
          <p:cNvSpPr>
            <a:spLocks noGrp="1"/>
          </p:cNvSpPr>
          <p:nvPr>
            <p:ph type="sldNum" sz="quarter" idx="5"/>
          </p:nvPr>
        </p:nvSpPr>
        <p:spPr/>
        <p:txBody>
          <a:bodyPr/>
          <a:lstStyle/>
          <a:p>
            <a:fld id="{1C56C512-15FF-432A-AE77-A2B24242FAA9}" type="slidenum">
              <a:rPr lang="en-US" smtClean="0"/>
              <a:t>21</a:t>
            </a:fld>
            <a:endParaRPr lang="en-US"/>
          </a:p>
        </p:txBody>
      </p:sp>
    </p:spTree>
    <p:extLst>
      <p:ext uri="{BB962C8B-B14F-4D97-AF65-F5344CB8AC3E}">
        <p14:creationId xmlns:p14="http://schemas.microsoft.com/office/powerpoint/2010/main" val="296781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56C512-15FF-432A-AE77-A2B24242FAA9}" type="slidenum">
              <a:rPr lang="en-US" smtClean="0"/>
              <a:t>2</a:t>
            </a:fld>
            <a:endParaRPr lang="en-US"/>
          </a:p>
        </p:txBody>
      </p:sp>
    </p:spTree>
    <p:extLst>
      <p:ext uri="{BB962C8B-B14F-4D97-AF65-F5344CB8AC3E}">
        <p14:creationId xmlns:p14="http://schemas.microsoft.com/office/powerpoint/2010/main" val="3499432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Questions. </a:t>
            </a:r>
          </a:p>
          <a:p>
            <a:endParaRPr lang="en-US" dirty="0"/>
          </a:p>
          <a:p>
            <a:r>
              <a:rPr lang="en-US" dirty="0"/>
              <a:t>KR will ask questions and DM or JB can answer, depending on the question.  </a:t>
            </a:r>
          </a:p>
        </p:txBody>
      </p:sp>
      <p:sp>
        <p:nvSpPr>
          <p:cNvPr id="4" name="Slide Number Placeholder 3"/>
          <p:cNvSpPr>
            <a:spLocks noGrp="1"/>
          </p:cNvSpPr>
          <p:nvPr>
            <p:ph type="sldNum" sz="quarter" idx="5"/>
          </p:nvPr>
        </p:nvSpPr>
        <p:spPr/>
        <p:txBody>
          <a:bodyPr/>
          <a:lstStyle/>
          <a:p>
            <a:fld id="{1C56C512-15FF-432A-AE77-A2B24242FAA9}" type="slidenum">
              <a:rPr lang="en-US" smtClean="0"/>
              <a:t>23</a:t>
            </a:fld>
            <a:endParaRPr lang="en-US"/>
          </a:p>
        </p:txBody>
      </p:sp>
    </p:spTree>
    <p:extLst>
      <p:ext uri="{BB962C8B-B14F-4D97-AF65-F5344CB8AC3E}">
        <p14:creationId xmlns:p14="http://schemas.microsoft.com/office/powerpoint/2010/main" val="1161861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KR</a:t>
            </a:r>
          </a:p>
        </p:txBody>
      </p:sp>
      <p:sp>
        <p:nvSpPr>
          <p:cNvPr id="4" name="Slide Number Placeholder 3"/>
          <p:cNvSpPr>
            <a:spLocks noGrp="1"/>
          </p:cNvSpPr>
          <p:nvPr>
            <p:ph type="sldNum" sz="quarter" idx="5"/>
          </p:nvPr>
        </p:nvSpPr>
        <p:spPr/>
        <p:txBody>
          <a:bodyPr/>
          <a:lstStyle/>
          <a:p>
            <a:fld id="{1C56C512-15FF-432A-AE77-A2B24242FAA9}" type="slidenum">
              <a:rPr lang="en-US" smtClean="0"/>
              <a:t>3</a:t>
            </a:fld>
            <a:endParaRPr lang="en-US"/>
          </a:p>
        </p:txBody>
      </p:sp>
    </p:spTree>
    <p:extLst>
      <p:ext uri="{BB962C8B-B14F-4D97-AF65-F5344CB8AC3E}">
        <p14:creationId xmlns:p14="http://schemas.microsoft.com/office/powerpoint/2010/main" val="424842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D51846-C344-47D3-BF01-308F839C132A}" type="slidenum">
              <a:rPr lang="en-US" smtClean="0"/>
              <a:t>4</a:t>
            </a:fld>
            <a:endParaRPr lang="en-US" dirty="0"/>
          </a:p>
        </p:txBody>
      </p:sp>
    </p:spTree>
    <p:extLst>
      <p:ext uri="{BB962C8B-B14F-4D97-AF65-F5344CB8AC3E}">
        <p14:creationId xmlns:p14="http://schemas.microsoft.com/office/powerpoint/2010/main" val="1125390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3B1FEF-55E6-47B0-A358-1963B3767D3A}" type="slidenum">
              <a:rPr lang="en-US" smtClean="0"/>
              <a:pPr>
                <a:defRPr/>
              </a:pPr>
              <a:t>5</a:t>
            </a:fld>
            <a:endParaRPr lang="en-US" dirty="0"/>
          </a:p>
        </p:txBody>
      </p:sp>
    </p:spTree>
    <p:extLst>
      <p:ext uri="{BB962C8B-B14F-4D97-AF65-F5344CB8AC3E}">
        <p14:creationId xmlns:p14="http://schemas.microsoft.com/office/powerpoint/2010/main" val="255116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3B1FEF-55E6-47B0-A358-1963B3767D3A}" type="slidenum">
              <a:rPr lang="en-US" smtClean="0"/>
              <a:pPr>
                <a:defRPr/>
              </a:pPr>
              <a:t>6</a:t>
            </a:fld>
            <a:endParaRPr lang="en-US" dirty="0"/>
          </a:p>
        </p:txBody>
      </p:sp>
    </p:spTree>
    <p:extLst>
      <p:ext uri="{BB962C8B-B14F-4D97-AF65-F5344CB8AC3E}">
        <p14:creationId xmlns:p14="http://schemas.microsoft.com/office/powerpoint/2010/main" val="1264714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3B1FEF-55E6-47B0-A358-1963B3767D3A}" type="slidenum">
              <a:rPr lang="en-US" smtClean="0"/>
              <a:pPr>
                <a:defRPr/>
              </a:pPr>
              <a:t>7</a:t>
            </a:fld>
            <a:endParaRPr lang="en-US" dirty="0"/>
          </a:p>
        </p:txBody>
      </p:sp>
    </p:spTree>
    <p:extLst>
      <p:ext uri="{BB962C8B-B14F-4D97-AF65-F5344CB8AC3E}">
        <p14:creationId xmlns:p14="http://schemas.microsoft.com/office/powerpoint/2010/main" val="1042462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3B1FEF-55E6-47B0-A358-1963B3767D3A}" type="slidenum">
              <a:rPr lang="en-US" smtClean="0"/>
              <a:pPr>
                <a:defRPr/>
              </a:pPr>
              <a:t>8</a:t>
            </a:fld>
            <a:endParaRPr lang="en-US" dirty="0"/>
          </a:p>
        </p:txBody>
      </p:sp>
    </p:spTree>
    <p:extLst>
      <p:ext uri="{BB962C8B-B14F-4D97-AF65-F5344CB8AC3E}">
        <p14:creationId xmlns:p14="http://schemas.microsoft.com/office/powerpoint/2010/main" val="504985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Elderly</a:t>
            </a:r>
            <a:r>
              <a:rPr lang="en-US" baseline="0" dirty="0"/>
              <a:t> product reviews, scored using </a:t>
            </a:r>
            <a:r>
              <a:rPr lang="en-US" baseline="0" dirty="0" err="1"/>
              <a:t>Pamplin</a:t>
            </a:r>
            <a:r>
              <a:rPr lang="en-US" baseline="0" dirty="0"/>
              <a:t> Text Analytics Toolbox (</a:t>
            </a:r>
            <a:r>
              <a:rPr lang="en-US" i="1" baseline="0" dirty="0" err="1"/>
              <a:t>PamTAT</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443B1FEF-55E6-47B0-A358-1963B3767D3A}" type="slidenum">
              <a:rPr lang="en-US" smtClean="0"/>
              <a:pPr>
                <a:defRPr/>
              </a:pPr>
              <a:t>9</a:t>
            </a:fld>
            <a:endParaRPr lang="en-US" dirty="0"/>
          </a:p>
        </p:txBody>
      </p:sp>
    </p:spTree>
    <p:extLst>
      <p:ext uri="{BB962C8B-B14F-4D97-AF65-F5344CB8AC3E}">
        <p14:creationId xmlns:p14="http://schemas.microsoft.com/office/powerpoint/2010/main" val="271675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4/18/23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94890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4/18/23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105557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4/18/23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526449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665291"/>
            <a:ext cx="7011590" cy="4633911"/>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736690"/>
            <a:ext cx="8439150" cy="757255"/>
          </a:xfrm>
          <a:prstGeom prst="rect">
            <a:avLst/>
          </a:prstGeom>
        </p:spPr>
        <p:txBody>
          <a:bodyPr lIns="0" tIns="0" rIns="0" bIns="0">
            <a:noAutofit/>
          </a:bodyPr>
          <a:lstStyle>
            <a:lvl1pPr marL="0" indent="0">
              <a:buNone/>
              <a:defRPr sz="12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402587"/>
            <a:ext cx="8439150" cy="334103"/>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72881019"/>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3" y="4965305"/>
            <a:ext cx="3305755" cy="897983"/>
          </a:xfrm>
        </p:spPr>
        <p:txBody>
          <a:bodyPr anchor="b" anchorCtr="0"/>
          <a:lstStyle>
            <a:lvl1pPr>
              <a:lnSpc>
                <a:spcPct val="85000"/>
              </a:lnSpc>
              <a:defRPr sz="2100" b="1" baseline="0">
                <a:latin typeface="+mn-lt"/>
              </a:defRPr>
            </a:lvl1pPr>
          </a:lstStyle>
          <a:p>
            <a:r>
              <a:rPr lang="en-US" dirty="0"/>
              <a:t>Click to edit Title</a:t>
            </a:r>
          </a:p>
        </p:txBody>
      </p:sp>
      <p:sp>
        <p:nvSpPr>
          <p:cNvPr id="6" name="Text Placeholder 9"/>
          <p:cNvSpPr>
            <a:spLocks noGrp="1"/>
          </p:cNvSpPr>
          <p:nvPr>
            <p:ph type="body" sz="quarter" idx="16" hasCustomPrompt="1"/>
          </p:nvPr>
        </p:nvSpPr>
        <p:spPr>
          <a:xfrm>
            <a:off x="685803" y="5940665"/>
            <a:ext cx="3305755" cy="478209"/>
          </a:xfrm>
        </p:spPr>
        <p:txBody>
          <a:bodyPr vert="horz" lIns="0" tIns="0" rIns="0" bIns="0" rtlCol="0">
            <a:noAutofit/>
          </a:bodyPr>
          <a:lstStyle>
            <a:lvl1pPr marL="0" indent="0">
              <a:buNone/>
              <a:defRPr lang="en-US" sz="900" dirty="0"/>
            </a:lvl1pPr>
          </a:lstStyle>
          <a:p>
            <a:pPr marL="171450" lvl="0" indent="-171450">
              <a:lnSpc>
                <a:spcPct val="130000"/>
              </a:lnSpc>
            </a:pPr>
            <a:r>
              <a:rPr lang="en-US" dirty="0"/>
              <a:t>Click to edit Subtitle</a:t>
            </a:r>
          </a:p>
        </p:txBody>
      </p:sp>
      <p:sp>
        <p:nvSpPr>
          <p:cNvPr id="7" name="Text Placeholder 9"/>
          <p:cNvSpPr>
            <a:spLocks noGrp="1"/>
          </p:cNvSpPr>
          <p:nvPr>
            <p:ph type="body" sz="quarter" idx="17" hasCustomPrompt="1"/>
          </p:nvPr>
        </p:nvSpPr>
        <p:spPr>
          <a:xfrm>
            <a:off x="685803" y="4585210"/>
            <a:ext cx="3305755" cy="348287"/>
          </a:xfrm>
        </p:spPr>
        <p:txBody>
          <a:bodyPr vert="horz" lIns="0" tIns="0" rIns="0" bIns="0" rtlCol="0">
            <a:noAutofit/>
          </a:bodyPr>
          <a:lstStyle>
            <a:lvl1pPr marL="0" indent="0">
              <a:buNone/>
              <a:defRPr lang="en-US" sz="700" b="1" kern="0" cap="all" spc="188" baseline="0" dirty="0">
                <a:solidFill>
                  <a:schemeClr val="accent5">
                    <a:lumMod val="60000"/>
                    <a:lumOff val="40000"/>
                  </a:schemeClr>
                </a:solidFill>
                <a:ea typeface="Nexa Black" charset="0"/>
                <a:cs typeface="Nexa Black" charset="0"/>
              </a:defRPr>
            </a:lvl1pPr>
          </a:lstStyle>
          <a:p>
            <a:pPr marL="171450" lvl="0" indent="-171450"/>
            <a:r>
              <a:rPr lang="en-US" dirty="0"/>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val="0"/>
              </a:ext>
            </a:extLst>
          </a:blip>
          <a:srcRect b="57950"/>
          <a:stretch/>
        </p:blipFill>
        <p:spPr>
          <a:xfrm>
            <a:off x="685801" y="762002"/>
            <a:ext cx="1341217" cy="348287"/>
          </a:xfrm>
          <a:prstGeom prst="rect">
            <a:avLst/>
          </a:prstGeom>
        </p:spPr>
      </p:pic>
      <p:sp>
        <p:nvSpPr>
          <p:cNvPr id="8" name="Picture Placeholder 7"/>
          <p:cNvSpPr>
            <a:spLocks noGrp="1"/>
          </p:cNvSpPr>
          <p:nvPr>
            <p:ph type="pic" sz="quarter" idx="19" hasCustomPrompt="1"/>
          </p:nvPr>
        </p:nvSpPr>
        <p:spPr>
          <a:xfrm>
            <a:off x="3991556" y="0"/>
            <a:ext cx="5152444" cy="6858000"/>
          </a:xfrm>
        </p:spPr>
        <p:txBody>
          <a:bodyPr anchor="ctr"/>
          <a:lstStyle>
            <a:lvl1pPr marL="0" indent="0" algn="ctr">
              <a:buNone/>
              <a:defRPr/>
            </a:lvl1pPr>
          </a:lstStyle>
          <a:p>
            <a:r>
              <a:rPr lang="en-US" dirty="0"/>
              <a:t>Click to insert picture</a:t>
            </a:r>
          </a:p>
        </p:txBody>
      </p:sp>
    </p:spTree>
    <p:extLst>
      <p:ext uri="{BB962C8B-B14F-4D97-AF65-F5344CB8AC3E}">
        <p14:creationId xmlns:p14="http://schemas.microsoft.com/office/powerpoint/2010/main" val="1690909702"/>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3"/>
            <a:ext cx="8412480" cy="757255"/>
          </a:xfrm>
        </p:spPr>
        <p:txBody>
          <a:bodyPr>
            <a:noAutofit/>
          </a:bodyPr>
          <a:lstStyle>
            <a:lvl1pPr marL="0" indent="0">
              <a:buNone/>
              <a:defRPr sz="1500" b="0">
                <a:solidFill>
                  <a:srgbClr val="575757"/>
                </a:solidFill>
              </a:defRPr>
            </a:lvl1pPr>
          </a:lstStyle>
          <a:p>
            <a:pPr lvl="0"/>
            <a:r>
              <a:rPr lang="en-US" dirty="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a:t>Click to add title</a:t>
            </a:r>
          </a:p>
        </p:txBody>
      </p:sp>
      <p:sp>
        <p:nvSpPr>
          <p:cNvPr id="3" name="Text Placeholder 2"/>
          <p:cNvSpPr>
            <a:spLocks noGrp="1"/>
          </p:cNvSpPr>
          <p:nvPr>
            <p:ph type="body" sz="quarter" idx="14"/>
          </p:nvPr>
        </p:nvSpPr>
        <p:spPr>
          <a:xfrm>
            <a:off x="365760" y="1611314"/>
            <a:ext cx="8412480" cy="4734292"/>
          </a:xfrm>
        </p:spPr>
        <p:txBody>
          <a:bodyPr/>
          <a:lstStyle>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5782954"/>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4/18/23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269766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7"/>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E08A93-01A3-4310-8E90-D1C429188A5A}" type="datetimeFigureOut">
              <a:rPr lang="en-US" smtClean="0"/>
              <a:t>4/18/23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419728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E08A93-01A3-4310-8E90-D1C429188A5A}" type="datetimeFigureOut">
              <a:rPr lang="en-US" smtClean="0"/>
              <a:t>4/18/23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252498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E08A93-01A3-4310-8E90-D1C429188A5A}" type="datetimeFigureOut">
              <a:rPr lang="en-US" smtClean="0"/>
              <a:t>4/18/23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48045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E08A93-01A3-4310-8E90-D1C429188A5A}" type="datetimeFigureOut">
              <a:rPr lang="en-US" smtClean="0"/>
              <a:t>4/18/23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425114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08A93-01A3-4310-8E90-D1C429188A5A}" type="datetimeFigureOut">
              <a:rPr lang="en-US" smtClean="0"/>
              <a:t>4/18/23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125020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E08A93-01A3-4310-8E90-D1C429188A5A}" type="datetimeFigureOut">
              <a:rPr lang="en-US" smtClean="0"/>
              <a:t>4/18/23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167236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4"/>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E08A93-01A3-4310-8E90-D1C429188A5A}" type="datetimeFigureOut">
              <a:rPr lang="en-US" smtClean="0"/>
              <a:t>4/18/23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14844654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08A93-01A3-4310-8E90-D1C429188A5A}" type="datetimeFigureOut">
              <a:rPr lang="en-US" smtClean="0"/>
              <a:t>4/18/23</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DA4FF-5A13-44AA-84DE-46FBDACA39EC}" type="slidenum">
              <a:rPr lang="en-US" smtClean="0"/>
              <a:t>‹#›</a:t>
            </a:fld>
            <a:endParaRPr lang="en-US" dirty="0"/>
          </a:p>
        </p:txBody>
      </p:sp>
    </p:spTree>
    <p:extLst>
      <p:ext uri="{BB962C8B-B14F-4D97-AF65-F5344CB8AC3E}">
        <p14:creationId xmlns:p14="http://schemas.microsoft.com/office/powerpoint/2010/main" val="1583410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1" Type="http://schemas.openxmlformats.org/officeDocument/2006/relationships/image" Target="../media/image18.png"/><Relationship Id="rId12" Type="http://schemas.microsoft.com/office/2007/relationships/hdphoto" Target="../media/hdphoto5.wdp"/><Relationship Id="rId13" Type="http://schemas.openxmlformats.org/officeDocument/2006/relationships/image" Target="../media/image19.png"/><Relationship Id="rId14" Type="http://schemas.microsoft.com/office/2007/relationships/hdphoto" Target="../media/hdphoto6.wdp"/><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4.png"/><Relationship Id="rId4" Type="http://schemas.microsoft.com/office/2007/relationships/hdphoto" Target="../media/hdphoto1.wdp"/><Relationship Id="rId5" Type="http://schemas.openxmlformats.org/officeDocument/2006/relationships/image" Target="../media/image15.png"/><Relationship Id="rId6" Type="http://schemas.microsoft.com/office/2007/relationships/hdphoto" Target="../media/hdphoto2.wdp"/><Relationship Id="rId7" Type="http://schemas.openxmlformats.org/officeDocument/2006/relationships/image" Target="../media/image16.png"/><Relationship Id="rId8" Type="http://schemas.microsoft.com/office/2007/relationships/hdphoto" Target="../media/hdphoto3.wdp"/><Relationship Id="rId9" Type="http://schemas.openxmlformats.org/officeDocument/2006/relationships/image" Target="../media/image17.png"/><Relationship Id="rId10" Type="http://schemas.microsoft.com/office/2007/relationships/hdphoto" Target="../media/hdphoto4.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png"/><Relationship Id="rId14" Type="http://schemas.openxmlformats.org/officeDocument/2006/relationships/image" Target="../media/image27.png"/><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slideLayout" Target="../slideLayouts/slideLayout14.xml"/><Relationship Id="rId6" Type="http://schemas.openxmlformats.org/officeDocument/2006/relationships/notesSlide" Target="../notesSlides/notesSlide17.xml"/><Relationship Id="rId7" Type="http://schemas.openxmlformats.org/officeDocument/2006/relationships/image" Target="../media/image20.png"/><Relationship Id="rId8" Type="http://schemas.openxmlformats.org/officeDocument/2006/relationships/image" Target="../media/image21.jpeg"/><Relationship Id="rId9" Type="http://schemas.openxmlformats.org/officeDocument/2006/relationships/image" Target="../media/image22.png"/><Relationship Id="rId10"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mailto:info@productsafetyprofessionals.org" TargetMode="External"/><Relationship Id="rId5" Type="http://schemas.openxmlformats.org/officeDocument/2006/relationships/hyperlink" Target="mailto:Don@ProductSafetyInsights.com" TargetMode="External"/><Relationship Id="rId6" Type="http://schemas.openxmlformats.org/officeDocument/2006/relationships/hyperlink" Target="mailto:Abra@vt.edu" TargetMode="External"/><Relationship Id="rId7" Type="http://schemas.openxmlformats.org/officeDocument/2006/relationships/hyperlink" Target="mailto:larry.bell@bshg.com" TargetMode="External"/><Relationship Id="rId8" Type="http://schemas.openxmlformats.org/officeDocument/2006/relationships/hyperlink" Target="https://www.productsafetyprofessionals.org/webinar-archive"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75CAE96-0548-46D5-996D-974002278935}"/>
              </a:ext>
            </a:extLst>
          </p:cNvPr>
          <p:cNvPicPr>
            <a:picLocks noChangeAspect="1"/>
          </p:cNvPicPr>
          <p:nvPr/>
        </p:nvPicPr>
        <p:blipFill>
          <a:blip r:embed="rId3"/>
          <a:stretch>
            <a:fillRect/>
          </a:stretch>
        </p:blipFill>
        <p:spPr>
          <a:xfrm>
            <a:off x="3600474" y="1498752"/>
            <a:ext cx="1794016" cy="1800786"/>
          </a:xfrm>
          <a:prstGeom prst="rect">
            <a:avLst/>
          </a:prstGeom>
        </p:spPr>
      </p:pic>
      <p:sp>
        <p:nvSpPr>
          <p:cNvPr id="4" name="Title 1">
            <a:extLst>
              <a:ext uri="{FF2B5EF4-FFF2-40B4-BE49-F238E27FC236}">
                <a16:creationId xmlns="" xmlns:a16="http://schemas.microsoft.com/office/drawing/2014/main" id="{5E502D6C-E009-4ECC-BD35-7F58660418FB}"/>
              </a:ext>
            </a:extLst>
          </p:cNvPr>
          <p:cNvSpPr txBox="1">
            <a:spLocks/>
          </p:cNvSpPr>
          <p:nvPr/>
        </p:nvSpPr>
        <p:spPr>
          <a:xfrm>
            <a:off x="797188" y="777350"/>
            <a:ext cx="7549631" cy="692798"/>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Calibri" panose="020F0502020204030204" pitchFamily="34" charset="0"/>
                <a:cs typeface="Calibri" panose="020F0502020204030204" pitchFamily="34" charset="0"/>
              </a:rPr>
              <a:t>SPSP 2023 Webinar Series</a:t>
            </a:r>
          </a:p>
        </p:txBody>
      </p:sp>
      <p:sp>
        <p:nvSpPr>
          <p:cNvPr id="5" name="Title 1">
            <a:extLst>
              <a:ext uri="{FF2B5EF4-FFF2-40B4-BE49-F238E27FC236}">
                <a16:creationId xmlns="" xmlns:a16="http://schemas.microsoft.com/office/drawing/2014/main" id="{7A76E69E-AE97-421C-B145-EF411372DB5A}"/>
              </a:ext>
            </a:extLst>
          </p:cNvPr>
          <p:cNvSpPr txBox="1">
            <a:spLocks/>
          </p:cNvSpPr>
          <p:nvPr/>
        </p:nvSpPr>
        <p:spPr>
          <a:xfrm>
            <a:off x="884078" y="5128928"/>
            <a:ext cx="7549631" cy="95172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solidFill>
                  <a:srgbClr val="222222"/>
                </a:solidFill>
                <a:effectLst/>
                <a:latin typeface="+mn-lt"/>
                <a:ea typeface="Times New Roman" panose="02020603050405020304" pitchFamily="18" charset="0"/>
              </a:rPr>
              <a:t>Data Analytics and Product Safety</a:t>
            </a:r>
            <a:endParaRPr lang="en-US" sz="4000" b="1" dirty="0">
              <a:solidFill>
                <a:srgbClr val="222222"/>
              </a:solidFill>
              <a:effectLst/>
              <a:latin typeface="+mn-lt"/>
              <a:ea typeface="Calibri" panose="020F0502020204030204" pitchFamily="34" charset="0"/>
            </a:endParaRPr>
          </a:p>
          <a:p>
            <a:endParaRPr lang="en-US" sz="3000" b="1" dirty="0"/>
          </a:p>
          <a:p>
            <a:r>
              <a:rPr lang="en-US" sz="3000" b="1" dirty="0" smtClean="0"/>
              <a:t>April 19, </a:t>
            </a:r>
            <a:r>
              <a:rPr lang="en-US" sz="3000" b="1" dirty="0"/>
              <a:t>2023</a:t>
            </a:r>
          </a:p>
          <a:p>
            <a:r>
              <a:rPr lang="en-US" sz="3000" b="1" dirty="0"/>
              <a:t>1:00 – 2:00 p.m. EST</a:t>
            </a:r>
          </a:p>
          <a:p>
            <a:endParaRPr lang="en-US" sz="3000" b="1" dirty="0"/>
          </a:p>
          <a:p>
            <a:r>
              <a:rPr lang="en-US" sz="2800" b="1" dirty="0"/>
              <a:t>Sponsored by Sedgwick Brand Protection</a:t>
            </a:r>
          </a:p>
        </p:txBody>
      </p:sp>
    </p:spTree>
    <p:extLst>
      <p:ext uri="{BB962C8B-B14F-4D97-AF65-F5344CB8AC3E}">
        <p14:creationId xmlns:p14="http://schemas.microsoft.com/office/powerpoint/2010/main" val="289938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000F7EA-A445-4A6A-A341-003BC0E5A571}" type="slidenum">
              <a:rPr lang="en-US" smtClean="0"/>
              <a:pPr>
                <a:defRPr/>
              </a:pPr>
              <a:t>10</a:t>
            </a:fld>
            <a:endParaRPr lang="en-US" dirty="0"/>
          </a:p>
        </p:txBody>
      </p:sp>
      <p:sp>
        <p:nvSpPr>
          <p:cNvPr id="5" name="Rectangle 4">
            <a:extLst>
              <a:ext uri="{FF2B5EF4-FFF2-40B4-BE49-F238E27FC236}">
                <a16:creationId xmlns="" xmlns:a16="http://schemas.microsoft.com/office/drawing/2014/main" id="{42F10E1F-9BCE-4C24-A816-AAC477218B03}"/>
              </a:ext>
            </a:extLst>
          </p:cNvPr>
          <p:cNvSpPr/>
          <p:nvPr/>
        </p:nvSpPr>
        <p:spPr bwMode="auto">
          <a:xfrm>
            <a:off x="0" y="0"/>
            <a:ext cx="914400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6" charset="-128"/>
            </a:endParaRPr>
          </a:p>
        </p:txBody>
      </p:sp>
      <p:sp>
        <p:nvSpPr>
          <p:cNvPr id="8" name="Title 1">
            <a:extLst>
              <a:ext uri="{FF2B5EF4-FFF2-40B4-BE49-F238E27FC236}">
                <a16:creationId xmlns="" xmlns:a16="http://schemas.microsoft.com/office/drawing/2014/main" id="{0CACD0E9-B0F0-41F3-A38D-F3EDDEF1D3D1}"/>
              </a:ext>
            </a:extLst>
          </p:cNvPr>
          <p:cNvSpPr txBox="1">
            <a:spLocks/>
          </p:cNvSpPr>
          <p:nvPr/>
        </p:nvSpPr>
        <p:spPr bwMode="auto">
          <a:xfrm>
            <a:off x="0" y="0"/>
            <a:ext cx="9144000" cy="685800"/>
          </a:xfrm>
          <a:prstGeom prst="rect">
            <a:avLst/>
          </a:prstGeom>
          <a:solidFill>
            <a:srgbClr val="691638"/>
          </a:solid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rgbClr val="691638"/>
                </a:solidFill>
                <a:latin typeface="+mj-lt"/>
                <a:ea typeface="+mj-ea"/>
                <a:cs typeface="+mj-cs"/>
              </a:defRPr>
            </a:lvl1pPr>
            <a:lvl2pPr algn="l" rtl="0" eaLnBrk="0" fontAlgn="base" hangingPunct="0">
              <a:spcBef>
                <a:spcPct val="0"/>
              </a:spcBef>
              <a:spcAft>
                <a:spcPct val="0"/>
              </a:spcAft>
              <a:defRPr sz="4400">
                <a:solidFill>
                  <a:srgbClr val="691638"/>
                </a:solidFill>
                <a:latin typeface="Arial" charset="0"/>
                <a:ea typeface="ＭＳ Ｐゴシック" pitchFamily="116" charset="-128"/>
              </a:defRPr>
            </a:lvl2pPr>
            <a:lvl3pPr algn="l" rtl="0" eaLnBrk="0" fontAlgn="base" hangingPunct="0">
              <a:spcBef>
                <a:spcPct val="0"/>
              </a:spcBef>
              <a:spcAft>
                <a:spcPct val="0"/>
              </a:spcAft>
              <a:defRPr sz="4400">
                <a:solidFill>
                  <a:srgbClr val="691638"/>
                </a:solidFill>
                <a:latin typeface="Arial" charset="0"/>
                <a:ea typeface="ＭＳ Ｐゴシック" pitchFamily="116" charset="-128"/>
              </a:defRPr>
            </a:lvl3pPr>
            <a:lvl4pPr algn="l" rtl="0" eaLnBrk="0" fontAlgn="base" hangingPunct="0">
              <a:spcBef>
                <a:spcPct val="0"/>
              </a:spcBef>
              <a:spcAft>
                <a:spcPct val="0"/>
              </a:spcAft>
              <a:defRPr sz="4400">
                <a:solidFill>
                  <a:srgbClr val="691638"/>
                </a:solidFill>
                <a:latin typeface="Arial" charset="0"/>
                <a:ea typeface="ＭＳ Ｐゴシック" pitchFamily="116" charset="-128"/>
              </a:defRPr>
            </a:lvl4pPr>
            <a:lvl5pPr algn="l" rtl="0" eaLnBrk="0" fontAlgn="base" hangingPunct="0">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ctr"/>
            <a:r>
              <a:rPr lang="en-US" sz="3800" b="1" kern="0" dirty="0">
                <a:solidFill>
                  <a:schemeClr val="bg1"/>
                </a:solidFill>
              </a:rPr>
              <a:t>Smoke Terms vs Sentiment Analysis</a:t>
            </a:r>
          </a:p>
        </p:txBody>
      </p:sp>
      <p:graphicFrame>
        <p:nvGraphicFramePr>
          <p:cNvPr id="11" name="Table 10"/>
          <p:cNvGraphicFramePr>
            <a:graphicFrameLocks noGrp="1"/>
          </p:cNvGraphicFramePr>
          <p:nvPr>
            <p:extLst>
              <p:ext uri="{D42A27DB-BD31-4B8C-83A1-F6EECF244321}">
                <p14:modId xmlns:p14="http://schemas.microsoft.com/office/powerpoint/2010/main" val="4035058085"/>
              </p:ext>
            </p:extLst>
          </p:nvPr>
        </p:nvGraphicFramePr>
        <p:xfrm>
          <a:off x="4762075" y="2903974"/>
          <a:ext cx="1822810" cy="1674724"/>
        </p:xfrm>
        <a:graphic>
          <a:graphicData uri="http://schemas.openxmlformats.org/drawingml/2006/table">
            <a:tbl>
              <a:tblPr firstRow="1" bandRow="1">
                <a:tableStyleId>{5C22544A-7EE6-4342-B048-85BDC9FD1C3A}</a:tableStyleId>
              </a:tblPr>
              <a:tblGrid>
                <a:gridCol w="1822810">
                  <a:extLst>
                    <a:ext uri="{9D8B030D-6E8A-4147-A177-3AD203B41FA5}">
                      <a16:colId xmlns="" xmlns:a16="http://schemas.microsoft.com/office/drawing/2014/main" val="20000"/>
                    </a:ext>
                  </a:extLst>
                </a:gridCol>
              </a:tblGrid>
              <a:tr h="837362">
                <a:tc>
                  <a:txBody>
                    <a:bodyPr/>
                    <a:lstStyle/>
                    <a:p>
                      <a:pPr algn="ctr"/>
                      <a:r>
                        <a:rPr lang="en-US" sz="4000" b="0" dirty="0">
                          <a:solidFill>
                            <a:schemeClr val="tx1"/>
                          </a:solidFill>
                        </a:rPr>
                        <a:t>21</a:t>
                      </a:r>
                    </a:p>
                  </a:txBody>
                  <a:tcPr>
                    <a:lnL w="12700" cap="flat" cmpd="sng" algn="ctr">
                      <a:solidFill>
                        <a:srgbClr val="691638"/>
                      </a:solidFill>
                      <a:prstDash val="solid"/>
                      <a:round/>
                      <a:headEnd type="none" w="med" len="med"/>
                      <a:tailEnd type="none" w="med" len="med"/>
                    </a:lnL>
                    <a:lnR w="12700" cap="flat" cmpd="sng" algn="ctr">
                      <a:solidFill>
                        <a:srgbClr val="691638"/>
                      </a:solidFill>
                      <a:prstDash val="solid"/>
                      <a:round/>
                      <a:headEnd type="none" w="med" len="med"/>
                      <a:tailEnd type="none" w="med" len="med"/>
                    </a:lnR>
                    <a:lnT w="12700" cap="flat" cmpd="sng" algn="ctr">
                      <a:solidFill>
                        <a:srgbClr val="691638"/>
                      </a:solidFill>
                      <a:prstDash val="solid"/>
                      <a:round/>
                      <a:headEnd type="none" w="med" len="med"/>
                      <a:tailEnd type="none" w="med" len="med"/>
                    </a:lnT>
                    <a:lnB w="12700" cap="flat" cmpd="sng" algn="ctr">
                      <a:solidFill>
                        <a:srgbClr val="691638"/>
                      </a:solidFill>
                      <a:prstDash val="solid"/>
                      <a:round/>
                      <a:headEnd type="none" w="med" len="med"/>
                      <a:tailEnd type="none" w="med" len="med"/>
                    </a:lnB>
                    <a:solidFill>
                      <a:srgbClr val="FF0000">
                        <a:alpha val="65098"/>
                      </a:srgbClr>
                    </a:solidFill>
                  </a:tcPr>
                </a:tc>
                <a:extLst>
                  <a:ext uri="{0D108BD9-81ED-4DB2-BD59-A6C34878D82A}">
                    <a16:rowId xmlns="" xmlns:a16="http://schemas.microsoft.com/office/drawing/2014/main" val="10000"/>
                  </a:ext>
                </a:extLst>
              </a:tr>
              <a:tr h="837362">
                <a:tc>
                  <a:txBody>
                    <a:bodyPr/>
                    <a:lstStyle/>
                    <a:p>
                      <a:pPr algn="ctr"/>
                      <a:r>
                        <a:rPr lang="en-US" sz="4000" b="0" dirty="0"/>
                        <a:t>379</a:t>
                      </a:r>
                    </a:p>
                  </a:txBody>
                  <a:tcPr>
                    <a:lnL w="12700" cap="flat" cmpd="sng" algn="ctr">
                      <a:solidFill>
                        <a:srgbClr val="691638"/>
                      </a:solidFill>
                      <a:prstDash val="solid"/>
                      <a:round/>
                      <a:headEnd type="none" w="med" len="med"/>
                      <a:tailEnd type="none" w="med" len="med"/>
                    </a:lnL>
                    <a:lnR w="12700" cap="flat" cmpd="sng" algn="ctr">
                      <a:solidFill>
                        <a:srgbClr val="691638"/>
                      </a:solidFill>
                      <a:prstDash val="solid"/>
                      <a:round/>
                      <a:headEnd type="none" w="med" len="med"/>
                      <a:tailEnd type="none" w="med" len="med"/>
                    </a:lnR>
                    <a:lnT w="12700" cap="flat" cmpd="sng" algn="ctr">
                      <a:solidFill>
                        <a:srgbClr val="691638"/>
                      </a:solidFill>
                      <a:prstDash val="solid"/>
                      <a:round/>
                      <a:headEnd type="none" w="med" len="med"/>
                      <a:tailEnd type="none" w="med" len="med"/>
                    </a:lnT>
                    <a:lnB w="12700" cap="flat" cmpd="sng" algn="ctr">
                      <a:solidFill>
                        <a:srgbClr val="691638"/>
                      </a:solidFill>
                      <a:prstDash val="solid"/>
                      <a:round/>
                      <a:headEnd type="none" w="med" len="med"/>
                      <a:tailEnd type="none" w="med" len="med"/>
                    </a:lnB>
                    <a:solidFill>
                      <a:srgbClr val="00B050">
                        <a:alpha val="65098"/>
                      </a:srgbClr>
                    </a:solidFill>
                  </a:tcPr>
                </a:tc>
                <a:extLst>
                  <a:ext uri="{0D108BD9-81ED-4DB2-BD59-A6C34878D82A}">
                    <a16:rowId xmlns="" xmlns:a16="http://schemas.microsoft.com/office/drawing/2014/main" val="10003"/>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695262452"/>
              </p:ext>
            </p:extLst>
          </p:nvPr>
        </p:nvGraphicFramePr>
        <p:xfrm>
          <a:off x="6854077" y="2903974"/>
          <a:ext cx="1908923" cy="1674724"/>
        </p:xfrm>
        <a:graphic>
          <a:graphicData uri="http://schemas.openxmlformats.org/drawingml/2006/table">
            <a:tbl>
              <a:tblPr firstRow="1" bandRow="1">
                <a:tableStyleId>{5C22544A-7EE6-4342-B048-85BDC9FD1C3A}</a:tableStyleId>
              </a:tblPr>
              <a:tblGrid>
                <a:gridCol w="1908923">
                  <a:extLst>
                    <a:ext uri="{9D8B030D-6E8A-4147-A177-3AD203B41FA5}">
                      <a16:colId xmlns="" xmlns:a16="http://schemas.microsoft.com/office/drawing/2014/main" val="20000"/>
                    </a:ext>
                  </a:extLst>
                </a:gridCol>
              </a:tblGrid>
              <a:tr h="837362">
                <a:tc>
                  <a:txBody>
                    <a:bodyPr/>
                    <a:lstStyle/>
                    <a:p>
                      <a:pPr algn="ctr"/>
                      <a:r>
                        <a:rPr lang="en-US" sz="4000" b="0" dirty="0">
                          <a:solidFill>
                            <a:schemeClr val="tx1"/>
                          </a:solidFill>
                        </a:rPr>
                        <a:t>6</a:t>
                      </a:r>
                    </a:p>
                  </a:txBody>
                  <a:tcPr>
                    <a:lnL w="12700" cap="flat" cmpd="sng" algn="ctr">
                      <a:solidFill>
                        <a:srgbClr val="691638"/>
                      </a:solidFill>
                      <a:prstDash val="solid"/>
                      <a:round/>
                      <a:headEnd type="none" w="med" len="med"/>
                      <a:tailEnd type="none" w="med" len="med"/>
                    </a:lnL>
                    <a:lnR w="12700" cap="flat" cmpd="sng" algn="ctr">
                      <a:solidFill>
                        <a:srgbClr val="691638"/>
                      </a:solidFill>
                      <a:prstDash val="solid"/>
                      <a:round/>
                      <a:headEnd type="none" w="med" len="med"/>
                      <a:tailEnd type="none" w="med" len="med"/>
                    </a:lnR>
                    <a:lnT w="12700" cap="flat" cmpd="sng" algn="ctr">
                      <a:solidFill>
                        <a:srgbClr val="691638"/>
                      </a:solidFill>
                      <a:prstDash val="solid"/>
                      <a:round/>
                      <a:headEnd type="none" w="med" len="med"/>
                      <a:tailEnd type="none" w="med" len="med"/>
                    </a:lnT>
                    <a:lnB w="12700" cap="flat" cmpd="sng" algn="ctr">
                      <a:solidFill>
                        <a:srgbClr val="691638"/>
                      </a:solidFill>
                      <a:prstDash val="solid"/>
                      <a:round/>
                      <a:headEnd type="none" w="med" len="med"/>
                      <a:tailEnd type="none" w="med" len="med"/>
                    </a:lnB>
                    <a:solidFill>
                      <a:srgbClr val="FF0000">
                        <a:alpha val="65098"/>
                      </a:srgbClr>
                    </a:solidFill>
                  </a:tcPr>
                </a:tc>
                <a:extLst>
                  <a:ext uri="{0D108BD9-81ED-4DB2-BD59-A6C34878D82A}">
                    <a16:rowId xmlns="" xmlns:a16="http://schemas.microsoft.com/office/drawing/2014/main" val="10000"/>
                  </a:ext>
                </a:extLst>
              </a:tr>
              <a:tr h="837362">
                <a:tc>
                  <a:txBody>
                    <a:bodyPr/>
                    <a:lstStyle/>
                    <a:p>
                      <a:pPr algn="ctr"/>
                      <a:r>
                        <a:rPr lang="en-US" sz="4000" b="0" dirty="0"/>
                        <a:t>394</a:t>
                      </a:r>
                    </a:p>
                  </a:txBody>
                  <a:tcPr>
                    <a:lnL w="12700" cap="flat" cmpd="sng" algn="ctr">
                      <a:solidFill>
                        <a:srgbClr val="691638"/>
                      </a:solidFill>
                      <a:prstDash val="solid"/>
                      <a:round/>
                      <a:headEnd type="none" w="med" len="med"/>
                      <a:tailEnd type="none" w="med" len="med"/>
                    </a:lnL>
                    <a:lnR w="12700" cap="flat" cmpd="sng" algn="ctr">
                      <a:solidFill>
                        <a:srgbClr val="691638"/>
                      </a:solidFill>
                      <a:prstDash val="solid"/>
                      <a:round/>
                      <a:headEnd type="none" w="med" len="med"/>
                      <a:tailEnd type="none" w="med" len="med"/>
                    </a:lnR>
                    <a:lnT w="12700" cap="flat" cmpd="sng" algn="ctr">
                      <a:solidFill>
                        <a:srgbClr val="691638"/>
                      </a:solidFill>
                      <a:prstDash val="solid"/>
                      <a:round/>
                      <a:headEnd type="none" w="med" len="med"/>
                      <a:tailEnd type="none" w="med" len="med"/>
                    </a:lnT>
                    <a:lnB w="12700" cap="flat" cmpd="sng" algn="ctr">
                      <a:solidFill>
                        <a:srgbClr val="691638"/>
                      </a:solidFill>
                      <a:prstDash val="solid"/>
                      <a:round/>
                      <a:headEnd type="none" w="med" len="med"/>
                      <a:tailEnd type="none" w="med" len="med"/>
                    </a:lnB>
                    <a:solidFill>
                      <a:srgbClr val="00B050">
                        <a:alpha val="65098"/>
                      </a:srgbClr>
                    </a:solidFill>
                  </a:tcPr>
                </a:tc>
                <a:extLst>
                  <a:ext uri="{0D108BD9-81ED-4DB2-BD59-A6C34878D82A}">
                    <a16:rowId xmlns="" xmlns:a16="http://schemas.microsoft.com/office/drawing/2014/main" val="10003"/>
                  </a:ext>
                </a:extLst>
              </a:tr>
            </a:tbl>
          </a:graphicData>
        </a:graphic>
      </p:graphicFrame>
      <p:sp>
        <p:nvSpPr>
          <p:cNvPr id="13" name="TextBox 12"/>
          <p:cNvSpPr txBox="1"/>
          <p:nvPr/>
        </p:nvSpPr>
        <p:spPr>
          <a:xfrm>
            <a:off x="0" y="1600200"/>
            <a:ext cx="9144000" cy="461665"/>
          </a:xfrm>
          <a:prstGeom prst="rect">
            <a:avLst/>
          </a:prstGeom>
          <a:noFill/>
        </p:spPr>
        <p:txBody>
          <a:bodyPr wrap="square" rtlCol="0">
            <a:spAutoFit/>
          </a:bodyPr>
          <a:lstStyle/>
          <a:p>
            <a:pPr algn="ctr"/>
            <a:r>
              <a:rPr lang="en-US" dirty="0"/>
              <a:t>Top 400 Scoring Posts for Each Method (Toy Industry)</a:t>
            </a:r>
          </a:p>
        </p:txBody>
      </p:sp>
      <p:sp>
        <p:nvSpPr>
          <p:cNvPr id="14" name="TextBox 13"/>
          <p:cNvSpPr txBox="1"/>
          <p:nvPr/>
        </p:nvSpPr>
        <p:spPr>
          <a:xfrm>
            <a:off x="3063671" y="2305970"/>
            <a:ext cx="1143262" cy="461665"/>
          </a:xfrm>
          <a:prstGeom prst="rect">
            <a:avLst/>
          </a:prstGeom>
          <a:noFill/>
        </p:spPr>
        <p:txBody>
          <a:bodyPr wrap="none" rtlCol="0">
            <a:spAutoFit/>
          </a:bodyPr>
          <a:lstStyle/>
          <a:p>
            <a:r>
              <a:rPr lang="en-US" u="sng" dirty="0"/>
              <a:t>Smoke</a:t>
            </a:r>
          </a:p>
        </p:txBody>
      </p:sp>
      <p:sp>
        <p:nvSpPr>
          <p:cNvPr id="16" name="TextBox 15"/>
          <p:cNvSpPr txBox="1"/>
          <p:nvPr/>
        </p:nvSpPr>
        <p:spPr>
          <a:xfrm>
            <a:off x="4648200" y="2305970"/>
            <a:ext cx="2050561" cy="461665"/>
          </a:xfrm>
          <a:prstGeom prst="rect">
            <a:avLst/>
          </a:prstGeom>
          <a:noFill/>
        </p:spPr>
        <p:txBody>
          <a:bodyPr wrap="none" rtlCol="0">
            <a:spAutoFit/>
          </a:bodyPr>
          <a:lstStyle/>
          <a:p>
            <a:r>
              <a:rPr lang="en-US" u="sng" dirty="0" err="1"/>
              <a:t>SentiStrength</a:t>
            </a:r>
            <a:endParaRPr lang="en-US" u="sng" dirty="0"/>
          </a:p>
        </p:txBody>
      </p:sp>
      <p:sp>
        <p:nvSpPr>
          <p:cNvPr id="17" name="TextBox 16"/>
          <p:cNvSpPr txBox="1"/>
          <p:nvPr/>
        </p:nvSpPr>
        <p:spPr>
          <a:xfrm>
            <a:off x="6945962" y="2305970"/>
            <a:ext cx="1725152" cy="461665"/>
          </a:xfrm>
          <a:prstGeom prst="rect">
            <a:avLst/>
          </a:prstGeom>
          <a:noFill/>
        </p:spPr>
        <p:txBody>
          <a:bodyPr wrap="none" rtlCol="0">
            <a:spAutoFit/>
          </a:bodyPr>
          <a:lstStyle/>
          <a:p>
            <a:r>
              <a:rPr lang="en-US" u="sng" dirty="0"/>
              <a:t>Star Rating</a:t>
            </a:r>
          </a:p>
        </p:txBody>
      </p:sp>
      <p:graphicFrame>
        <p:nvGraphicFramePr>
          <p:cNvPr id="18" name="Table 17"/>
          <p:cNvGraphicFramePr>
            <a:graphicFrameLocks noGrp="1"/>
          </p:cNvGraphicFramePr>
          <p:nvPr>
            <p:extLst>
              <p:ext uri="{D42A27DB-BD31-4B8C-83A1-F6EECF244321}">
                <p14:modId xmlns:p14="http://schemas.microsoft.com/office/powerpoint/2010/main" val="2660037717"/>
              </p:ext>
            </p:extLst>
          </p:nvPr>
        </p:nvGraphicFramePr>
        <p:xfrm>
          <a:off x="2727027" y="2903974"/>
          <a:ext cx="1816551" cy="1674724"/>
        </p:xfrm>
        <a:graphic>
          <a:graphicData uri="http://schemas.openxmlformats.org/drawingml/2006/table">
            <a:tbl>
              <a:tblPr firstRow="1" bandRow="1">
                <a:tableStyleId>{5C22544A-7EE6-4342-B048-85BDC9FD1C3A}</a:tableStyleId>
              </a:tblPr>
              <a:tblGrid>
                <a:gridCol w="1816551">
                  <a:extLst>
                    <a:ext uri="{9D8B030D-6E8A-4147-A177-3AD203B41FA5}">
                      <a16:colId xmlns="" xmlns:a16="http://schemas.microsoft.com/office/drawing/2014/main" val="20000"/>
                    </a:ext>
                  </a:extLst>
                </a:gridCol>
              </a:tblGrid>
              <a:tr h="837362">
                <a:tc>
                  <a:txBody>
                    <a:bodyPr/>
                    <a:lstStyle/>
                    <a:p>
                      <a:pPr algn="ctr"/>
                      <a:r>
                        <a:rPr lang="en-US" sz="4000" b="0" dirty="0">
                          <a:solidFill>
                            <a:schemeClr val="tx1"/>
                          </a:solidFill>
                        </a:rPr>
                        <a:t>156</a:t>
                      </a:r>
                    </a:p>
                  </a:txBody>
                  <a:tcPr>
                    <a:lnL w="12700" cap="flat" cmpd="sng" algn="ctr">
                      <a:solidFill>
                        <a:srgbClr val="691638"/>
                      </a:solidFill>
                      <a:prstDash val="solid"/>
                      <a:round/>
                      <a:headEnd type="none" w="med" len="med"/>
                      <a:tailEnd type="none" w="med" len="med"/>
                    </a:lnL>
                    <a:lnR w="12700" cap="flat" cmpd="sng" algn="ctr">
                      <a:solidFill>
                        <a:srgbClr val="691638"/>
                      </a:solidFill>
                      <a:prstDash val="solid"/>
                      <a:round/>
                      <a:headEnd type="none" w="med" len="med"/>
                      <a:tailEnd type="none" w="med" len="med"/>
                    </a:lnR>
                    <a:lnT w="12700" cap="flat" cmpd="sng" algn="ctr">
                      <a:solidFill>
                        <a:srgbClr val="691638"/>
                      </a:solidFill>
                      <a:prstDash val="solid"/>
                      <a:round/>
                      <a:headEnd type="none" w="med" len="med"/>
                      <a:tailEnd type="none" w="med" len="med"/>
                    </a:lnT>
                    <a:lnB w="12700" cap="flat" cmpd="sng" algn="ctr">
                      <a:solidFill>
                        <a:srgbClr val="691638"/>
                      </a:solidFill>
                      <a:prstDash val="solid"/>
                      <a:round/>
                      <a:headEnd type="none" w="med" len="med"/>
                      <a:tailEnd type="none" w="med" len="med"/>
                    </a:lnB>
                    <a:solidFill>
                      <a:srgbClr val="FF0000">
                        <a:alpha val="65098"/>
                      </a:srgbClr>
                    </a:solidFill>
                  </a:tcPr>
                </a:tc>
                <a:extLst>
                  <a:ext uri="{0D108BD9-81ED-4DB2-BD59-A6C34878D82A}">
                    <a16:rowId xmlns="" xmlns:a16="http://schemas.microsoft.com/office/drawing/2014/main" val="10000"/>
                  </a:ext>
                </a:extLst>
              </a:tr>
              <a:tr h="837362">
                <a:tc>
                  <a:txBody>
                    <a:bodyPr/>
                    <a:lstStyle/>
                    <a:p>
                      <a:pPr algn="ctr"/>
                      <a:r>
                        <a:rPr lang="en-US" sz="4000" b="0" dirty="0"/>
                        <a:t>244</a:t>
                      </a:r>
                    </a:p>
                  </a:txBody>
                  <a:tcPr>
                    <a:lnL w="12700" cap="flat" cmpd="sng" algn="ctr">
                      <a:solidFill>
                        <a:srgbClr val="691638"/>
                      </a:solidFill>
                      <a:prstDash val="solid"/>
                      <a:round/>
                      <a:headEnd type="none" w="med" len="med"/>
                      <a:tailEnd type="none" w="med" len="med"/>
                    </a:lnL>
                    <a:lnR w="12700" cap="flat" cmpd="sng" algn="ctr">
                      <a:solidFill>
                        <a:srgbClr val="691638"/>
                      </a:solidFill>
                      <a:prstDash val="solid"/>
                      <a:round/>
                      <a:headEnd type="none" w="med" len="med"/>
                      <a:tailEnd type="none" w="med" len="med"/>
                    </a:lnR>
                    <a:lnT w="12700" cap="flat" cmpd="sng" algn="ctr">
                      <a:solidFill>
                        <a:srgbClr val="691638"/>
                      </a:solidFill>
                      <a:prstDash val="solid"/>
                      <a:round/>
                      <a:headEnd type="none" w="med" len="med"/>
                      <a:tailEnd type="none" w="med" len="med"/>
                    </a:lnT>
                    <a:lnB w="12700" cap="flat" cmpd="sng" algn="ctr">
                      <a:solidFill>
                        <a:srgbClr val="691638"/>
                      </a:solidFill>
                      <a:prstDash val="solid"/>
                      <a:round/>
                      <a:headEnd type="none" w="med" len="med"/>
                      <a:tailEnd type="none" w="med" len="med"/>
                    </a:lnB>
                    <a:solidFill>
                      <a:srgbClr val="00B050">
                        <a:alpha val="65098"/>
                      </a:srgbClr>
                    </a:solidFill>
                  </a:tcPr>
                </a:tc>
                <a:extLst>
                  <a:ext uri="{0D108BD9-81ED-4DB2-BD59-A6C34878D82A}">
                    <a16:rowId xmlns="" xmlns:a16="http://schemas.microsoft.com/office/drawing/2014/main" val="10003"/>
                  </a:ext>
                </a:extLst>
              </a:tr>
            </a:tbl>
          </a:graphicData>
        </a:graphic>
      </p:graphicFrame>
      <p:sp>
        <p:nvSpPr>
          <p:cNvPr id="19" name="TextBox 18"/>
          <p:cNvSpPr txBox="1"/>
          <p:nvPr/>
        </p:nvSpPr>
        <p:spPr>
          <a:xfrm>
            <a:off x="-152400" y="3050233"/>
            <a:ext cx="2871102" cy="461665"/>
          </a:xfrm>
          <a:prstGeom prst="rect">
            <a:avLst/>
          </a:prstGeom>
          <a:noFill/>
        </p:spPr>
        <p:txBody>
          <a:bodyPr wrap="square" rtlCol="0">
            <a:spAutoFit/>
          </a:bodyPr>
          <a:lstStyle/>
          <a:p>
            <a:pPr algn="r"/>
            <a:r>
              <a:rPr lang="en-US" b="1" dirty="0">
                <a:solidFill>
                  <a:srgbClr val="FF0000"/>
                </a:solidFill>
              </a:rPr>
              <a:t>Safety Concerns</a:t>
            </a:r>
          </a:p>
        </p:txBody>
      </p:sp>
      <p:sp>
        <p:nvSpPr>
          <p:cNvPr id="20" name="TextBox 19"/>
          <p:cNvSpPr txBox="1"/>
          <p:nvPr/>
        </p:nvSpPr>
        <p:spPr>
          <a:xfrm>
            <a:off x="-152400" y="3888433"/>
            <a:ext cx="2871102" cy="461665"/>
          </a:xfrm>
          <a:prstGeom prst="rect">
            <a:avLst/>
          </a:prstGeom>
          <a:noFill/>
        </p:spPr>
        <p:txBody>
          <a:bodyPr wrap="square" rtlCol="0">
            <a:spAutoFit/>
          </a:bodyPr>
          <a:lstStyle/>
          <a:p>
            <a:pPr algn="r"/>
            <a:r>
              <a:rPr lang="en-US" b="1" dirty="0">
                <a:solidFill>
                  <a:srgbClr val="00B050"/>
                </a:solidFill>
              </a:rPr>
              <a:t>No Concern</a:t>
            </a:r>
          </a:p>
        </p:txBody>
      </p:sp>
      <p:sp>
        <p:nvSpPr>
          <p:cNvPr id="21" name="TextBox 20"/>
          <p:cNvSpPr txBox="1"/>
          <p:nvPr/>
        </p:nvSpPr>
        <p:spPr>
          <a:xfrm>
            <a:off x="2057400" y="4883498"/>
            <a:ext cx="7086600" cy="1200329"/>
          </a:xfrm>
          <a:prstGeom prst="rect">
            <a:avLst/>
          </a:prstGeom>
          <a:noFill/>
        </p:spPr>
        <p:txBody>
          <a:bodyPr wrap="square" rtlCol="0">
            <a:spAutoFit/>
          </a:bodyPr>
          <a:lstStyle/>
          <a:p>
            <a:pPr algn="ctr"/>
            <a:r>
              <a:rPr lang="en-US" dirty="0">
                <a:solidFill>
                  <a:srgbClr val="FF9900"/>
                </a:solidFill>
              </a:rPr>
              <a:t>Smoke lists are most effective.</a:t>
            </a:r>
          </a:p>
          <a:p>
            <a:pPr algn="ctr"/>
            <a:r>
              <a:rPr lang="en-US" dirty="0">
                <a:solidFill>
                  <a:srgbClr val="FF9900"/>
                </a:solidFill>
              </a:rPr>
              <a:t>With sentiment analysis, safety concerns are </a:t>
            </a:r>
            <a:br>
              <a:rPr lang="en-US" dirty="0">
                <a:solidFill>
                  <a:srgbClr val="FF9900"/>
                </a:solidFill>
              </a:rPr>
            </a:br>
            <a:r>
              <a:rPr lang="en-US" dirty="0">
                <a:solidFill>
                  <a:srgbClr val="FF9900"/>
                </a:solidFill>
              </a:rPr>
              <a:t>masked behind other irate posts.</a:t>
            </a:r>
          </a:p>
        </p:txBody>
      </p:sp>
    </p:spTree>
    <p:extLst>
      <p:ext uri="{BB962C8B-B14F-4D97-AF65-F5344CB8AC3E}">
        <p14:creationId xmlns:p14="http://schemas.microsoft.com/office/powerpoint/2010/main" val="2435018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6" charset="-128"/>
            </a:endParaRPr>
          </a:p>
        </p:txBody>
      </p:sp>
      <p:sp>
        <p:nvSpPr>
          <p:cNvPr id="2" name="Rectangle 1">
            <a:extLst>
              <a:ext uri="{FF2B5EF4-FFF2-40B4-BE49-F238E27FC236}">
                <a16:creationId xmlns="" xmlns:a16="http://schemas.microsoft.com/office/drawing/2014/main" id="{6066B7E1-070A-C629-86C4-DB687F5E98F0}"/>
              </a:ext>
            </a:extLst>
          </p:cNvPr>
          <p:cNvSpPr/>
          <p:nvPr/>
        </p:nvSpPr>
        <p:spPr bwMode="auto">
          <a:xfrm>
            <a:off x="0" y="0"/>
            <a:ext cx="9144000" cy="6858000"/>
          </a:xfrm>
          <a:prstGeom prst="rect">
            <a:avLst/>
          </a:prstGeom>
          <a:solidFill>
            <a:srgbClr val="69163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0" b="1" i="0" u="none" strike="noStrike" cap="none" normalizeH="0" baseline="0" dirty="0">
                <a:ln>
                  <a:noFill/>
                </a:ln>
                <a:solidFill>
                  <a:schemeClr val="bg1"/>
                </a:solidFill>
                <a:effectLst/>
                <a:latin typeface="Arial" charset="0"/>
                <a:ea typeface="ＭＳ Ｐゴシック" pitchFamily="116" charset="-128"/>
              </a:rPr>
              <a:t>Virginia Tech’s Software</a:t>
            </a:r>
            <a:endParaRPr kumimoji="0" lang="en-US" sz="2400" b="1" i="0" u="none" strike="noStrike" cap="none" normalizeH="0" baseline="0" dirty="0">
              <a:ln>
                <a:noFill/>
              </a:ln>
              <a:solidFill>
                <a:schemeClr val="bg1"/>
              </a:solidFill>
              <a:effectLst/>
              <a:latin typeface="Arial" charset="0"/>
              <a:ea typeface="ＭＳ Ｐゴシック" pitchFamily="116" charset="-128"/>
            </a:endParaRPr>
          </a:p>
        </p:txBody>
      </p:sp>
    </p:spTree>
    <p:extLst>
      <p:ext uri="{BB962C8B-B14F-4D97-AF65-F5344CB8AC3E}">
        <p14:creationId xmlns:p14="http://schemas.microsoft.com/office/powerpoint/2010/main" val="1148932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000F7EA-A445-4A6A-A341-003BC0E5A571}" type="slidenum">
              <a:rPr lang="en-US" smtClean="0"/>
              <a:pPr>
                <a:defRPr/>
              </a:pPr>
              <a:t>12</a:t>
            </a:fld>
            <a:endParaRPr lang="en-US" dirty="0"/>
          </a:p>
        </p:txBody>
      </p:sp>
      <p:sp>
        <p:nvSpPr>
          <p:cNvPr id="5" name="Rectangle 4">
            <a:extLst>
              <a:ext uri="{FF2B5EF4-FFF2-40B4-BE49-F238E27FC236}">
                <a16:creationId xmlns="" xmlns:a16="http://schemas.microsoft.com/office/drawing/2014/main" id="{42F10E1F-9BCE-4C24-A816-AAC477218B03}"/>
              </a:ext>
            </a:extLst>
          </p:cNvPr>
          <p:cNvSpPr/>
          <p:nvPr/>
        </p:nvSpPr>
        <p:spPr bwMode="auto">
          <a:xfrm>
            <a:off x="0" y="0"/>
            <a:ext cx="914400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6" charset="-128"/>
            </a:endParaRPr>
          </a:p>
        </p:txBody>
      </p:sp>
      <p:pic>
        <p:nvPicPr>
          <p:cNvPr id="6" name="Picture 5">
            <a:extLst>
              <a:ext uri="{FF2B5EF4-FFF2-40B4-BE49-F238E27FC236}">
                <a16:creationId xmlns="" xmlns:a16="http://schemas.microsoft.com/office/drawing/2014/main" id="{5BA19E2E-4FC0-44D6-81A0-68333D69D31F}"/>
              </a:ext>
            </a:extLst>
          </p:cNvPr>
          <p:cNvPicPr/>
          <p:nvPr/>
        </p:nvPicPr>
        <p:blipFill>
          <a:blip r:embed="rId3"/>
          <a:stretch>
            <a:fillRect/>
          </a:stretch>
        </p:blipFill>
        <p:spPr>
          <a:xfrm>
            <a:off x="685800" y="1938130"/>
            <a:ext cx="7924800" cy="4767470"/>
          </a:xfrm>
          <a:prstGeom prst="rect">
            <a:avLst/>
          </a:prstGeom>
        </p:spPr>
      </p:pic>
      <p:sp>
        <p:nvSpPr>
          <p:cNvPr id="8" name="Title 1">
            <a:extLst>
              <a:ext uri="{FF2B5EF4-FFF2-40B4-BE49-F238E27FC236}">
                <a16:creationId xmlns="" xmlns:a16="http://schemas.microsoft.com/office/drawing/2014/main" id="{0CACD0E9-B0F0-41F3-A38D-F3EDDEF1D3D1}"/>
              </a:ext>
            </a:extLst>
          </p:cNvPr>
          <p:cNvSpPr txBox="1">
            <a:spLocks/>
          </p:cNvSpPr>
          <p:nvPr/>
        </p:nvSpPr>
        <p:spPr bwMode="auto">
          <a:xfrm>
            <a:off x="0" y="0"/>
            <a:ext cx="9144000" cy="685800"/>
          </a:xfrm>
          <a:prstGeom prst="rect">
            <a:avLst/>
          </a:prstGeom>
          <a:solidFill>
            <a:srgbClr val="691638"/>
          </a:solid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rgbClr val="691638"/>
                </a:solidFill>
                <a:latin typeface="+mj-lt"/>
                <a:ea typeface="+mj-ea"/>
                <a:cs typeface="+mj-cs"/>
              </a:defRPr>
            </a:lvl1pPr>
            <a:lvl2pPr algn="l" rtl="0" eaLnBrk="0" fontAlgn="base" hangingPunct="0">
              <a:spcBef>
                <a:spcPct val="0"/>
              </a:spcBef>
              <a:spcAft>
                <a:spcPct val="0"/>
              </a:spcAft>
              <a:defRPr sz="4400">
                <a:solidFill>
                  <a:srgbClr val="691638"/>
                </a:solidFill>
                <a:latin typeface="Arial" charset="0"/>
                <a:ea typeface="ＭＳ Ｐゴシック" pitchFamily="116" charset="-128"/>
              </a:defRPr>
            </a:lvl2pPr>
            <a:lvl3pPr algn="l" rtl="0" eaLnBrk="0" fontAlgn="base" hangingPunct="0">
              <a:spcBef>
                <a:spcPct val="0"/>
              </a:spcBef>
              <a:spcAft>
                <a:spcPct val="0"/>
              </a:spcAft>
              <a:defRPr sz="4400">
                <a:solidFill>
                  <a:srgbClr val="691638"/>
                </a:solidFill>
                <a:latin typeface="Arial" charset="0"/>
                <a:ea typeface="ＭＳ Ｐゴシック" pitchFamily="116" charset="-128"/>
              </a:defRPr>
            </a:lvl3pPr>
            <a:lvl4pPr algn="l" rtl="0" eaLnBrk="0" fontAlgn="base" hangingPunct="0">
              <a:spcBef>
                <a:spcPct val="0"/>
              </a:spcBef>
              <a:spcAft>
                <a:spcPct val="0"/>
              </a:spcAft>
              <a:defRPr sz="4400">
                <a:solidFill>
                  <a:srgbClr val="691638"/>
                </a:solidFill>
                <a:latin typeface="Arial" charset="0"/>
                <a:ea typeface="ＭＳ Ｐゴシック" pitchFamily="116" charset="-128"/>
              </a:defRPr>
            </a:lvl4pPr>
            <a:lvl5pPr algn="l" rtl="0" eaLnBrk="0" fontAlgn="base" hangingPunct="0">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ctr"/>
            <a:r>
              <a:rPr lang="en-US" sz="3800" b="1" kern="0" dirty="0">
                <a:solidFill>
                  <a:schemeClr val="bg1"/>
                </a:solidFill>
              </a:rPr>
              <a:t>Training AI: Collaborative Tagging</a:t>
            </a:r>
          </a:p>
        </p:txBody>
      </p:sp>
      <p:sp>
        <p:nvSpPr>
          <p:cNvPr id="7" name="Title 1"/>
          <p:cNvSpPr txBox="1">
            <a:spLocks/>
          </p:cNvSpPr>
          <p:nvPr/>
        </p:nvSpPr>
        <p:spPr bwMode="auto">
          <a:xfrm>
            <a:off x="5029200" y="1905000"/>
            <a:ext cx="3886200" cy="1600200"/>
          </a:xfrm>
          <a:prstGeom prst="rect">
            <a:avLst/>
          </a:prstGeom>
          <a:solidFill>
            <a:srgbClr val="FDF0CF"/>
          </a:solidFill>
          <a:ln>
            <a:headEnd/>
            <a:tailEn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rgbClr val="691638"/>
                </a:solidFill>
                <a:latin typeface="+mj-lt"/>
                <a:ea typeface="+mj-ea"/>
                <a:cs typeface="+mj-cs"/>
              </a:defRPr>
            </a:lvl1pPr>
            <a:lvl2pPr algn="l" rtl="0" eaLnBrk="0" fontAlgn="base" hangingPunct="0">
              <a:spcBef>
                <a:spcPct val="0"/>
              </a:spcBef>
              <a:spcAft>
                <a:spcPct val="0"/>
              </a:spcAft>
              <a:defRPr sz="4400">
                <a:solidFill>
                  <a:srgbClr val="691638"/>
                </a:solidFill>
                <a:latin typeface="Arial" charset="0"/>
                <a:ea typeface="ＭＳ Ｐゴシック" pitchFamily="116" charset="-128"/>
              </a:defRPr>
            </a:lvl2pPr>
            <a:lvl3pPr algn="l" rtl="0" eaLnBrk="0" fontAlgn="base" hangingPunct="0">
              <a:spcBef>
                <a:spcPct val="0"/>
              </a:spcBef>
              <a:spcAft>
                <a:spcPct val="0"/>
              </a:spcAft>
              <a:defRPr sz="4400">
                <a:solidFill>
                  <a:srgbClr val="691638"/>
                </a:solidFill>
                <a:latin typeface="Arial" charset="0"/>
                <a:ea typeface="ＭＳ Ｐゴシック" pitchFamily="116" charset="-128"/>
              </a:defRPr>
            </a:lvl3pPr>
            <a:lvl4pPr algn="l" rtl="0" eaLnBrk="0" fontAlgn="base" hangingPunct="0">
              <a:spcBef>
                <a:spcPct val="0"/>
              </a:spcBef>
              <a:spcAft>
                <a:spcPct val="0"/>
              </a:spcAft>
              <a:defRPr sz="4400">
                <a:solidFill>
                  <a:srgbClr val="691638"/>
                </a:solidFill>
                <a:latin typeface="Arial" charset="0"/>
                <a:ea typeface="ＭＳ Ｐゴシック" pitchFamily="116" charset="-128"/>
              </a:defRPr>
            </a:lvl4pPr>
            <a:lvl5pPr algn="l" rtl="0" eaLnBrk="0" fontAlgn="base" hangingPunct="0">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ctr"/>
            <a:r>
              <a:rPr lang="en-US" sz="2400" b="1" kern="0" dirty="0">
                <a:solidFill>
                  <a:srgbClr val="FF9900"/>
                </a:solidFill>
                <a:latin typeface="+mn-lt"/>
              </a:rPr>
              <a:t>80+ million reviews</a:t>
            </a:r>
          </a:p>
          <a:p>
            <a:pPr algn="ctr"/>
            <a:r>
              <a:rPr lang="en-US" sz="2400" b="1" kern="0" dirty="0">
                <a:solidFill>
                  <a:srgbClr val="FF9900"/>
                </a:solidFill>
                <a:latin typeface="+mn-lt"/>
              </a:rPr>
              <a:t>500,000+ labelled by </a:t>
            </a:r>
          </a:p>
          <a:p>
            <a:pPr algn="ctr"/>
            <a:r>
              <a:rPr lang="en-US" sz="2400" b="1" kern="0" dirty="0">
                <a:solidFill>
                  <a:srgbClr val="FF9900"/>
                </a:solidFill>
                <a:latin typeface="+mn-lt"/>
              </a:rPr>
              <a:t>4,000+ humans, </a:t>
            </a:r>
            <a:br>
              <a:rPr lang="en-US" sz="2400" b="1" kern="0" dirty="0">
                <a:solidFill>
                  <a:srgbClr val="FF9900"/>
                </a:solidFill>
                <a:latin typeface="+mn-lt"/>
              </a:rPr>
            </a:br>
            <a:r>
              <a:rPr lang="en-US" sz="2400" b="1" kern="0" dirty="0">
                <a:solidFill>
                  <a:srgbClr val="FF9900"/>
                </a:solidFill>
                <a:latin typeface="+mn-lt"/>
              </a:rPr>
              <a:t>30+ product categories</a:t>
            </a:r>
            <a:endParaRPr lang="en-US" sz="2000" b="1" kern="0" dirty="0">
              <a:solidFill>
                <a:srgbClr val="A50021"/>
              </a:solidFill>
              <a:latin typeface="+mn-lt"/>
            </a:endParaRPr>
          </a:p>
        </p:txBody>
      </p:sp>
      <p:sp>
        <p:nvSpPr>
          <p:cNvPr id="3" name="TextBox 2">
            <a:extLst>
              <a:ext uri="{FF2B5EF4-FFF2-40B4-BE49-F238E27FC236}">
                <a16:creationId xmlns="" xmlns:a16="http://schemas.microsoft.com/office/drawing/2014/main" id="{7BB25A15-2BE6-4E94-B940-6C0C213A04F1}"/>
              </a:ext>
            </a:extLst>
          </p:cNvPr>
          <p:cNvSpPr txBox="1"/>
          <p:nvPr/>
        </p:nvSpPr>
        <p:spPr>
          <a:xfrm>
            <a:off x="0" y="845403"/>
            <a:ext cx="9144000" cy="830997"/>
          </a:xfrm>
          <a:prstGeom prst="rect">
            <a:avLst/>
          </a:prstGeom>
          <a:noFill/>
        </p:spPr>
        <p:txBody>
          <a:bodyPr wrap="square">
            <a:spAutoFit/>
          </a:bodyPr>
          <a:lstStyle/>
          <a:p>
            <a:pPr algn="ctr"/>
            <a:r>
              <a:rPr lang="en-US" sz="2400" b="1" dirty="0">
                <a:solidFill>
                  <a:srgbClr val="FF9900"/>
                </a:solidFill>
                <a:effectLst/>
                <a:latin typeface="Calibri" panose="020F0502020204030204" pitchFamily="34" charset="0"/>
                <a:ea typeface="Calibri" panose="020F0502020204030204" pitchFamily="34" charset="0"/>
              </a:rPr>
              <a:t>At no cost, assemble human teams to label safety concerns </a:t>
            </a:r>
            <a:br>
              <a:rPr lang="en-US" sz="2400" b="1" dirty="0">
                <a:solidFill>
                  <a:srgbClr val="FF9900"/>
                </a:solidFill>
                <a:effectLst/>
                <a:latin typeface="Calibri" panose="020F0502020204030204" pitchFamily="34" charset="0"/>
                <a:ea typeface="Calibri" panose="020F0502020204030204" pitchFamily="34" charset="0"/>
              </a:rPr>
            </a:br>
            <a:r>
              <a:rPr lang="en-US" sz="2400" b="1" dirty="0">
                <a:solidFill>
                  <a:srgbClr val="FF9900"/>
                </a:solidFill>
                <a:effectLst/>
                <a:latin typeface="Calibri" panose="020F0502020204030204" pitchFamily="34" charset="0"/>
                <a:ea typeface="Calibri" panose="020F0502020204030204" pitchFamily="34" charset="0"/>
              </a:rPr>
              <a:t>buried in millions of product reviews</a:t>
            </a:r>
            <a:endParaRPr lang="en-US" b="1" dirty="0">
              <a:solidFill>
                <a:srgbClr val="FF9900"/>
              </a:solidFill>
            </a:endParaRPr>
          </a:p>
        </p:txBody>
      </p:sp>
    </p:spTree>
    <p:extLst>
      <p:ext uri="{BB962C8B-B14F-4D97-AF65-F5344CB8AC3E}">
        <p14:creationId xmlns:p14="http://schemas.microsoft.com/office/powerpoint/2010/main" val="2470664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000F7EA-A445-4A6A-A341-003BC0E5A571}" type="slidenum">
              <a:rPr lang="en-US" smtClean="0"/>
              <a:pPr>
                <a:defRPr/>
              </a:pPr>
              <a:t>13</a:t>
            </a:fld>
            <a:endParaRPr lang="en-US" dirty="0"/>
          </a:p>
        </p:txBody>
      </p:sp>
      <p:sp>
        <p:nvSpPr>
          <p:cNvPr id="5" name="Rectangle 4">
            <a:extLst>
              <a:ext uri="{FF2B5EF4-FFF2-40B4-BE49-F238E27FC236}">
                <a16:creationId xmlns="" xmlns:a16="http://schemas.microsoft.com/office/drawing/2014/main" id="{42F10E1F-9BCE-4C24-A816-AAC477218B03}"/>
              </a:ext>
            </a:extLst>
          </p:cNvPr>
          <p:cNvSpPr/>
          <p:nvPr/>
        </p:nvSpPr>
        <p:spPr bwMode="auto">
          <a:xfrm>
            <a:off x="0" y="40327"/>
            <a:ext cx="914400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6" charset="-128"/>
            </a:endParaRPr>
          </a:p>
        </p:txBody>
      </p:sp>
      <p:sp>
        <p:nvSpPr>
          <p:cNvPr id="8" name="Title 1">
            <a:extLst>
              <a:ext uri="{FF2B5EF4-FFF2-40B4-BE49-F238E27FC236}">
                <a16:creationId xmlns="" xmlns:a16="http://schemas.microsoft.com/office/drawing/2014/main" id="{0CACD0E9-B0F0-41F3-A38D-F3EDDEF1D3D1}"/>
              </a:ext>
            </a:extLst>
          </p:cNvPr>
          <p:cNvSpPr txBox="1">
            <a:spLocks/>
          </p:cNvSpPr>
          <p:nvPr/>
        </p:nvSpPr>
        <p:spPr bwMode="auto">
          <a:xfrm>
            <a:off x="0" y="0"/>
            <a:ext cx="9144000" cy="685800"/>
          </a:xfrm>
          <a:prstGeom prst="rect">
            <a:avLst/>
          </a:prstGeom>
          <a:solidFill>
            <a:srgbClr val="691638"/>
          </a:solid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rgbClr val="691638"/>
                </a:solidFill>
                <a:latin typeface="+mj-lt"/>
                <a:ea typeface="+mj-ea"/>
                <a:cs typeface="+mj-cs"/>
              </a:defRPr>
            </a:lvl1pPr>
            <a:lvl2pPr algn="l" rtl="0" eaLnBrk="0" fontAlgn="base" hangingPunct="0">
              <a:spcBef>
                <a:spcPct val="0"/>
              </a:spcBef>
              <a:spcAft>
                <a:spcPct val="0"/>
              </a:spcAft>
              <a:defRPr sz="4400">
                <a:solidFill>
                  <a:srgbClr val="691638"/>
                </a:solidFill>
                <a:latin typeface="Arial" charset="0"/>
                <a:ea typeface="ＭＳ Ｐゴシック" pitchFamily="116" charset="-128"/>
              </a:defRPr>
            </a:lvl2pPr>
            <a:lvl3pPr algn="l" rtl="0" eaLnBrk="0" fontAlgn="base" hangingPunct="0">
              <a:spcBef>
                <a:spcPct val="0"/>
              </a:spcBef>
              <a:spcAft>
                <a:spcPct val="0"/>
              </a:spcAft>
              <a:defRPr sz="4400">
                <a:solidFill>
                  <a:srgbClr val="691638"/>
                </a:solidFill>
                <a:latin typeface="Arial" charset="0"/>
                <a:ea typeface="ＭＳ Ｐゴシック" pitchFamily="116" charset="-128"/>
              </a:defRPr>
            </a:lvl3pPr>
            <a:lvl4pPr algn="l" rtl="0" eaLnBrk="0" fontAlgn="base" hangingPunct="0">
              <a:spcBef>
                <a:spcPct val="0"/>
              </a:spcBef>
              <a:spcAft>
                <a:spcPct val="0"/>
              </a:spcAft>
              <a:defRPr sz="4400">
                <a:solidFill>
                  <a:srgbClr val="691638"/>
                </a:solidFill>
                <a:latin typeface="Arial" charset="0"/>
                <a:ea typeface="ＭＳ Ｐゴシック" pitchFamily="116" charset="-128"/>
              </a:defRPr>
            </a:lvl4pPr>
            <a:lvl5pPr algn="l" rtl="0" eaLnBrk="0" fontAlgn="base" hangingPunct="0">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ctr"/>
            <a:r>
              <a:rPr lang="en-US" sz="3800" b="1" kern="0" dirty="0">
                <a:solidFill>
                  <a:schemeClr val="bg1"/>
                </a:solidFill>
              </a:rPr>
              <a:t>Training AI: Collaborative Tagging</a:t>
            </a:r>
          </a:p>
        </p:txBody>
      </p:sp>
      <p:sp>
        <p:nvSpPr>
          <p:cNvPr id="2" name="Rectangle 1"/>
          <p:cNvSpPr/>
          <p:nvPr/>
        </p:nvSpPr>
        <p:spPr bwMode="auto">
          <a:xfrm>
            <a:off x="5715000" y="5410200"/>
            <a:ext cx="457200" cy="76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6" charset="-128"/>
            </a:endParaRPr>
          </a:p>
        </p:txBody>
      </p:sp>
      <p:sp>
        <p:nvSpPr>
          <p:cNvPr id="10" name="Rectangle 9"/>
          <p:cNvSpPr/>
          <p:nvPr/>
        </p:nvSpPr>
        <p:spPr bwMode="auto">
          <a:xfrm>
            <a:off x="5715000" y="5486400"/>
            <a:ext cx="2286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6" charset="-128"/>
            </a:endParaRPr>
          </a:p>
        </p:txBody>
      </p:sp>
      <p:sp>
        <p:nvSpPr>
          <p:cNvPr id="11" name="Rectangle 10"/>
          <p:cNvSpPr/>
          <p:nvPr/>
        </p:nvSpPr>
        <p:spPr bwMode="auto">
          <a:xfrm>
            <a:off x="5715000" y="5638800"/>
            <a:ext cx="457200" cy="1555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6" charset="-128"/>
            </a:endParaRPr>
          </a:p>
        </p:txBody>
      </p:sp>
      <p:sp>
        <p:nvSpPr>
          <p:cNvPr id="12" name="Rectangle 11"/>
          <p:cNvSpPr/>
          <p:nvPr/>
        </p:nvSpPr>
        <p:spPr bwMode="auto">
          <a:xfrm>
            <a:off x="5715000" y="5791200"/>
            <a:ext cx="228600" cy="1555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6" charset="-128"/>
            </a:endParaRPr>
          </a:p>
        </p:txBody>
      </p:sp>
      <p:pic>
        <p:nvPicPr>
          <p:cNvPr id="3" name="Picture 2"/>
          <p:cNvPicPr>
            <a:picLocks noChangeAspect="1"/>
          </p:cNvPicPr>
          <p:nvPr/>
        </p:nvPicPr>
        <p:blipFill>
          <a:blip r:embed="rId3"/>
          <a:stretch>
            <a:fillRect/>
          </a:stretch>
        </p:blipFill>
        <p:spPr>
          <a:xfrm>
            <a:off x="2003121" y="1981200"/>
            <a:ext cx="5235879" cy="3468688"/>
          </a:xfrm>
          <a:prstGeom prst="rect">
            <a:avLst/>
          </a:prstGeom>
        </p:spPr>
      </p:pic>
      <p:pic>
        <p:nvPicPr>
          <p:cNvPr id="13" name="B10D0FC8-D741-4D4F-B5B9-297020E365E6" descr="CE6F4222-B4FE-4BBE-90A4-A3F8DE3DD677">
            <a:extLst>
              <a:ext uri="{FF2B5EF4-FFF2-40B4-BE49-F238E27FC236}">
                <a16:creationId xmlns="" xmlns:a16="http://schemas.microsoft.com/office/drawing/2014/main" id="{AE7506B8-4AA6-4185-B4A3-4EFBF5B4E8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6461" y="4670502"/>
            <a:ext cx="5063858" cy="31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6A267575-9E88-F68D-8111-1CCE91C8AC28}"/>
              </a:ext>
            </a:extLst>
          </p:cNvPr>
          <p:cNvSpPr txBox="1"/>
          <p:nvPr/>
        </p:nvSpPr>
        <p:spPr>
          <a:xfrm>
            <a:off x="0" y="769203"/>
            <a:ext cx="9144000" cy="1200329"/>
          </a:xfrm>
          <a:prstGeom prst="rect">
            <a:avLst/>
          </a:prstGeom>
          <a:noFill/>
        </p:spPr>
        <p:txBody>
          <a:bodyPr wrap="square">
            <a:spAutoFit/>
          </a:bodyPr>
          <a:lstStyle/>
          <a:p>
            <a:pPr algn="ctr"/>
            <a:r>
              <a:rPr lang="en-US" sz="2400" b="1" dirty="0">
                <a:solidFill>
                  <a:srgbClr val="FF9900"/>
                </a:solidFill>
                <a:effectLst/>
                <a:latin typeface="Calibri" panose="020F0502020204030204" pitchFamily="34" charset="0"/>
                <a:ea typeface="Calibri" panose="020F0502020204030204" pitchFamily="34" charset="0"/>
              </a:rPr>
              <a:t>Track the activity and inter-rater reliability </a:t>
            </a:r>
          </a:p>
          <a:p>
            <a:pPr algn="ctr"/>
            <a:r>
              <a:rPr lang="en-US" sz="2400" b="1" dirty="0">
                <a:solidFill>
                  <a:srgbClr val="FF9900"/>
                </a:solidFill>
                <a:effectLst/>
                <a:latin typeface="Calibri" panose="020F0502020204030204" pitchFamily="34" charset="0"/>
                <a:ea typeface="Calibri" panose="020F0502020204030204" pitchFamily="34" charset="0"/>
              </a:rPr>
              <a:t>(regular vs authorit</a:t>
            </a:r>
            <a:r>
              <a:rPr lang="en-US" b="1" dirty="0">
                <a:solidFill>
                  <a:srgbClr val="FF9900"/>
                </a:solidFill>
                <a:latin typeface="Calibri" panose="020F0502020204030204" pitchFamily="34" charset="0"/>
                <a:ea typeface="Calibri" panose="020F0502020204030204" pitchFamily="34" charset="0"/>
              </a:rPr>
              <a:t>y coders) </a:t>
            </a:r>
          </a:p>
          <a:p>
            <a:pPr algn="ctr"/>
            <a:r>
              <a:rPr lang="en-US" sz="2400" b="1" dirty="0">
                <a:solidFill>
                  <a:srgbClr val="FF9900"/>
                </a:solidFill>
                <a:effectLst/>
                <a:latin typeface="Calibri" panose="020F0502020204030204" pitchFamily="34" charset="0"/>
                <a:ea typeface="Calibri" panose="020F0502020204030204" pitchFamily="34" charset="0"/>
              </a:rPr>
              <a:t>of your human safety concern labeling teams</a:t>
            </a:r>
            <a:endParaRPr lang="en-US" b="1" dirty="0">
              <a:solidFill>
                <a:srgbClr val="FF9900"/>
              </a:solidFill>
            </a:endParaRPr>
          </a:p>
        </p:txBody>
      </p:sp>
    </p:spTree>
    <p:extLst>
      <p:ext uri="{BB962C8B-B14F-4D97-AF65-F5344CB8AC3E}">
        <p14:creationId xmlns:p14="http://schemas.microsoft.com/office/powerpoint/2010/main" val="1056294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2F10E1F-9BCE-4C24-A816-AAC477218B03}"/>
              </a:ext>
            </a:extLst>
          </p:cNvPr>
          <p:cNvSpPr/>
          <p:nvPr/>
        </p:nvSpPr>
        <p:spPr bwMode="auto">
          <a:xfrm>
            <a:off x="-152400" y="0"/>
            <a:ext cx="929640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6" charset="-128"/>
            </a:endParaRPr>
          </a:p>
        </p:txBody>
      </p:sp>
      <p:sp>
        <p:nvSpPr>
          <p:cNvPr id="8" name="Title 1">
            <a:extLst>
              <a:ext uri="{FF2B5EF4-FFF2-40B4-BE49-F238E27FC236}">
                <a16:creationId xmlns="" xmlns:a16="http://schemas.microsoft.com/office/drawing/2014/main" id="{0CACD0E9-B0F0-41F3-A38D-F3EDDEF1D3D1}"/>
              </a:ext>
            </a:extLst>
          </p:cNvPr>
          <p:cNvSpPr txBox="1">
            <a:spLocks/>
          </p:cNvSpPr>
          <p:nvPr/>
        </p:nvSpPr>
        <p:spPr bwMode="auto">
          <a:xfrm>
            <a:off x="-152400" y="0"/>
            <a:ext cx="9296400" cy="685800"/>
          </a:xfrm>
          <a:prstGeom prst="rect">
            <a:avLst/>
          </a:prstGeom>
          <a:solidFill>
            <a:srgbClr val="691638"/>
          </a:solid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rgbClr val="691638"/>
                </a:solidFill>
                <a:latin typeface="+mj-lt"/>
                <a:ea typeface="+mj-ea"/>
                <a:cs typeface="+mj-cs"/>
              </a:defRPr>
            </a:lvl1pPr>
            <a:lvl2pPr algn="l" rtl="0" eaLnBrk="0" fontAlgn="base" hangingPunct="0">
              <a:spcBef>
                <a:spcPct val="0"/>
              </a:spcBef>
              <a:spcAft>
                <a:spcPct val="0"/>
              </a:spcAft>
              <a:defRPr sz="4400">
                <a:solidFill>
                  <a:srgbClr val="691638"/>
                </a:solidFill>
                <a:latin typeface="Arial" charset="0"/>
                <a:ea typeface="ＭＳ Ｐゴシック" pitchFamily="116" charset="-128"/>
              </a:defRPr>
            </a:lvl2pPr>
            <a:lvl3pPr algn="l" rtl="0" eaLnBrk="0" fontAlgn="base" hangingPunct="0">
              <a:spcBef>
                <a:spcPct val="0"/>
              </a:spcBef>
              <a:spcAft>
                <a:spcPct val="0"/>
              </a:spcAft>
              <a:defRPr sz="4400">
                <a:solidFill>
                  <a:srgbClr val="691638"/>
                </a:solidFill>
                <a:latin typeface="Arial" charset="0"/>
                <a:ea typeface="ＭＳ Ｐゴシック" pitchFamily="116" charset="-128"/>
              </a:defRPr>
            </a:lvl3pPr>
            <a:lvl4pPr algn="l" rtl="0" eaLnBrk="0" fontAlgn="base" hangingPunct="0">
              <a:spcBef>
                <a:spcPct val="0"/>
              </a:spcBef>
              <a:spcAft>
                <a:spcPct val="0"/>
              </a:spcAft>
              <a:defRPr sz="4400">
                <a:solidFill>
                  <a:srgbClr val="691638"/>
                </a:solidFill>
                <a:latin typeface="Arial" charset="0"/>
                <a:ea typeface="ＭＳ Ｐゴシック" pitchFamily="116" charset="-128"/>
              </a:defRPr>
            </a:lvl4pPr>
            <a:lvl5pPr algn="l" rtl="0" eaLnBrk="0" fontAlgn="base" hangingPunct="0">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ctr"/>
            <a:r>
              <a:rPr lang="en-US" sz="3800" b="1" kern="0" dirty="0">
                <a:solidFill>
                  <a:schemeClr val="bg1"/>
                </a:solidFill>
              </a:rPr>
              <a:t>Generating and Using Smoke Terms</a:t>
            </a:r>
          </a:p>
        </p:txBody>
      </p:sp>
      <p:pic>
        <p:nvPicPr>
          <p:cNvPr id="3" name="Picture 2">
            <a:extLst>
              <a:ext uri="{FF2B5EF4-FFF2-40B4-BE49-F238E27FC236}">
                <a16:creationId xmlns="" xmlns:a16="http://schemas.microsoft.com/office/drawing/2014/main" id="{EB5571F3-C505-4495-9AF6-B3BCB33D072F}"/>
              </a:ext>
            </a:extLst>
          </p:cNvPr>
          <p:cNvPicPr>
            <a:picLocks noChangeAspect="1"/>
          </p:cNvPicPr>
          <p:nvPr/>
        </p:nvPicPr>
        <p:blipFill>
          <a:blip r:embed="rId3"/>
          <a:stretch>
            <a:fillRect/>
          </a:stretch>
        </p:blipFill>
        <p:spPr>
          <a:xfrm>
            <a:off x="1835037" y="2971800"/>
            <a:ext cx="5403963" cy="3539395"/>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 xmlns:a16="http://schemas.microsoft.com/office/drawing/2014/main" id="{D98058E3-B3EC-4B3C-8814-E1D82D802772}"/>
              </a:ext>
            </a:extLst>
          </p:cNvPr>
          <p:cNvSpPr/>
          <p:nvPr/>
        </p:nvSpPr>
        <p:spPr>
          <a:xfrm>
            <a:off x="-152400" y="1981200"/>
            <a:ext cx="9296400" cy="892552"/>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r>
              <a:rPr lang="en-US" sz="3200" b="1" dirty="0">
                <a:solidFill>
                  <a:schemeClr val="tx1">
                    <a:lumMod val="50000"/>
                    <a:lumOff val="50000"/>
                  </a:schemeClr>
                </a:solidFill>
              </a:rPr>
              <a:t>fumeus.app</a:t>
            </a:r>
          </a:p>
          <a:p>
            <a:pPr algn="ctr"/>
            <a:r>
              <a:rPr lang="en-US" sz="1800" dirty="0">
                <a:solidFill>
                  <a:schemeClr val="tx1">
                    <a:lumMod val="50000"/>
                    <a:lumOff val="50000"/>
                  </a:schemeClr>
                </a:solidFill>
              </a:rPr>
              <a:t>(Free, web-browser based, no log-in needed; open-source)</a:t>
            </a:r>
          </a:p>
        </p:txBody>
      </p:sp>
      <p:sp>
        <p:nvSpPr>
          <p:cNvPr id="2" name="TextBox 1">
            <a:extLst>
              <a:ext uri="{FF2B5EF4-FFF2-40B4-BE49-F238E27FC236}">
                <a16:creationId xmlns="" xmlns:a16="http://schemas.microsoft.com/office/drawing/2014/main" id="{DDEC64A3-15CA-B96D-45DD-6FE2BDBD66FE}"/>
              </a:ext>
            </a:extLst>
          </p:cNvPr>
          <p:cNvSpPr txBox="1"/>
          <p:nvPr/>
        </p:nvSpPr>
        <p:spPr>
          <a:xfrm>
            <a:off x="-152400" y="990600"/>
            <a:ext cx="9296400" cy="1200329"/>
          </a:xfrm>
          <a:prstGeom prst="rect">
            <a:avLst/>
          </a:prstGeom>
          <a:noFill/>
        </p:spPr>
        <p:txBody>
          <a:bodyPr wrap="square" rtlCol="0">
            <a:spAutoFit/>
          </a:bodyPr>
          <a:lstStyle/>
          <a:p>
            <a:pPr algn="ctr"/>
            <a:r>
              <a:rPr lang="en-US" b="1" dirty="0">
                <a:solidFill>
                  <a:srgbClr val="FF9900"/>
                </a:solidFill>
              </a:rPr>
              <a:t>Generate, test, and deploy </a:t>
            </a:r>
          </a:p>
          <a:p>
            <a:pPr algn="ctr"/>
            <a:r>
              <a:rPr lang="en-US" b="1" dirty="0">
                <a:solidFill>
                  <a:srgbClr val="FF9900"/>
                </a:solidFill>
              </a:rPr>
              <a:t>your own custom smoke term dictionaries </a:t>
            </a:r>
          </a:p>
          <a:p>
            <a:pPr algn="ctr"/>
            <a:endParaRPr lang="en-US" dirty="0"/>
          </a:p>
        </p:txBody>
      </p:sp>
    </p:spTree>
    <p:extLst>
      <p:ext uri="{BB962C8B-B14F-4D97-AF65-F5344CB8AC3E}">
        <p14:creationId xmlns:p14="http://schemas.microsoft.com/office/powerpoint/2010/main" val="1682311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7">
            <a:extLst>
              <a:ext uri="{FF2B5EF4-FFF2-40B4-BE49-F238E27FC236}">
                <a16:creationId xmlns="" xmlns:a16="http://schemas.microsoft.com/office/drawing/2014/main" id="{D97BEA72-B423-483C-B8EF-78317B730937}"/>
              </a:ext>
            </a:extLst>
          </p:cNvPr>
          <p:cNvSpPr txBox="1">
            <a:spLocks/>
          </p:cNvSpPr>
          <p:nvPr/>
        </p:nvSpPr>
        <p:spPr>
          <a:xfrm>
            <a:off x="685802" y="3037201"/>
            <a:ext cx="7690103" cy="1847081"/>
          </a:xfrm>
          <a:prstGeom prst="rect">
            <a:avLst/>
          </a:prstGeom>
        </p:spPr>
        <p:txBody>
          <a:bodyPr vert="horz" lIns="0" tIns="34290" rIns="68580" bIns="0" rtlCol="0" anchor="t" anchorCtr="0">
            <a:noAutofit/>
          </a:bodyPr>
          <a:lstStyle>
            <a:lvl1pPr algn="l" defTabSz="914400" rtl="0" eaLnBrk="1" latinLnBrk="0" hangingPunct="1">
              <a:lnSpc>
                <a:spcPct val="85000"/>
              </a:lnSpc>
              <a:spcBef>
                <a:spcPct val="0"/>
              </a:spcBef>
              <a:buNone/>
              <a:defRPr sz="2800" b="1" i="0" kern="1200" cap="none" spc="-100" baseline="0">
                <a:solidFill>
                  <a:schemeClr val="tx1"/>
                </a:solidFill>
                <a:latin typeface="+mn-lt"/>
                <a:ea typeface="Bebas Neue" charset="0"/>
                <a:cs typeface="Chronicle Display Black"/>
              </a:defRPr>
            </a:lvl1pPr>
          </a:lstStyle>
          <a:p>
            <a:pPr defTabSz="914378">
              <a:lnSpc>
                <a:spcPct val="100000"/>
              </a:lnSpc>
              <a:defRPr/>
            </a:pPr>
            <a:r>
              <a:rPr lang="en-US" sz="3300" spc="0" dirty="0">
                <a:latin typeface="Open Sans"/>
                <a:ea typeface="Open Sans" panose="020B0606030504020204" pitchFamily="34" charset="0"/>
                <a:cs typeface="Open Sans" panose="020B0606030504020204" pitchFamily="34" charset="0"/>
              </a:rPr>
              <a:t>Safety Data Analytics Infrastructure</a:t>
            </a:r>
          </a:p>
        </p:txBody>
      </p:sp>
      <p:sp>
        <p:nvSpPr>
          <p:cNvPr id="40" name="Text Placeholder 2">
            <a:extLst>
              <a:ext uri="{FF2B5EF4-FFF2-40B4-BE49-F238E27FC236}">
                <a16:creationId xmlns="" xmlns:a16="http://schemas.microsoft.com/office/drawing/2014/main" id="{7308B388-D0FD-47E5-97E0-75D61CD8C538}"/>
              </a:ext>
            </a:extLst>
          </p:cNvPr>
          <p:cNvSpPr txBox="1">
            <a:spLocks/>
          </p:cNvSpPr>
          <p:nvPr/>
        </p:nvSpPr>
        <p:spPr>
          <a:xfrm>
            <a:off x="685803" y="3786597"/>
            <a:ext cx="3305755" cy="348287"/>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
                <a:srgbClr val="787878"/>
              </a:buClr>
              <a:defRPr/>
            </a:pPr>
            <a:r>
              <a:rPr lang="en-US" sz="700" spc="188" dirty="0">
                <a:solidFill>
                  <a:srgbClr val="787878">
                    <a:lumMod val="60000"/>
                    <a:lumOff val="40000"/>
                  </a:srgbClr>
                </a:solidFill>
                <a:latin typeface="Open Sans"/>
              </a:rPr>
              <a:t>April 2023</a:t>
            </a:r>
          </a:p>
        </p:txBody>
      </p:sp>
    </p:spTree>
    <p:extLst>
      <p:ext uri="{BB962C8B-B14F-4D97-AF65-F5344CB8AC3E}">
        <p14:creationId xmlns:p14="http://schemas.microsoft.com/office/powerpoint/2010/main" val="601890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tle 2">
            <a:extLst>
              <a:ext uri="{FF2B5EF4-FFF2-40B4-BE49-F238E27FC236}">
                <a16:creationId xmlns="" xmlns:a16="http://schemas.microsoft.com/office/drawing/2014/main" id="{B9A7E662-43F6-4B5C-BB35-60B8797DF34A}"/>
              </a:ext>
            </a:extLst>
          </p:cNvPr>
          <p:cNvSpPr>
            <a:spLocks noGrp="1"/>
          </p:cNvSpPr>
          <p:nvPr>
            <p:ph type="title"/>
          </p:nvPr>
        </p:nvSpPr>
        <p:spPr/>
        <p:txBody>
          <a:bodyPr/>
          <a:lstStyle/>
          <a:p>
            <a:r>
              <a:rPr lang="en-US" b="1" dirty="0">
                <a:ea typeface="Open Sans" panose="020B0606030504020204" pitchFamily="34" charset="0"/>
                <a:cs typeface="Open Sans" panose="020B0606030504020204" pitchFamily="34" charset="0"/>
              </a:rPr>
              <a:t>Components of a Leading-Class Safety Data Analytics Infrastructure (SDAI)</a:t>
            </a:r>
            <a:endParaRPr lang="en-US" b="1" dirty="0">
              <a:solidFill>
                <a:schemeClr val="accent1"/>
              </a:solidFill>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 xmlns:a16="http://schemas.microsoft.com/office/drawing/2014/main" id="{7397DB25-E736-46A5-AB40-F0CEC07CBC61}"/>
              </a:ext>
            </a:extLst>
          </p:cNvPr>
          <p:cNvSpPr>
            <a:spLocks noGrp="1"/>
          </p:cNvSpPr>
          <p:nvPr>
            <p:ph type="body" sz="quarter" idx="13"/>
          </p:nvPr>
        </p:nvSpPr>
        <p:spPr>
          <a:xfrm>
            <a:off x="352425" y="736688"/>
            <a:ext cx="8439150" cy="555381"/>
          </a:xfrm>
        </p:spPr>
        <p:txBody>
          <a:bodyPr/>
          <a:lstStyle/>
          <a:p>
            <a:r>
              <a:rPr lang="en-US" dirty="0">
                <a:solidFill>
                  <a:schemeClr val="tx1"/>
                </a:solidFill>
                <a:latin typeface="+mj-lt"/>
              </a:rPr>
              <a:t>A truly leading-class system supports the end-to-end safety issue lifecycle with a centralized safety data repository and an integrated set of advanced analytics, workflow, and process monitoring tools</a:t>
            </a:r>
          </a:p>
        </p:txBody>
      </p:sp>
      <p:sp>
        <p:nvSpPr>
          <p:cNvPr id="43" name="Rectangle 42">
            <a:extLst>
              <a:ext uri="{FF2B5EF4-FFF2-40B4-BE49-F238E27FC236}">
                <a16:creationId xmlns="" xmlns:a16="http://schemas.microsoft.com/office/drawing/2014/main" id="{BC3BE8DF-6719-477C-BB17-E09A2FD5869B}"/>
              </a:ext>
            </a:extLst>
          </p:cNvPr>
          <p:cNvSpPr/>
          <p:nvPr/>
        </p:nvSpPr>
        <p:spPr bwMode="gray">
          <a:xfrm>
            <a:off x="262221" y="1335216"/>
            <a:ext cx="8619561" cy="1568809"/>
          </a:xfrm>
          <a:prstGeom prst="rect">
            <a:avLst/>
          </a:prstGeom>
          <a:noFill/>
          <a:ln w="19050" algn="ctr">
            <a:solidFill>
              <a:schemeClr val="accent6">
                <a:lumMod val="60000"/>
                <a:lumOff val="40000"/>
              </a:schemeClr>
            </a:solidFill>
            <a:prstDash val="sysDot"/>
            <a:miter lim="800000"/>
            <a:headEnd/>
            <a:tailEnd/>
          </a:ln>
        </p:spPr>
        <p:txBody>
          <a:bodyPr wrap="square" lIns="66675" tIns="66675" rIns="66675" bIns="66675" rtlCol="0" anchor="ctr"/>
          <a:lstStyle/>
          <a:p>
            <a:pPr algn="ctr">
              <a:lnSpc>
                <a:spcPct val="106000"/>
              </a:lnSpc>
              <a:defRPr/>
            </a:pPr>
            <a:endParaRPr lang="en-US" sz="1200" b="1">
              <a:solidFill>
                <a:prstClr val="white"/>
              </a:solidFill>
              <a:latin typeface="Open Sans"/>
            </a:endParaRPr>
          </a:p>
        </p:txBody>
      </p:sp>
      <p:sp>
        <p:nvSpPr>
          <p:cNvPr id="82" name="TextBox 81">
            <a:extLst>
              <a:ext uri="{FF2B5EF4-FFF2-40B4-BE49-F238E27FC236}">
                <a16:creationId xmlns="" xmlns:a16="http://schemas.microsoft.com/office/drawing/2014/main" id="{285AE036-1A48-4D89-92F9-632E35E5F514}"/>
              </a:ext>
            </a:extLst>
          </p:cNvPr>
          <p:cNvSpPr txBox="1"/>
          <p:nvPr/>
        </p:nvSpPr>
        <p:spPr>
          <a:xfrm>
            <a:off x="733838" y="2511074"/>
            <a:ext cx="800978" cy="315471"/>
          </a:xfrm>
          <a:prstGeom prst="rect">
            <a:avLst/>
          </a:prstGeom>
          <a:noFill/>
        </p:spPr>
        <p:txBody>
          <a:bodyPr wrap="square" lIns="68580" tIns="34290" rIns="68580" bIns="34290" rtlCol="0" anchor="ctr">
            <a:spAutoFit/>
          </a:bodyPr>
          <a:lstStyle/>
          <a:p>
            <a:pPr algn="ctr">
              <a:defRPr/>
            </a:pPr>
            <a:r>
              <a:rPr lang="en-US" sz="800" b="1" i="1" err="1">
                <a:solidFill>
                  <a:prstClr val="white">
                    <a:lumMod val="50000"/>
                  </a:prstClr>
                </a:solidFill>
                <a:latin typeface="Open Sans"/>
              </a:rPr>
              <a:t>Aler</a:t>
            </a:r>
            <a:r>
              <a:rPr lang="en-US" sz="800" b="1" i="1">
                <a:solidFill>
                  <a:prstClr val="white">
                    <a:lumMod val="50000"/>
                  </a:prstClr>
                </a:solidFill>
                <a:latin typeface="Open Sans"/>
              </a:rPr>
              <a:t>t </a:t>
            </a:r>
          </a:p>
          <a:p>
            <a:pPr algn="ctr">
              <a:defRPr/>
            </a:pPr>
            <a:r>
              <a:rPr lang="en-US" sz="800" b="1" i="1">
                <a:solidFill>
                  <a:prstClr val="white">
                    <a:lumMod val="50000"/>
                  </a:prstClr>
                </a:solidFill>
                <a:latin typeface="Open Sans"/>
              </a:rPr>
              <a:t>Created</a:t>
            </a:r>
            <a:endParaRPr lang="en-US" sz="800" i="1">
              <a:solidFill>
                <a:prstClr val="white">
                  <a:lumMod val="50000"/>
                </a:prstClr>
              </a:solidFill>
              <a:latin typeface="Open Sans"/>
            </a:endParaRPr>
          </a:p>
        </p:txBody>
      </p:sp>
      <p:sp>
        <p:nvSpPr>
          <p:cNvPr id="74" name="TextBox 73">
            <a:extLst>
              <a:ext uri="{FF2B5EF4-FFF2-40B4-BE49-F238E27FC236}">
                <a16:creationId xmlns="" xmlns:a16="http://schemas.microsoft.com/office/drawing/2014/main" id="{3AA47DEE-DD59-408C-BECE-E2A0F7D03D6A}"/>
              </a:ext>
            </a:extLst>
          </p:cNvPr>
          <p:cNvSpPr txBox="1"/>
          <p:nvPr/>
        </p:nvSpPr>
        <p:spPr>
          <a:xfrm>
            <a:off x="7899237" y="1645850"/>
            <a:ext cx="982545" cy="315471"/>
          </a:xfrm>
          <a:prstGeom prst="rect">
            <a:avLst/>
          </a:prstGeom>
          <a:noFill/>
        </p:spPr>
        <p:txBody>
          <a:bodyPr wrap="square" lIns="68580" tIns="34290" rIns="68580" bIns="34290" rtlCol="0" anchor="t">
            <a:spAutoFit/>
          </a:bodyPr>
          <a:lstStyle/>
          <a:p>
            <a:pPr algn="ctr">
              <a:defRPr/>
            </a:pPr>
            <a:r>
              <a:rPr lang="en-US" sz="800" b="1" i="1">
                <a:solidFill>
                  <a:prstClr val="white">
                    <a:lumMod val="50000"/>
                  </a:prstClr>
                </a:solidFill>
                <a:latin typeface="Open Sans"/>
              </a:rPr>
              <a:t>Remedy Efficiency </a:t>
            </a:r>
            <a:endParaRPr lang="en-US" sz="800" i="1">
              <a:solidFill>
                <a:prstClr val="white">
                  <a:lumMod val="50000"/>
                </a:prstClr>
              </a:solidFill>
              <a:latin typeface="Open Sans"/>
            </a:endParaRPr>
          </a:p>
        </p:txBody>
      </p:sp>
      <p:sp>
        <p:nvSpPr>
          <p:cNvPr id="75" name="TextBox 74">
            <a:extLst>
              <a:ext uri="{FF2B5EF4-FFF2-40B4-BE49-F238E27FC236}">
                <a16:creationId xmlns="" xmlns:a16="http://schemas.microsoft.com/office/drawing/2014/main" id="{23897776-7D9C-4965-A3BB-A8353FAB3D80}"/>
              </a:ext>
            </a:extLst>
          </p:cNvPr>
          <p:cNvSpPr txBox="1"/>
          <p:nvPr/>
        </p:nvSpPr>
        <p:spPr>
          <a:xfrm>
            <a:off x="3262322" y="1648040"/>
            <a:ext cx="881075" cy="315471"/>
          </a:xfrm>
          <a:prstGeom prst="rect">
            <a:avLst/>
          </a:prstGeom>
          <a:noFill/>
        </p:spPr>
        <p:txBody>
          <a:bodyPr wrap="square" lIns="68580" tIns="34290" rIns="68580" bIns="34290" rtlCol="0" anchor="t">
            <a:spAutoFit/>
          </a:bodyPr>
          <a:lstStyle/>
          <a:p>
            <a:pPr algn="ctr">
              <a:defRPr/>
            </a:pPr>
            <a:r>
              <a:rPr lang="en-US" sz="800" b="1" i="1">
                <a:solidFill>
                  <a:prstClr val="white">
                    <a:lumMod val="50000"/>
                  </a:prstClr>
                </a:solidFill>
                <a:latin typeface="Open Sans"/>
              </a:rPr>
              <a:t>Case </a:t>
            </a:r>
          </a:p>
          <a:p>
            <a:pPr algn="ctr">
              <a:defRPr/>
            </a:pPr>
            <a:r>
              <a:rPr lang="en-US" sz="800" b="1" i="1">
                <a:solidFill>
                  <a:prstClr val="white">
                    <a:lumMod val="50000"/>
                  </a:prstClr>
                </a:solidFill>
                <a:latin typeface="Open Sans"/>
              </a:rPr>
              <a:t>Investigated</a:t>
            </a:r>
            <a:endParaRPr lang="en-US" sz="800" i="1">
              <a:solidFill>
                <a:prstClr val="white">
                  <a:lumMod val="50000"/>
                </a:prstClr>
              </a:solidFill>
              <a:latin typeface="Open Sans"/>
            </a:endParaRPr>
          </a:p>
        </p:txBody>
      </p:sp>
      <p:sp>
        <p:nvSpPr>
          <p:cNvPr id="76" name="TextBox 75">
            <a:extLst>
              <a:ext uri="{FF2B5EF4-FFF2-40B4-BE49-F238E27FC236}">
                <a16:creationId xmlns="" xmlns:a16="http://schemas.microsoft.com/office/drawing/2014/main" id="{4F6588BA-9057-44A8-A899-1E620923C6D6}"/>
              </a:ext>
            </a:extLst>
          </p:cNvPr>
          <p:cNvSpPr txBox="1"/>
          <p:nvPr/>
        </p:nvSpPr>
        <p:spPr>
          <a:xfrm>
            <a:off x="4148315" y="2128161"/>
            <a:ext cx="648995" cy="315471"/>
          </a:xfrm>
          <a:prstGeom prst="rect">
            <a:avLst/>
          </a:prstGeom>
          <a:noFill/>
        </p:spPr>
        <p:txBody>
          <a:bodyPr wrap="square" lIns="68580" tIns="34290" rIns="68580" bIns="34290" rtlCol="0" anchor="t">
            <a:spAutoFit/>
          </a:bodyPr>
          <a:lstStyle/>
          <a:p>
            <a:pPr algn="ctr">
              <a:defRPr/>
            </a:pPr>
            <a:r>
              <a:rPr lang="en-US" sz="800" b="1" i="1">
                <a:solidFill>
                  <a:prstClr val="white">
                    <a:lumMod val="50000"/>
                  </a:prstClr>
                </a:solidFill>
                <a:latin typeface="Open Sans"/>
              </a:rPr>
              <a:t>Case </a:t>
            </a:r>
          </a:p>
          <a:p>
            <a:pPr algn="ctr">
              <a:defRPr/>
            </a:pPr>
            <a:r>
              <a:rPr lang="en-US" sz="800" b="1" i="1">
                <a:solidFill>
                  <a:prstClr val="white">
                    <a:lumMod val="50000"/>
                  </a:prstClr>
                </a:solidFill>
                <a:latin typeface="Open Sans"/>
              </a:rPr>
              <a:t>Opened</a:t>
            </a:r>
            <a:endParaRPr lang="en-US" sz="800" i="1">
              <a:solidFill>
                <a:prstClr val="white">
                  <a:lumMod val="50000"/>
                </a:prstClr>
              </a:solidFill>
              <a:latin typeface="Open Sans"/>
            </a:endParaRPr>
          </a:p>
        </p:txBody>
      </p:sp>
      <p:sp>
        <p:nvSpPr>
          <p:cNvPr id="79" name="TextBox 78">
            <a:extLst>
              <a:ext uri="{FF2B5EF4-FFF2-40B4-BE49-F238E27FC236}">
                <a16:creationId xmlns="" xmlns:a16="http://schemas.microsoft.com/office/drawing/2014/main" id="{AD7101C8-A93D-4506-8640-CDE7D3650D4B}"/>
              </a:ext>
            </a:extLst>
          </p:cNvPr>
          <p:cNvSpPr txBox="1"/>
          <p:nvPr/>
        </p:nvSpPr>
        <p:spPr>
          <a:xfrm>
            <a:off x="309376" y="1650617"/>
            <a:ext cx="575324" cy="315471"/>
          </a:xfrm>
          <a:prstGeom prst="rect">
            <a:avLst/>
          </a:prstGeom>
          <a:noFill/>
        </p:spPr>
        <p:txBody>
          <a:bodyPr wrap="square" lIns="68580" tIns="34290" rIns="68580" bIns="34290" rtlCol="0" anchor="t">
            <a:spAutoFit/>
          </a:bodyPr>
          <a:lstStyle/>
          <a:p>
            <a:pPr algn="ctr">
              <a:defRPr/>
            </a:pPr>
            <a:r>
              <a:rPr lang="en-US" sz="800" b="1" i="1">
                <a:solidFill>
                  <a:prstClr val="white">
                    <a:lumMod val="50000"/>
                  </a:prstClr>
                </a:solidFill>
                <a:latin typeface="Open Sans"/>
              </a:rPr>
              <a:t>Event </a:t>
            </a:r>
          </a:p>
          <a:p>
            <a:pPr algn="ctr">
              <a:defRPr/>
            </a:pPr>
            <a:r>
              <a:rPr lang="en-US" sz="800" b="1" i="1">
                <a:solidFill>
                  <a:prstClr val="white">
                    <a:lumMod val="50000"/>
                  </a:prstClr>
                </a:solidFill>
                <a:latin typeface="Open Sans"/>
              </a:rPr>
              <a:t>Occurs</a:t>
            </a:r>
            <a:endParaRPr lang="en-US" sz="800" i="1">
              <a:solidFill>
                <a:prstClr val="white">
                  <a:lumMod val="50000"/>
                </a:prstClr>
              </a:solidFill>
              <a:latin typeface="Open Sans"/>
            </a:endParaRPr>
          </a:p>
        </p:txBody>
      </p:sp>
      <p:sp>
        <p:nvSpPr>
          <p:cNvPr id="89" name="TextBox 88">
            <a:extLst>
              <a:ext uri="{FF2B5EF4-FFF2-40B4-BE49-F238E27FC236}">
                <a16:creationId xmlns="" xmlns:a16="http://schemas.microsoft.com/office/drawing/2014/main" id="{C7F677FC-3146-4C8E-AF66-DFE825DC6164}"/>
              </a:ext>
            </a:extLst>
          </p:cNvPr>
          <p:cNvSpPr txBox="1"/>
          <p:nvPr/>
        </p:nvSpPr>
        <p:spPr>
          <a:xfrm>
            <a:off x="7271179" y="2419005"/>
            <a:ext cx="655808" cy="315471"/>
          </a:xfrm>
          <a:prstGeom prst="rect">
            <a:avLst/>
          </a:prstGeom>
          <a:noFill/>
        </p:spPr>
        <p:txBody>
          <a:bodyPr wrap="square" lIns="68580" tIns="34290" rIns="68580" bIns="34290" rtlCol="0" anchor="t">
            <a:spAutoFit/>
          </a:bodyPr>
          <a:lstStyle/>
          <a:p>
            <a:pPr algn="ctr">
              <a:defRPr/>
            </a:pPr>
            <a:r>
              <a:rPr lang="en-US" sz="800" b="1" i="1" dirty="0">
                <a:solidFill>
                  <a:prstClr val="white">
                    <a:lumMod val="50000"/>
                  </a:prstClr>
                </a:solidFill>
                <a:latin typeface="Open Sans"/>
              </a:rPr>
              <a:t>Launch Recall</a:t>
            </a:r>
            <a:endParaRPr lang="en-US" sz="800" i="1" dirty="0">
              <a:solidFill>
                <a:prstClr val="white">
                  <a:lumMod val="50000"/>
                </a:prstClr>
              </a:solidFill>
              <a:latin typeface="Open Sans"/>
            </a:endParaRPr>
          </a:p>
        </p:txBody>
      </p:sp>
      <p:sp>
        <p:nvSpPr>
          <p:cNvPr id="54" name="TextBox 53">
            <a:extLst>
              <a:ext uri="{FF2B5EF4-FFF2-40B4-BE49-F238E27FC236}">
                <a16:creationId xmlns="" xmlns:a16="http://schemas.microsoft.com/office/drawing/2014/main" id="{682EE828-554B-4A1D-9E28-16E2426030FA}"/>
              </a:ext>
            </a:extLst>
          </p:cNvPr>
          <p:cNvSpPr txBox="1"/>
          <p:nvPr/>
        </p:nvSpPr>
        <p:spPr>
          <a:xfrm>
            <a:off x="2555116" y="2471114"/>
            <a:ext cx="728161" cy="315471"/>
          </a:xfrm>
          <a:prstGeom prst="rect">
            <a:avLst/>
          </a:prstGeom>
          <a:noFill/>
        </p:spPr>
        <p:txBody>
          <a:bodyPr wrap="square" lIns="68580" tIns="34290" rIns="68580" bIns="34290" rtlCol="0" anchor="t">
            <a:spAutoFit/>
          </a:bodyPr>
          <a:lstStyle/>
          <a:p>
            <a:pPr algn="ctr">
              <a:defRPr/>
            </a:pPr>
            <a:r>
              <a:rPr lang="en-US" sz="800" b="1" i="1" err="1">
                <a:solidFill>
                  <a:prstClr val="white">
                    <a:lumMod val="50000"/>
                  </a:prstClr>
                </a:solidFill>
                <a:latin typeface="Open Sans"/>
              </a:rPr>
              <a:t>Aler</a:t>
            </a:r>
            <a:r>
              <a:rPr lang="en-US" sz="800" b="1" i="1">
                <a:solidFill>
                  <a:prstClr val="white">
                    <a:lumMod val="50000"/>
                  </a:prstClr>
                </a:solidFill>
                <a:latin typeface="Open Sans"/>
              </a:rPr>
              <a:t>t Escalated</a:t>
            </a:r>
            <a:endParaRPr lang="en-US" sz="800" i="1">
              <a:solidFill>
                <a:prstClr val="white">
                  <a:lumMod val="50000"/>
                </a:prstClr>
              </a:solidFill>
              <a:latin typeface="Open Sans"/>
            </a:endParaRPr>
          </a:p>
        </p:txBody>
      </p:sp>
      <p:sp>
        <p:nvSpPr>
          <p:cNvPr id="55" name="TextBox 54">
            <a:extLst>
              <a:ext uri="{FF2B5EF4-FFF2-40B4-BE49-F238E27FC236}">
                <a16:creationId xmlns="" xmlns:a16="http://schemas.microsoft.com/office/drawing/2014/main" id="{79818E7C-CD66-4848-9F8B-7DC9F0B1E60A}"/>
              </a:ext>
            </a:extLst>
          </p:cNvPr>
          <p:cNvSpPr txBox="1"/>
          <p:nvPr/>
        </p:nvSpPr>
        <p:spPr>
          <a:xfrm>
            <a:off x="3441461" y="1422108"/>
            <a:ext cx="2308234" cy="184666"/>
          </a:xfrm>
          <a:prstGeom prst="rect">
            <a:avLst/>
          </a:prstGeom>
          <a:noFill/>
        </p:spPr>
        <p:txBody>
          <a:bodyPr vert="horz" wrap="square" lIns="0" tIns="0" rIns="0" bIns="0" rtlCol="0" anchor="ctr">
            <a:spAutoFit/>
          </a:bodyPr>
          <a:lstStyle/>
          <a:p>
            <a:pPr algn="ctr">
              <a:spcBef>
                <a:spcPts val="150"/>
              </a:spcBef>
              <a:buSzPct val="100000"/>
              <a:defRPr/>
            </a:pPr>
            <a:r>
              <a:rPr lang="en-US" sz="1200" b="1">
                <a:solidFill>
                  <a:prstClr val="black"/>
                </a:solidFill>
                <a:latin typeface="Open Sans"/>
              </a:rPr>
              <a:t>Safety Issue Lifecycle</a:t>
            </a:r>
          </a:p>
        </p:txBody>
      </p:sp>
      <p:sp>
        <p:nvSpPr>
          <p:cNvPr id="56" name="TextBox 55">
            <a:extLst>
              <a:ext uri="{FF2B5EF4-FFF2-40B4-BE49-F238E27FC236}">
                <a16:creationId xmlns="" xmlns:a16="http://schemas.microsoft.com/office/drawing/2014/main" id="{3EC8A7FF-E478-47C9-8020-EC51875082B9}"/>
              </a:ext>
            </a:extLst>
          </p:cNvPr>
          <p:cNvSpPr txBox="1"/>
          <p:nvPr/>
        </p:nvSpPr>
        <p:spPr>
          <a:xfrm>
            <a:off x="3403329" y="3084264"/>
            <a:ext cx="5133602" cy="184666"/>
          </a:xfrm>
          <a:prstGeom prst="rect">
            <a:avLst/>
          </a:prstGeom>
          <a:noFill/>
        </p:spPr>
        <p:txBody>
          <a:bodyPr vert="horz" wrap="square" lIns="0" tIns="0" rIns="0" bIns="0" rtlCol="0">
            <a:spAutoFit/>
          </a:bodyPr>
          <a:lstStyle/>
          <a:p>
            <a:pPr algn="ctr">
              <a:spcBef>
                <a:spcPts val="150"/>
              </a:spcBef>
              <a:buSzPct val="100000"/>
              <a:defRPr/>
            </a:pPr>
            <a:r>
              <a:rPr lang="en-US" sz="1200" b="1">
                <a:solidFill>
                  <a:prstClr val="black"/>
                </a:solidFill>
                <a:latin typeface="Open Sans"/>
              </a:rPr>
              <a:t>Reporting &amp; Workflow</a:t>
            </a:r>
          </a:p>
        </p:txBody>
      </p:sp>
      <p:sp>
        <p:nvSpPr>
          <p:cNvPr id="57" name="TextBox 56">
            <a:extLst>
              <a:ext uri="{FF2B5EF4-FFF2-40B4-BE49-F238E27FC236}">
                <a16:creationId xmlns="" xmlns:a16="http://schemas.microsoft.com/office/drawing/2014/main" id="{1B834D98-1020-4954-9ED9-EC4373295428}"/>
              </a:ext>
            </a:extLst>
          </p:cNvPr>
          <p:cNvSpPr txBox="1"/>
          <p:nvPr/>
        </p:nvSpPr>
        <p:spPr>
          <a:xfrm>
            <a:off x="326960" y="3118420"/>
            <a:ext cx="2454627" cy="184666"/>
          </a:xfrm>
          <a:prstGeom prst="rect">
            <a:avLst/>
          </a:prstGeom>
          <a:noFill/>
        </p:spPr>
        <p:txBody>
          <a:bodyPr vert="horz" wrap="square" lIns="0" tIns="0" rIns="0" bIns="0" rtlCol="0">
            <a:spAutoFit/>
          </a:bodyPr>
          <a:lstStyle/>
          <a:p>
            <a:pPr algn="ctr">
              <a:spcBef>
                <a:spcPts val="150"/>
              </a:spcBef>
              <a:buSzPct val="100000"/>
              <a:defRPr/>
            </a:pPr>
            <a:r>
              <a:rPr lang="en-US" sz="1200" b="1">
                <a:solidFill>
                  <a:prstClr val="black"/>
                </a:solidFill>
                <a:latin typeface="Open Sans"/>
              </a:rPr>
              <a:t>Data Staging &amp; Analytics</a:t>
            </a:r>
          </a:p>
        </p:txBody>
      </p:sp>
      <p:sp>
        <p:nvSpPr>
          <p:cNvPr id="7" name="Rectangle: Rounded Corners 6">
            <a:extLst>
              <a:ext uri="{FF2B5EF4-FFF2-40B4-BE49-F238E27FC236}">
                <a16:creationId xmlns="" xmlns:a16="http://schemas.microsoft.com/office/drawing/2014/main" id="{EBD87672-6D24-436B-B79D-F6028F1B84FC}"/>
              </a:ext>
            </a:extLst>
          </p:cNvPr>
          <p:cNvSpPr/>
          <p:nvPr/>
        </p:nvSpPr>
        <p:spPr bwMode="gray">
          <a:xfrm>
            <a:off x="381358" y="6039090"/>
            <a:ext cx="8419340" cy="236149"/>
          </a:xfrm>
          <a:prstGeom prst="roundRect">
            <a:avLst/>
          </a:prstGeom>
          <a:solidFill>
            <a:schemeClr val="accent1">
              <a:lumMod val="20000"/>
              <a:lumOff val="80000"/>
            </a:schemeClr>
          </a:solidFill>
          <a:ln w="12700" algn="ctr">
            <a:noFill/>
            <a:prstDash val="lgDash"/>
            <a:miter lim="800000"/>
            <a:headEnd/>
            <a:tailEnd/>
          </a:ln>
        </p:spPr>
        <p:txBody>
          <a:bodyPr wrap="square" lIns="66675" tIns="66675" rIns="66675" bIns="66675" rtlCol="0" anchor="ctr"/>
          <a:lstStyle/>
          <a:p>
            <a:pPr algn="ctr">
              <a:lnSpc>
                <a:spcPct val="106000"/>
              </a:lnSpc>
              <a:defRPr/>
            </a:pPr>
            <a:r>
              <a:rPr lang="en-US" sz="900" b="1">
                <a:solidFill>
                  <a:prstClr val="black"/>
                </a:solidFill>
                <a:latin typeface="Open Sans"/>
              </a:rPr>
              <a:t>Central Data Repository</a:t>
            </a:r>
          </a:p>
        </p:txBody>
      </p:sp>
      <p:cxnSp>
        <p:nvCxnSpPr>
          <p:cNvPr id="13" name="Straight Arrow Connector 12">
            <a:extLst>
              <a:ext uri="{FF2B5EF4-FFF2-40B4-BE49-F238E27FC236}">
                <a16:creationId xmlns="" xmlns:a16="http://schemas.microsoft.com/office/drawing/2014/main" id="{AF4D3386-943D-4D19-94FB-12A36BBFEFA1}"/>
              </a:ext>
            </a:extLst>
          </p:cNvPr>
          <p:cNvCxnSpPr>
            <a:cxnSpLocks/>
          </p:cNvCxnSpPr>
          <p:nvPr/>
        </p:nvCxnSpPr>
        <p:spPr>
          <a:xfrm>
            <a:off x="990491" y="5834609"/>
            <a:ext cx="0" cy="204481"/>
          </a:xfrm>
          <a:prstGeom prst="straightConnector1">
            <a:avLst/>
          </a:prstGeom>
          <a:ln w="19050">
            <a:solidFill>
              <a:schemeClr val="bg2"/>
            </a:solidFill>
            <a:tailEnd type="triangle" w="lg" len="med"/>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 xmlns:a16="http://schemas.microsoft.com/office/drawing/2014/main" id="{3D0CA424-1652-4B2F-89F1-385B8C61F591}"/>
              </a:ext>
            </a:extLst>
          </p:cNvPr>
          <p:cNvSpPr/>
          <p:nvPr/>
        </p:nvSpPr>
        <p:spPr bwMode="gray">
          <a:xfrm>
            <a:off x="1910138" y="4439374"/>
            <a:ext cx="1313256" cy="1087767"/>
          </a:xfrm>
          <a:prstGeom prst="rect">
            <a:avLst/>
          </a:prstGeom>
          <a:noFill/>
          <a:ln w="12700" algn="ctr">
            <a:solidFill>
              <a:schemeClr val="bg1">
                <a:lumMod val="50000"/>
              </a:schemeClr>
            </a:solidFill>
            <a:prstDash val="solid"/>
            <a:miter lim="800000"/>
            <a:headEnd/>
            <a:tailEnd/>
          </a:ln>
        </p:spPr>
        <p:txBody>
          <a:bodyPr wrap="square" lIns="66675" tIns="66675" rIns="66675" bIns="66675" rtlCol="0" anchor="ctr"/>
          <a:lstStyle/>
          <a:p>
            <a:pPr algn="ctr">
              <a:lnSpc>
                <a:spcPct val="106000"/>
              </a:lnSpc>
              <a:defRPr/>
            </a:pPr>
            <a:endParaRPr lang="en-US" sz="1200">
              <a:solidFill>
                <a:prstClr val="white"/>
              </a:solidFill>
              <a:latin typeface="Open Sans"/>
            </a:endParaRPr>
          </a:p>
        </p:txBody>
      </p:sp>
      <p:sp>
        <p:nvSpPr>
          <p:cNvPr id="131" name="TextBox 130">
            <a:extLst>
              <a:ext uri="{FF2B5EF4-FFF2-40B4-BE49-F238E27FC236}">
                <a16:creationId xmlns="" xmlns:a16="http://schemas.microsoft.com/office/drawing/2014/main" id="{B16892BB-A730-4E2A-BAB3-1D1BE5B64FF2}"/>
              </a:ext>
            </a:extLst>
          </p:cNvPr>
          <p:cNvSpPr txBox="1"/>
          <p:nvPr/>
        </p:nvSpPr>
        <p:spPr>
          <a:xfrm>
            <a:off x="1954275" y="4248472"/>
            <a:ext cx="1224982" cy="123111"/>
          </a:xfrm>
          <a:prstGeom prst="rect">
            <a:avLst/>
          </a:prstGeom>
          <a:solidFill>
            <a:schemeClr val="accent1">
              <a:lumMod val="20000"/>
              <a:lumOff val="80000"/>
            </a:schemeClr>
          </a:solidFill>
        </p:spPr>
        <p:txBody>
          <a:bodyPr vert="horz" wrap="square" lIns="0" tIns="0" rIns="0" bIns="0" rtlCol="0">
            <a:spAutoFit/>
          </a:bodyPr>
          <a:lstStyle/>
          <a:p>
            <a:pPr algn="ctr">
              <a:spcBef>
                <a:spcPts val="150"/>
              </a:spcBef>
              <a:buSzPct val="100000"/>
              <a:defRPr/>
            </a:pPr>
            <a:r>
              <a:rPr lang="en-US" sz="800" b="1">
                <a:solidFill>
                  <a:prstClr val="black"/>
                </a:solidFill>
                <a:latin typeface="Open Sans"/>
              </a:rPr>
              <a:t>Issue Alerting Engine</a:t>
            </a:r>
          </a:p>
        </p:txBody>
      </p:sp>
      <p:sp>
        <p:nvSpPr>
          <p:cNvPr id="132" name="Rectangle 131">
            <a:extLst>
              <a:ext uri="{FF2B5EF4-FFF2-40B4-BE49-F238E27FC236}">
                <a16:creationId xmlns="" xmlns:a16="http://schemas.microsoft.com/office/drawing/2014/main" id="{254EA784-051E-442D-9974-49610753C23D}"/>
              </a:ext>
            </a:extLst>
          </p:cNvPr>
          <p:cNvSpPr/>
          <p:nvPr/>
        </p:nvSpPr>
        <p:spPr bwMode="gray">
          <a:xfrm>
            <a:off x="1943914" y="4482997"/>
            <a:ext cx="1245707" cy="185743"/>
          </a:xfrm>
          <a:prstGeom prst="rect">
            <a:avLst/>
          </a:prstGeom>
          <a:solidFill>
            <a:schemeClr val="accent1">
              <a:lumMod val="20000"/>
              <a:lumOff val="80000"/>
            </a:schemeClr>
          </a:solidFill>
          <a:ln w="12700" algn="ctr">
            <a:noFill/>
            <a:prstDash val="lgDash"/>
            <a:miter lim="800000"/>
            <a:headEnd/>
            <a:tailEnd/>
          </a:ln>
        </p:spPr>
        <p:txBody>
          <a:bodyPr wrap="square" lIns="66675" tIns="66675" rIns="66675" bIns="66675" rtlCol="0" anchor="ctr"/>
          <a:lstStyle/>
          <a:p>
            <a:pPr algn="ctr">
              <a:lnSpc>
                <a:spcPct val="106000"/>
              </a:lnSpc>
              <a:defRPr/>
            </a:pPr>
            <a:r>
              <a:rPr lang="en-US" sz="600">
                <a:solidFill>
                  <a:prstClr val="black"/>
                </a:solidFill>
                <a:latin typeface="Open Sans"/>
              </a:rPr>
              <a:t>Anomaly Detection</a:t>
            </a:r>
            <a:endParaRPr lang="en-US" sz="600" i="1">
              <a:solidFill>
                <a:prstClr val="black"/>
              </a:solidFill>
              <a:latin typeface="Open Sans"/>
            </a:endParaRPr>
          </a:p>
        </p:txBody>
      </p:sp>
      <p:sp>
        <p:nvSpPr>
          <p:cNvPr id="133" name="Rectangle 132">
            <a:extLst>
              <a:ext uri="{FF2B5EF4-FFF2-40B4-BE49-F238E27FC236}">
                <a16:creationId xmlns="" xmlns:a16="http://schemas.microsoft.com/office/drawing/2014/main" id="{C125EC41-F24B-4824-B90A-4EAD9E74408E}"/>
              </a:ext>
            </a:extLst>
          </p:cNvPr>
          <p:cNvSpPr/>
          <p:nvPr/>
        </p:nvSpPr>
        <p:spPr bwMode="gray">
          <a:xfrm>
            <a:off x="1943914" y="4692553"/>
            <a:ext cx="1245707" cy="185743"/>
          </a:xfrm>
          <a:prstGeom prst="rect">
            <a:avLst/>
          </a:prstGeom>
          <a:solidFill>
            <a:schemeClr val="accent1">
              <a:lumMod val="20000"/>
              <a:lumOff val="80000"/>
            </a:schemeClr>
          </a:solidFill>
          <a:ln w="12700" algn="ctr">
            <a:noFill/>
            <a:prstDash val="lgDash"/>
            <a:miter lim="800000"/>
            <a:headEnd/>
            <a:tailEnd/>
          </a:ln>
        </p:spPr>
        <p:txBody>
          <a:bodyPr wrap="square" lIns="66675" tIns="66675" rIns="66675" bIns="66675" rtlCol="0" anchor="ctr"/>
          <a:lstStyle/>
          <a:p>
            <a:pPr algn="ctr">
              <a:lnSpc>
                <a:spcPct val="106000"/>
              </a:lnSpc>
              <a:defRPr/>
            </a:pPr>
            <a:r>
              <a:rPr lang="en-US" sz="600">
                <a:solidFill>
                  <a:prstClr val="black"/>
                </a:solidFill>
                <a:latin typeface="Open Sans"/>
              </a:rPr>
              <a:t>Trend Analysis</a:t>
            </a:r>
            <a:endParaRPr lang="en-US" sz="600" i="1">
              <a:solidFill>
                <a:prstClr val="black"/>
              </a:solidFill>
              <a:latin typeface="Open Sans"/>
            </a:endParaRPr>
          </a:p>
        </p:txBody>
      </p:sp>
      <p:sp>
        <p:nvSpPr>
          <p:cNvPr id="134" name="Rectangle 133">
            <a:extLst>
              <a:ext uri="{FF2B5EF4-FFF2-40B4-BE49-F238E27FC236}">
                <a16:creationId xmlns="" xmlns:a16="http://schemas.microsoft.com/office/drawing/2014/main" id="{476039EE-BCC8-440E-88B6-270E373E922D}"/>
              </a:ext>
            </a:extLst>
          </p:cNvPr>
          <p:cNvSpPr/>
          <p:nvPr/>
        </p:nvSpPr>
        <p:spPr bwMode="gray">
          <a:xfrm>
            <a:off x="1943914" y="4902107"/>
            <a:ext cx="1245707" cy="185743"/>
          </a:xfrm>
          <a:prstGeom prst="rect">
            <a:avLst/>
          </a:prstGeom>
          <a:solidFill>
            <a:schemeClr val="accent1">
              <a:lumMod val="20000"/>
              <a:lumOff val="80000"/>
            </a:schemeClr>
          </a:solidFill>
          <a:ln w="12700" algn="ctr">
            <a:noFill/>
            <a:prstDash val="lgDash"/>
            <a:miter lim="800000"/>
            <a:headEnd/>
            <a:tailEnd/>
          </a:ln>
        </p:spPr>
        <p:txBody>
          <a:bodyPr wrap="square" lIns="66675" tIns="66675" rIns="66675" bIns="66675" rtlCol="0" anchor="ctr"/>
          <a:lstStyle/>
          <a:p>
            <a:pPr algn="ctr">
              <a:lnSpc>
                <a:spcPct val="106000"/>
              </a:lnSpc>
              <a:defRPr/>
            </a:pPr>
            <a:r>
              <a:rPr lang="en-US" sz="600">
                <a:solidFill>
                  <a:prstClr val="black"/>
                </a:solidFill>
                <a:latin typeface="Open Sans"/>
              </a:rPr>
              <a:t>Remedy Efficiency</a:t>
            </a:r>
            <a:endParaRPr lang="en-US" sz="600" i="1">
              <a:solidFill>
                <a:prstClr val="black"/>
              </a:solidFill>
              <a:latin typeface="Open Sans"/>
            </a:endParaRPr>
          </a:p>
        </p:txBody>
      </p:sp>
      <p:sp>
        <p:nvSpPr>
          <p:cNvPr id="135" name="Rectangle 134">
            <a:extLst>
              <a:ext uri="{FF2B5EF4-FFF2-40B4-BE49-F238E27FC236}">
                <a16:creationId xmlns="" xmlns:a16="http://schemas.microsoft.com/office/drawing/2014/main" id="{7AEC7276-C12E-4C2C-AF01-E708468FE7A3}"/>
              </a:ext>
            </a:extLst>
          </p:cNvPr>
          <p:cNvSpPr/>
          <p:nvPr/>
        </p:nvSpPr>
        <p:spPr bwMode="gray">
          <a:xfrm>
            <a:off x="1943914" y="5111663"/>
            <a:ext cx="1245707" cy="185743"/>
          </a:xfrm>
          <a:prstGeom prst="rect">
            <a:avLst/>
          </a:prstGeom>
          <a:solidFill>
            <a:schemeClr val="accent1">
              <a:lumMod val="20000"/>
              <a:lumOff val="80000"/>
            </a:schemeClr>
          </a:solidFill>
          <a:ln w="19050" algn="ctr">
            <a:noFill/>
            <a:miter lim="800000"/>
            <a:headEnd/>
            <a:tailEnd/>
          </a:ln>
        </p:spPr>
        <p:txBody>
          <a:bodyPr wrap="square" lIns="0" tIns="66675" rIns="0" bIns="66675" rtlCol="0" anchor="ctr"/>
          <a:lstStyle/>
          <a:p>
            <a:pPr algn="ctr">
              <a:lnSpc>
                <a:spcPct val="106000"/>
              </a:lnSpc>
              <a:defRPr/>
            </a:pPr>
            <a:r>
              <a:rPr lang="en-US" sz="600">
                <a:solidFill>
                  <a:prstClr val="black"/>
                </a:solidFill>
                <a:latin typeface="Open Sans"/>
              </a:rPr>
              <a:t>Escalations from Support Teams</a:t>
            </a:r>
            <a:endParaRPr lang="en-US" sz="600" i="1">
              <a:solidFill>
                <a:prstClr val="black"/>
              </a:solidFill>
              <a:latin typeface="Open Sans"/>
            </a:endParaRPr>
          </a:p>
        </p:txBody>
      </p:sp>
      <p:sp>
        <p:nvSpPr>
          <p:cNvPr id="148" name="Rectangle 147">
            <a:extLst>
              <a:ext uri="{FF2B5EF4-FFF2-40B4-BE49-F238E27FC236}">
                <a16:creationId xmlns="" xmlns:a16="http://schemas.microsoft.com/office/drawing/2014/main" id="{7FB8D2D0-7C0F-4274-803B-D33456EBDA6D}"/>
              </a:ext>
            </a:extLst>
          </p:cNvPr>
          <p:cNvSpPr/>
          <p:nvPr/>
        </p:nvSpPr>
        <p:spPr bwMode="gray">
          <a:xfrm>
            <a:off x="1910138" y="3679603"/>
            <a:ext cx="1313256" cy="403365"/>
          </a:xfrm>
          <a:prstGeom prst="rect">
            <a:avLst/>
          </a:prstGeom>
          <a:noFill/>
          <a:ln w="12700" algn="ctr">
            <a:solidFill>
              <a:schemeClr val="bg1">
                <a:lumMod val="50000"/>
              </a:schemeClr>
            </a:solidFill>
            <a:prstDash val="solid"/>
            <a:miter lim="800000"/>
            <a:headEnd/>
            <a:tailEnd/>
          </a:ln>
        </p:spPr>
        <p:txBody>
          <a:bodyPr wrap="square" lIns="66675" tIns="66675" rIns="66675" bIns="66675" rtlCol="0" anchor="ctr"/>
          <a:lstStyle/>
          <a:p>
            <a:pPr algn="ctr">
              <a:lnSpc>
                <a:spcPct val="106000"/>
              </a:lnSpc>
              <a:defRPr/>
            </a:pPr>
            <a:endParaRPr lang="en-US" sz="1200">
              <a:solidFill>
                <a:prstClr val="white"/>
              </a:solidFill>
              <a:latin typeface="Open Sans"/>
            </a:endParaRPr>
          </a:p>
        </p:txBody>
      </p:sp>
      <p:sp>
        <p:nvSpPr>
          <p:cNvPr id="149" name="TextBox 148">
            <a:extLst>
              <a:ext uri="{FF2B5EF4-FFF2-40B4-BE49-F238E27FC236}">
                <a16:creationId xmlns="" xmlns:a16="http://schemas.microsoft.com/office/drawing/2014/main" id="{0C565C8D-141F-489D-AFD6-3F475408332B}"/>
              </a:ext>
            </a:extLst>
          </p:cNvPr>
          <p:cNvSpPr txBox="1"/>
          <p:nvPr/>
        </p:nvSpPr>
        <p:spPr>
          <a:xfrm>
            <a:off x="1964503" y="3488700"/>
            <a:ext cx="1224982" cy="123111"/>
          </a:xfrm>
          <a:prstGeom prst="rect">
            <a:avLst/>
          </a:prstGeom>
          <a:noFill/>
        </p:spPr>
        <p:txBody>
          <a:bodyPr vert="horz" wrap="square" lIns="0" tIns="0" rIns="0" bIns="0" rtlCol="0">
            <a:spAutoFit/>
          </a:bodyPr>
          <a:lstStyle/>
          <a:p>
            <a:pPr algn="ctr">
              <a:spcBef>
                <a:spcPts val="150"/>
              </a:spcBef>
              <a:buSzPct val="100000"/>
              <a:defRPr/>
            </a:pPr>
            <a:r>
              <a:rPr lang="en-US" sz="800" b="1">
                <a:solidFill>
                  <a:prstClr val="black"/>
                </a:solidFill>
                <a:latin typeface="Open Sans"/>
              </a:rPr>
              <a:t>Text Categorization</a:t>
            </a:r>
          </a:p>
        </p:txBody>
      </p:sp>
      <p:sp>
        <p:nvSpPr>
          <p:cNvPr id="150" name="Rectangle 149">
            <a:extLst>
              <a:ext uri="{FF2B5EF4-FFF2-40B4-BE49-F238E27FC236}">
                <a16:creationId xmlns="" xmlns:a16="http://schemas.microsoft.com/office/drawing/2014/main" id="{C96F25FD-95BF-4046-8814-4571F89A57D9}"/>
              </a:ext>
            </a:extLst>
          </p:cNvPr>
          <p:cNvSpPr/>
          <p:nvPr/>
        </p:nvSpPr>
        <p:spPr bwMode="gray">
          <a:xfrm>
            <a:off x="1946210" y="3730116"/>
            <a:ext cx="1245707" cy="130709"/>
          </a:xfrm>
          <a:prstGeom prst="rect">
            <a:avLst/>
          </a:prstGeom>
          <a:solidFill>
            <a:schemeClr val="accent1">
              <a:lumMod val="20000"/>
              <a:lumOff val="80000"/>
            </a:schemeClr>
          </a:solidFill>
          <a:ln w="12700" algn="ctr">
            <a:noFill/>
            <a:prstDash val="lgDash"/>
            <a:miter lim="800000"/>
            <a:headEnd/>
            <a:tailEnd/>
          </a:ln>
        </p:spPr>
        <p:txBody>
          <a:bodyPr wrap="square" lIns="66675" tIns="66675" rIns="66675" bIns="66675" rtlCol="0" anchor="ctr"/>
          <a:lstStyle/>
          <a:p>
            <a:pPr algn="ctr">
              <a:lnSpc>
                <a:spcPct val="106000"/>
              </a:lnSpc>
              <a:defRPr/>
            </a:pPr>
            <a:r>
              <a:rPr lang="en-US" sz="600">
                <a:solidFill>
                  <a:prstClr val="black"/>
                </a:solidFill>
                <a:latin typeface="Open Sans"/>
              </a:rPr>
              <a:t>Machine Learning Models</a:t>
            </a:r>
            <a:endParaRPr lang="en-US" sz="600" i="1">
              <a:solidFill>
                <a:prstClr val="black"/>
              </a:solidFill>
              <a:latin typeface="Open Sans"/>
            </a:endParaRPr>
          </a:p>
        </p:txBody>
      </p:sp>
      <p:sp>
        <p:nvSpPr>
          <p:cNvPr id="151" name="Rectangle 150">
            <a:extLst>
              <a:ext uri="{FF2B5EF4-FFF2-40B4-BE49-F238E27FC236}">
                <a16:creationId xmlns="" xmlns:a16="http://schemas.microsoft.com/office/drawing/2014/main" id="{944D962B-AD8A-489C-8855-3BA827C122D6}"/>
              </a:ext>
            </a:extLst>
          </p:cNvPr>
          <p:cNvSpPr/>
          <p:nvPr/>
        </p:nvSpPr>
        <p:spPr bwMode="gray">
          <a:xfrm>
            <a:off x="1946210" y="3901032"/>
            <a:ext cx="1245707" cy="130709"/>
          </a:xfrm>
          <a:prstGeom prst="rect">
            <a:avLst/>
          </a:prstGeom>
          <a:solidFill>
            <a:schemeClr val="accent1">
              <a:lumMod val="20000"/>
              <a:lumOff val="80000"/>
            </a:schemeClr>
          </a:solidFill>
          <a:ln w="12700" algn="ctr">
            <a:noFill/>
            <a:prstDash val="lgDash"/>
            <a:miter lim="800000"/>
            <a:headEnd/>
            <a:tailEnd/>
          </a:ln>
        </p:spPr>
        <p:txBody>
          <a:bodyPr wrap="square" lIns="66675" tIns="66675" rIns="66675" bIns="66675" rtlCol="0" anchor="ctr"/>
          <a:lstStyle/>
          <a:p>
            <a:pPr algn="ctr">
              <a:lnSpc>
                <a:spcPct val="106000"/>
              </a:lnSpc>
              <a:defRPr/>
            </a:pPr>
            <a:r>
              <a:rPr lang="en-US" sz="600" dirty="0">
                <a:solidFill>
                  <a:prstClr val="black"/>
                </a:solidFill>
                <a:latin typeface="Open Sans"/>
              </a:rPr>
              <a:t>Rule-Based Models</a:t>
            </a:r>
            <a:endParaRPr lang="en-US" sz="600" i="1" dirty="0">
              <a:solidFill>
                <a:prstClr val="black"/>
              </a:solidFill>
              <a:latin typeface="Open Sans"/>
            </a:endParaRPr>
          </a:p>
        </p:txBody>
      </p:sp>
      <p:cxnSp>
        <p:nvCxnSpPr>
          <p:cNvPr id="155" name="Straight Arrow Connector 154">
            <a:extLst>
              <a:ext uri="{FF2B5EF4-FFF2-40B4-BE49-F238E27FC236}">
                <a16:creationId xmlns="" xmlns:a16="http://schemas.microsoft.com/office/drawing/2014/main" id="{AAD57B01-98E1-4A33-ACD7-19AEDB454B3D}"/>
              </a:ext>
            </a:extLst>
          </p:cNvPr>
          <p:cNvCxnSpPr>
            <a:cxnSpLocks/>
            <a:stCxn id="148" idx="1"/>
          </p:cNvCxnSpPr>
          <p:nvPr/>
        </p:nvCxnSpPr>
        <p:spPr>
          <a:xfrm rot="10800000" flipV="1">
            <a:off x="1677882" y="3881286"/>
            <a:ext cx="232256" cy="2164335"/>
          </a:xfrm>
          <a:prstGeom prst="bentConnector2">
            <a:avLst/>
          </a:prstGeom>
          <a:ln w="19050">
            <a:solidFill>
              <a:schemeClr val="bg2"/>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4">
            <a:extLst>
              <a:ext uri="{FF2B5EF4-FFF2-40B4-BE49-F238E27FC236}">
                <a16:creationId xmlns="" xmlns:a16="http://schemas.microsoft.com/office/drawing/2014/main" id="{EC852E66-63E1-43FC-8F70-D6DDE3F65003}"/>
              </a:ext>
            </a:extLst>
          </p:cNvPr>
          <p:cNvCxnSpPr>
            <a:cxnSpLocks/>
            <a:stCxn id="130" idx="1"/>
          </p:cNvCxnSpPr>
          <p:nvPr/>
        </p:nvCxnSpPr>
        <p:spPr>
          <a:xfrm rot="10800000" flipV="1">
            <a:off x="1824095" y="4983258"/>
            <a:ext cx="86044" cy="1055831"/>
          </a:xfrm>
          <a:prstGeom prst="bentConnector2">
            <a:avLst/>
          </a:prstGeom>
          <a:ln w="19050">
            <a:solidFill>
              <a:schemeClr val="bg2"/>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 xmlns:a16="http://schemas.microsoft.com/office/drawing/2014/main" id="{E95F64F8-BC59-49C9-A664-22A3A4C896A8}"/>
              </a:ext>
            </a:extLst>
          </p:cNvPr>
          <p:cNvCxnSpPr>
            <a:cxnSpLocks/>
          </p:cNvCxnSpPr>
          <p:nvPr/>
        </p:nvCxnSpPr>
        <p:spPr>
          <a:xfrm flipH="1">
            <a:off x="3164638" y="4070052"/>
            <a:ext cx="1" cy="343893"/>
          </a:xfrm>
          <a:prstGeom prst="straightConnector1">
            <a:avLst/>
          </a:prstGeom>
          <a:ln w="19050">
            <a:solidFill>
              <a:schemeClr val="bg2"/>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 xmlns:a16="http://schemas.microsoft.com/office/drawing/2014/main" id="{E28CCF35-D342-4541-BF80-6BE0D54E26E1}"/>
              </a:ext>
            </a:extLst>
          </p:cNvPr>
          <p:cNvCxnSpPr>
            <a:cxnSpLocks/>
          </p:cNvCxnSpPr>
          <p:nvPr/>
        </p:nvCxnSpPr>
        <p:spPr>
          <a:xfrm>
            <a:off x="3160426" y="5527142"/>
            <a:ext cx="0" cy="541151"/>
          </a:xfrm>
          <a:prstGeom prst="straightConnector1">
            <a:avLst/>
          </a:prstGeom>
          <a:ln w="19050">
            <a:solidFill>
              <a:schemeClr val="bg2"/>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 xmlns:a16="http://schemas.microsoft.com/office/drawing/2014/main" id="{2741456D-47C3-4BBB-BDB9-A48BD70A7FF7}"/>
              </a:ext>
            </a:extLst>
          </p:cNvPr>
          <p:cNvGrpSpPr/>
          <p:nvPr/>
        </p:nvGrpSpPr>
        <p:grpSpPr>
          <a:xfrm>
            <a:off x="570173" y="3758346"/>
            <a:ext cx="839675" cy="2100516"/>
            <a:chOff x="760228" y="3725690"/>
            <a:chExt cx="1119567" cy="2100516"/>
          </a:xfrm>
          <a:solidFill>
            <a:schemeClr val="accent1">
              <a:lumMod val="20000"/>
              <a:lumOff val="80000"/>
            </a:schemeClr>
          </a:solidFill>
        </p:grpSpPr>
        <p:sp>
          <p:nvSpPr>
            <p:cNvPr id="173" name="Flowchart: Magnetic Disk 126">
              <a:extLst>
                <a:ext uri="{FF2B5EF4-FFF2-40B4-BE49-F238E27FC236}">
                  <a16:creationId xmlns="" xmlns:a16="http://schemas.microsoft.com/office/drawing/2014/main" id="{A228DA63-BEE6-4F9C-ADEC-D50EC8F42404}"/>
                </a:ext>
              </a:extLst>
            </p:cNvPr>
            <p:cNvSpPr/>
            <p:nvPr/>
          </p:nvSpPr>
          <p:spPr>
            <a:xfrm>
              <a:off x="760228" y="5527140"/>
              <a:ext cx="1119566" cy="299066"/>
            </a:xfrm>
            <a:prstGeom prst="flowChartMagneticDisk">
              <a:avLst/>
            </a:prstGeom>
            <a:grp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defRPr/>
              </a:pPr>
              <a:r>
                <a:rPr lang="en-US" sz="600" dirty="0">
                  <a:solidFill>
                    <a:srgbClr val="000000"/>
                  </a:solidFill>
                  <a:latin typeface="Open Sans"/>
                </a:rPr>
                <a:t>Social Sentiment</a:t>
              </a:r>
            </a:p>
          </p:txBody>
        </p:sp>
        <p:sp>
          <p:nvSpPr>
            <p:cNvPr id="59" name="Flowchart: Magnetic Disk 126">
              <a:extLst>
                <a:ext uri="{FF2B5EF4-FFF2-40B4-BE49-F238E27FC236}">
                  <a16:creationId xmlns="" xmlns:a16="http://schemas.microsoft.com/office/drawing/2014/main" id="{8DA57602-426A-43F7-91EE-043B440B86CC}"/>
                </a:ext>
              </a:extLst>
            </p:cNvPr>
            <p:cNvSpPr/>
            <p:nvPr/>
          </p:nvSpPr>
          <p:spPr>
            <a:xfrm>
              <a:off x="760228" y="5326194"/>
              <a:ext cx="1119566" cy="299066"/>
            </a:xfrm>
            <a:prstGeom prst="flowChartMagneticDisk">
              <a:avLst/>
            </a:prstGeom>
            <a:grp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defRPr/>
              </a:pPr>
              <a:r>
                <a:rPr lang="en-US" sz="600">
                  <a:solidFill>
                    <a:srgbClr val="000000"/>
                  </a:solidFill>
                  <a:latin typeface="Open Sans"/>
                </a:rPr>
                <a:t>Field Quality</a:t>
              </a:r>
            </a:p>
          </p:txBody>
        </p:sp>
        <p:sp>
          <p:nvSpPr>
            <p:cNvPr id="60" name="Flowchart: Magnetic Disk 133">
              <a:extLst>
                <a:ext uri="{FF2B5EF4-FFF2-40B4-BE49-F238E27FC236}">
                  <a16:creationId xmlns="" xmlns:a16="http://schemas.microsoft.com/office/drawing/2014/main" id="{C2E7BAB9-2FCF-42C9-8E52-5306E62CC60A}"/>
                </a:ext>
              </a:extLst>
            </p:cNvPr>
            <p:cNvSpPr/>
            <p:nvPr/>
          </p:nvSpPr>
          <p:spPr>
            <a:xfrm>
              <a:off x="760228" y="5124679"/>
              <a:ext cx="1119566" cy="299066"/>
            </a:xfrm>
            <a:prstGeom prst="flowChartMagneticDisk">
              <a:avLst/>
            </a:prstGeom>
            <a:grp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defRPr/>
              </a:pPr>
              <a:r>
                <a:rPr lang="en-US" sz="600">
                  <a:solidFill>
                    <a:srgbClr val="000000"/>
                  </a:solidFill>
                  <a:latin typeface="Open Sans"/>
                </a:rPr>
                <a:t>Product Quality</a:t>
              </a:r>
            </a:p>
          </p:txBody>
        </p:sp>
        <p:sp>
          <p:nvSpPr>
            <p:cNvPr id="61" name="Flowchart: Magnetic Disk 137">
              <a:extLst>
                <a:ext uri="{FF2B5EF4-FFF2-40B4-BE49-F238E27FC236}">
                  <a16:creationId xmlns="" xmlns:a16="http://schemas.microsoft.com/office/drawing/2014/main" id="{30BDCB74-03C5-412C-ACB8-AEDC1B4939E1}"/>
                </a:ext>
              </a:extLst>
            </p:cNvPr>
            <p:cNvSpPr/>
            <p:nvPr/>
          </p:nvSpPr>
          <p:spPr>
            <a:xfrm>
              <a:off x="760228" y="4923162"/>
              <a:ext cx="1119566" cy="299066"/>
            </a:xfrm>
            <a:prstGeom prst="flowChartMagneticDisk">
              <a:avLst/>
            </a:prstGeom>
            <a:grp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defRPr/>
              </a:pPr>
              <a:r>
                <a:rPr lang="en-US" sz="600" dirty="0">
                  <a:solidFill>
                    <a:srgbClr val="000000"/>
                  </a:solidFill>
                  <a:latin typeface="Open Sans"/>
                </a:rPr>
                <a:t>Regulatory</a:t>
              </a:r>
            </a:p>
          </p:txBody>
        </p:sp>
        <p:sp>
          <p:nvSpPr>
            <p:cNvPr id="62" name="Flowchart: Magnetic Disk 140">
              <a:extLst>
                <a:ext uri="{FF2B5EF4-FFF2-40B4-BE49-F238E27FC236}">
                  <a16:creationId xmlns="" xmlns:a16="http://schemas.microsoft.com/office/drawing/2014/main" id="{70007A45-4BE3-4E01-93DC-5DFD4677AF7D}"/>
                </a:ext>
              </a:extLst>
            </p:cNvPr>
            <p:cNvSpPr/>
            <p:nvPr/>
          </p:nvSpPr>
          <p:spPr>
            <a:xfrm>
              <a:off x="760228" y="4721645"/>
              <a:ext cx="1119566" cy="299066"/>
            </a:xfrm>
            <a:prstGeom prst="flowChartMagneticDisk">
              <a:avLst/>
            </a:prstGeom>
            <a:grp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defRPr/>
              </a:pPr>
              <a:r>
                <a:rPr lang="en-US" sz="600" dirty="0">
                  <a:solidFill>
                    <a:srgbClr val="000000"/>
                  </a:solidFill>
                  <a:latin typeface="Open Sans"/>
                </a:rPr>
                <a:t>IoT/Sensor</a:t>
              </a:r>
            </a:p>
          </p:txBody>
        </p:sp>
        <p:sp>
          <p:nvSpPr>
            <p:cNvPr id="63" name="Flowchart: Magnetic Disk 143">
              <a:extLst>
                <a:ext uri="{FF2B5EF4-FFF2-40B4-BE49-F238E27FC236}">
                  <a16:creationId xmlns="" xmlns:a16="http://schemas.microsoft.com/office/drawing/2014/main" id="{49FA1412-B8AC-4D4A-A9CF-29365924BB9E}"/>
                </a:ext>
              </a:extLst>
            </p:cNvPr>
            <p:cNvSpPr/>
            <p:nvPr/>
          </p:nvSpPr>
          <p:spPr>
            <a:xfrm>
              <a:off x="760228" y="4520128"/>
              <a:ext cx="1119566" cy="299066"/>
            </a:xfrm>
            <a:prstGeom prst="flowChartMagneticDisk">
              <a:avLst/>
            </a:prstGeom>
            <a:grp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defRPr/>
              </a:pPr>
              <a:r>
                <a:rPr lang="en-US" sz="600">
                  <a:solidFill>
                    <a:srgbClr val="000000"/>
                  </a:solidFill>
                  <a:latin typeface="Open Sans"/>
                </a:rPr>
                <a:t>Customer Relations</a:t>
              </a:r>
            </a:p>
          </p:txBody>
        </p:sp>
        <p:sp>
          <p:nvSpPr>
            <p:cNvPr id="64" name="Flowchart: Magnetic Disk 147">
              <a:extLst>
                <a:ext uri="{FF2B5EF4-FFF2-40B4-BE49-F238E27FC236}">
                  <a16:creationId xmlns="" xmlns:a16="http://schemas.microsoft.com/office/drawing/2014/main" id="{659943B1-E644-4FA8-A59E-AEF0576F6576}"/>
                </a:ext>
              </a:extLst>
            </p:cNvPr>
            <p:cNvSpPr/>
            <p:nvPr/>
          </p:nvSpPr>
          <p:spPr>
            <a:xfrm>
              <a:off x="760228" y="4318611"/>
              <a:ext cx="1119566" cy="299066"/>
            </a:xfrm>
            <a:prstGeom prst="flowChartMagneticDisk">
              <a:avLst/>
            </a:prstGeom>
            <a:grp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defRPr/>
              </a:pPr>
              <a:r>
                <a:rPr lang="en-US" sz="600">
                  <a:solidFill>
                    <a:srgbClr val="000000"/>
                  </a:solidFill>
                  <a:latin typeface="Open Sans"/>
                </a:rPr>
                <a:t>Cust Call Center</a:t>
              </a:r>
            </a:p>
          </p:txBody>
        </p:sp>
        <p:sp>
          <p:nvSpPr>
            <p:cNvPr id="65" name="Flowchart: Magnetic Disk 147">
              <a:extLst>
                <a:ext uri="{FF2B5EF4-FFF2-40B4-BE49-F238E27FC236}">
                  <a16:creationId xmlns="" xmlns:a16="http://schemas.microsoft.com/office/drawing/2014/main" id="{E368E36F-F980-4551-8A56-D3ED33CB1431}"/>
                </a:ext>
              </a:extLst>
            </p:cNvPr>
            <p:cNvSpPr/>
            <p:nvPr/>
          </p:nvSpPr>
          <p:spPr>
            <a:xfrm>
              <a:off x="760228" y="4117094"/>
              <a:ext cx="1119566" cy="299066"/>
            </a:xfrm>
            <a:prstGeom prst="flowChartMagneticDisk">
              <a:avLst/>
            </a:prstGeom>
            <a:grp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defRPr/>
              </a:pPr>
              <a:r>
                <a:rPr lang="en-US" sz="600">
                  <a:solidFill>
                    <a:srgbClr val="000000"/>
                  </a:solidFill>
                  <a:latin typeface="Open Sans"/>
                </a:rPr>
                <a:t>Warranty Claims</a:t>
              </a:r>
            </a:p>
          </p:txBody>
        </p:sp>
        <p:sp>
          <p:nvSpPr>
            <p:cNvPr id="172" name="Flowchart: Magnetic Disk 147">
              <a:extLst>
                <a:ext uri="{FF2B5EF4-FFF2-40B4-BE49-F238E27FC236}">
                  <a16:creationId xmlns="" xmlns:a16="http://schemas.microsoft.com/office/drawing/2014/main" id="{6687A98E-9B24-46C5-B82C-68E09CA5F6B5}"/>
                </a:ext>
              </a:extLst>
            </p:cNvPr>
            <p:cNvSpPr/>
            <p:nvPr/>
          </p:nvSpPr>
          <p:spPr>
            <a:xfrm>
              <a:off x="760228" y="3913344"/>
              <a:ext cx="1119567" cy="299066"/>
            </a:xfrm>
            <a:prstGeom prst="flowChartMagneticDisk">
              <a:avLst/>
            </a:prstGeom>
            <a:grp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defRPr/>
              </a:pPr>
              <a:r>
                <a:rPr lang="en-US" sz="600">
                  <a:solidFill>
                    <a:srgbClr val="000000"/>
                  </a:solidFill>
                  <a:latin typeface="Open Sans"/>
                </a:rPr>
                <a:t>Technician Data</a:t>
              </a:r>
            </a:p>
          </p:txBody>
        </p:sp>
        <p:sp>
          <p:nvSpPr>
            <p:cNvPr id="123" name="Flowchart: Magnetic Disk 147">
              <a:extLst>
                <a:ext uri="{FF2B5EF4-FFF2-40B4-BE49-F238E27FC236}">
                  <a16:creationId xmlns="" xmlns:a16="http://schemas.microsoft.com/office/drawing/2014/main" id="{D9007760-C84F-475C-B253-BCF722A5667E}"/>
                </a:ext>
              </a:extLst>
            </p:cNvPr>
            <p:cNvSpPr/>
            <p:nvPr/>
          </p:nvSpPr>
          <p:spPr>
            <a:xfrm>
              <a:off x="760228" y="3725690"/>
              <a:ext cx="1119566" cy="299066"/>
            </a:xfrm>
            <a:prstGeom prst="flowChartMagneticDisk">
              <a:avLst/>
            </a:prstGeom>
            <a:grp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defRPr/>
              </a:pPr>
              <a:r>
                <a:rPr lang="en-US" sz="600">
                  <a:solidFill>
                    <a:srgbClr val="000000"/>
                  </a:solidFill>
                  <a:latin typeface="Open Sans"/>
                </a:rPr>
                <a:t>Internal Hotline</a:t>
              </a:r>
            </a:p>
          </p:txBody>
        </p:sp>
      </p:grpSp>
      <p:sp>
        <p:nvSpPr>
          <p:cNvPr id="174" name="TextBox 173">
            <a:extLst>
              <a:ext uri="{FF2B5EF4-FFF2-40B4-BE49-F238E27FC236}">
                <a16:creationId xmlns="" xmlns:a16="http://schemas.microsoft.com/office/drawing/2014/main" id="{230BCE3B-A854-4176-8C68-46A08EF903AF}"/>
              </a:ext>
            </a:extLst>
          </p:cNvPr>
          <p:cNvSpPr txBox="1"/>
          <p:nvPr/>
        </p:nvSpPr>
        <p:spPr>
          <a:xfrm>
            <a:off x="584162" y="3382571"/>
            <a:ext cx="807341" cy="246221"/>
          </a:xfrm>
          <a:prstGeom prst="rect">
            <a:avLst/>
          </a:prstGeom>
          <a:noFill/>
        </p:spPr>
        <p:txBody>
          <a:bodyPr vert="horz" wrap="square" lIns="0" tIns="0" rIns="0" bIns="0" rtlCol="0">
            <a:spAutoFit/>
          </a:bodyPr>
          <a:lstStyle/>
          <a:p>
            <a:pPr algn="ctr">
              <a:spcBef>
                <a:spcPts val="150"/>
              </a:spcBef>
              <a:buSzPct val="100000"/>
              <a:defRPr/>
            </a:pPr>
            <a:r>
              <a:rPr lang="en-US" sz="800" b="1">
                <a:solidFill>
                  <a:prstClr val="black"/>
                </a:solidFill>
                <a:latin typeface="Open Sans"/>
              </a:rPr>
              <a:t>Safety Data Staging</a:t>
            </a:r>
          </a:p>
        </p:txBody>
      </p:sp>
      <p:sp>
        <p:nvSpPr>
          <p:cNvPr id="42" name="L-Shape 41">
            <a:extLst>
              <a:ext uri="{FF2B5EF4-FFF2-40B4-BE49-F238E27FC236}">
                <a16:creationId xmlns="" xmlns:a16="http://schemas.microsoft.com/office/drawing/2014/main" id="{7589695D-F567-4DE5-A56D-FD3DA0B09512}"/>
              </a:ext>
            </a:extLst>
          </p:cNvPr>
          <p:cNvSpPr/>
          <p:nvPr/>
        </p:nvSpPr>
        <p:spPr bwMode="gray">
          <a:xfrm>
            <a:off x="262220" y="3011721"/>
            <a:ext cx="8619560" cy="3333827"/>
          </a:xfrm>
          <a:prstGeom prst="corner">
            <a:avLst>
              <a:gd name="adj1" fmla="val 12485"/>
              <a:gd name="adj2" fmla="val 126299"/>
            </a:avLst>
          </a:prstGeom>
          <a:noFill/>
          <a:ln w="19050" algn="ctr">
            <a:solidFill>
              <a:schemeClr val="accent6">
                <a:lumMod val="60000"/>
                <a:lumOff val="40000"/>
              </a:schemeClr>
            </a:solidFill>
            <a:prstDash val="sysDot"/>
            <a:miter lim="800000"/>
            <a:headEnd/>
            <a:tailEnd/>
          </a:ln>
        </p:spPr>
        <p:txBody>
          <a:bodyPr wrap="square" lIns="66675" tIns="66675" rIns="66675" bIns="66675" rtlCol="0" anchor="ctr"/>
          <a:lstStyle/>
          <a:p>
            <a:pPr algn="ctr">
              <a:lnSpc>
                <a:spcPct val="106000"/>
              </a:lnSpc>
              <a:defRPr/>
            </a:pPr>
            <a:endParaRPr lang="en-US" sz="1200" b="1">
              <a:solidFill>
                <a:prstClr val="white"/>
              </a:solidFill>
              <a:latin typeface="Open Sans"/>
            </a:endParaRPr>
          </a:p>
        </p:txBody>
      </p:sp>
      <p:sp>
        <p:nvSpPr>
          <p:cNvPr id="194" name="Rectangle 193">
            <a:extLst>
              <a:ext uri="{FF2B5EF4-FFF2-40B4-BE49-F238E27FC236}">
                <a16:creationId xmlns="" xmlns:a16="http://schemas.microsoft.com/office/drawing/2014/main" id="{09DB9B9C-5197-41F6-989F-967547BEB152}"/>
              </a:ext>
            </a:extLst>
          </p:cNvPr>
          <p:cNvSpPr/>
          <p:nvPr/>
        </p:nvSpPr>
        <p:spPr bwMode="gray">
          <a:xfrm>
            <a:off x="3520554" y="3011722"/>
            <a:ext cx="5361227" cy="2822887"/>
          </a:xfrm>
          <a:prstGeom prst="rect">
            <a:avLst/>
          </a:prstGeom>
          <a:noFill/>
          <a:ln w="19050" algn="ctr">
            <a:solidFill>
              <a:schemeClr val="accent6">
                <a:lumMod val="60000"/>
                <a:lumOff val="40000"/>
              </a:schemeClr>
            </a:solidFill>
            <a:prstDash val="sysDot"/>
            <a:miter lim="800000"/>
            <a:headEnd/>
            <a:tailEnd/>
          </a:ln>
        </p:spPr>
        <p:txBody>
          <a:bodyPr wrap="square" lIns="66675" tIns="66675" rIns="66675" bIns="66675" rtlCol="0" anchor="ctr"/>
          <a:lstStyle/>
          <a:p>
            <a:pPr algn="ctr">
              <a:lnSpc>
                <a:spcPct val="106000"/>
              </a:lnSpc>
              <a:defRPr/>
            </a:pPr>
            <a:endParaRPr lang="en-US" sz="1200" b="1">
              <a:solidFill>
                <a:prstClr val="white"/>
              </a:solidFill>
              <a:latin typeface="Open Sans"/>
            </a:endParaRPr>
          </a:p>
        </p:txBody>
      </p:sp>
      <p:cxnSp>
        <p:nvCxnSpPr>
          <p:cNvPr id="120" name="Straight Arrow Connector 119">
            <a:extLst>
              <a:ext uri="{FF2B5EF4-FFF2-40B4-BE49-F238E27FC236}">
                <a16:creationId xmlns="" xmlns:a16="http://schemas.microsoft.com/office/drawing/2014/main" id="{52ADAFD3-D3A6-4549-BA3F-D7A6BE240473}"/>
              </a:ext>
            </a:extLst>
          </p:cNvPr>
          <p:cNvCxnSpPr>
            <a:cxnSpLocks/>
          </p:cNvCxnSpPr>
          <p:nvPr/>
        </p:nvCxnSpPr>
        <p:spPr>
          <a:xfrm>
            <a:off x="4376664" y="4532206"/>
            <a:ext cx="0" cy="1500351"/>
          </a:xfrm>
          <a:prstGeom prst="straightConnector1">
            <a:avLst/>
          </a:prstGeom>
          <a:ln w="19050">
            <a:solidFill>
              <a:schemeClr val="bg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 xmlns:a16="http://schemas.microsoft.com/office/drawing/2014/main" id="{0061ED0B-66DB-4ABC-989A-D212DC34B779}"/>
              </a:ext>
            </a:extLst>
          </p:cNvPr>
          <p:cNvCxnSpPr>
            <a:cxnSpLocks/>
          </p:cNvCxnSpPr>
          <p:nvPr/>
        </p:nvCxnSpPr>
        <p:spPr>
          <a:xfrm>
            <a:off x="8325932" y="4543234"/>
            <a:ext cx="0" cy="1481151"/>
          </a:xfrm>
          <a:prstGeom prst="straightConnector1">
            <a:avLst/>
          </a:prstGeom>
          <a:ln w="19050">
            <a:solidFill>
              <a:schemeClr val="bg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 xmlns:a16="http://schemas.microsoft.com/office/drawing/2014/main" id="{6BEB9115-F7FE-4D51-963B-DD304948F89F}"/>
              </a:ext>
            </a:extLst>
          </p:cNvPr>
          <p:cNvCxnSpPr>
            <a:cxnSpLocks/>
          </p:cNvCxnSpPr>
          <p:nvPr/>
        </p:nvCxnSpPr>
        <p:spPr>
          <a:xfrm>
            <a:off x="6449924" y="4536703"/>
            <a:ext cx="0" cy="1495852"/>
          </a:xfrm>
          <a:prstGeom prst="straightConnector1">
            <a:avLst/>
          </a:prstGeom>
          <a:ln w="19050">
            <a:solidFill>
              <a:schemeClr val="bg2"/>
            </a:solidFill>
            <a:tailEnd type="triangle" w="lg" len="med"/>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 xmlns:a16="http://schemas.microsoft.com/office/drawing/2014/main" id="{C89AFB3C-9ABF-450F-A329-3139BA94DFF5}"/>
              </a:ext>
            </a:extLst>
          </p:cNvPr>
          <p:cNvSpPr/>
          <p:nvPr/>
        </p:nvSpPr>
        <p:spPr bwMode="gray">
          <a:xfrm>
            <a:off x="740200" y="5834607"/>
            <a:ext cx="341559" cy="299067"/>
          </a:xfrm>
          <a:prstGeom prst="rect">
            <a:avLst/>
          </a:prstGeom>
          <a:noFill/>
          <a:ln w="12700" algn="ctr">
            <a:noFill/>
            <a:prstDash val="lgDash"/>
            <a:miter lim="800000"/>
            <a:headEnd/>
            <a:tailEnd/>
          </a:ln>
        </p:spPr>
        <p:txBody>
          <a:bodyPr wrap="square" lIns="66675" tIns="66675" rIns="66675" bIns="66675" rtlCol="0" anchor="ctr"/>
          <a:lstStyle/>
          <a:p>
            <a:pPr algn="ctr">
              <a:lnSpc>
                <a:spcPct val="106000"/>
              </a:lnSpc>
              <a:defRPr/>
            </a:pPr>
            <a:endParaRPr lang="en-US" sz="600" i="1">
              <a:solidFill>
                <a:prstClr val="black"/>
              </a:solidFill>
              <a:latin typeface="Open Sans"/>
            </a:endParaRPr>
          </a:p>
        </p:txBody>
      </p:sp>
      <p:sp>
        <p:nvSpPr>
          <p:cNvPr id="80" name="TextBox 79">
            <a:extLst>
              <a:ext uri="{FF2B5EF4-FFF2-40B4-BE49-F238E27FC236}">
                <a16:creationId xmlns="" xmlns:a16="http://schemas.microsoft.com/office/drawing/2014/main" id="{473CF071-09D7-4B80-AD06-9999CEDBDDE3}"/>
              </a:ext>
            </a:extLst>
          </p:cNvPr>
          <p:cNvSpPr txBox="1"/>
          <p:nvPr/>
        </p:nvSpPr>
        <p:spPr>
          <a:xfrm>
            <a:off x="6497923" y="1926376"/>
            <a:ext cx="655808" cy="315471"/>
          </a:xfrm>
          <a:prstGeom prst="rect">
            <a:avLst/>
          </a:prstGeom>
          <a:noFill/>
        </p:spPr>
        <p:txBody>
          <a:bodyPr wrap="square" lIns="68580" tIns="34290" rIns="68580" bIns="34290" rtlCol="0" anchor="t">
            <a:spAutoFit/>
          </a:bodyPr>
          <a:lstStyle/>
          <a:p>
            <a:pPr algn="ctr">
              <a:defRPr/>
            </a:pPr>
            <a:r>
              <a:rPr lang="en-US" sz="800" b="1" i="1">
                <a:solidFill>
                  <a:prstClr val="white">
                    <a:lumMod val="50000"/>
                  </a:prstClr>
                </a:solidFill>
                <a:latin typeface="Open Sans"/>
              </a:rPr>
              <a:t>Recall Decision</a:t>
            </a:r>
            <a:endParaRPr lang="en-US" sz="800" i="1">
              <a:solidFill>
                <a:prstClr val="white">
                  <a:lumMod val="50000"/>
                </a:prstClr>
              </a:solidFill>
              <a:latin typeface="Open Sans"/>
            </a:endParaRPr>
          </a:p>
        </p:txBody>
      </p:sp>
      <p:sp>
        <p:nvSpPr>
          <p:cNvPr id="92" name="TextBox 91">
            <a:extLst>
              <a:ext uri="{FF2B5EF4-FFF2-40B4-BE49-F238E27FC236}">
                <a16:creationId xmlns="" xmlns:a16="http://schemas.microsoft.com/office/drawing/2014/main" id="{F5D7E755-0868-4C6B-A7EB-9514376F7396}"/>
              </a:ext>
            </a:extLst>
          </p:cNvPr>
          <p:cNvSpPr txBox="1"/>
          <p:nvPr/>
        </p:nvSpPr>
        <p:spPr>
          <a:xfrm>
            <a:off x="1728830" y="1949494"/>
            <a:ext cx="835967" cy="315471"/>
          </a:xfrm>
          <a:prstGeom prst="rect">
            <a:avLst/>
          </a:prstGeom>
          <a:noFill/>
        </p:spPr>
        <p:txBody>
          <a:bodyPr wrap="square" lIns="68580" tIns="34290" rIns="68580" bIns="34290" rtlCol="0" anchor="t">
            <a:spAutoFit/>
          </a:bodyPr>
          <a:lstStyle/>
          <a:p>
            <a:pPr algn="ctr">
              <a:defRPr/>
            </a:pPr>
            <a:r>
              <a:rPr lang="en-US" sz="800" b="1" i="1">
                <a:solidFill>
                  <a:prstClr val="white">
                    <a:lumMod val="50000"/>
                  </a:prstClr>
                </a:solidFill>
                <a:latin typeface="Open Sans"/>
              </a:rPr>
              <a:t>Alert Disposition</a:t>
            </a:r>
            <a:endParaRPr lang="en-US" sz="800" i="1">
              <a:solidFill>
                <a:prstClr val="white">
                  <a:lumMod val="50000"/>
                </a:prstClr>
              </a:solidFill>
              <a:latin typeface="Open Sans"/>
            </a:endParaRPr>
          </a:p>
        </p:txBody>
      </p:sp>
      <p:sp>
        <p:nvSpPr>
          <p:cNvPr id="124" name="TextBox 123">
            <a:extLst>
              <a:ext uri="{FF2B5EF4-FFF2-40B4-BE49-F238E27FC236}">
                <a16:creationId xmlns="" xmlns:a16="http://schemas.microsoft.com/office/drawing/2014/main" id="{890793F0-64D4-4471-8E42-9BCC1AFE3F66}"/>
              </a:ext>
            </a:extLst>
          </p:cNvPr>
          <p:cNvSpPr txBox="1"/>
          <p:nvPr/>
        </p:nvSpPr>
        <p:spPr>
          <a:xfrm>
            <a:off x="4852124" y="1698974"/>
            <a:ext cx="833402" cy="315471"/>
          </a:xfrm>
          <a:prstGeom prst="rect">
            <a:avLst/>
          </a:prstGeom>
          <a:noFill/>
          <a:ln>
            <a:noFill/>
          </a:ln>
        </p:spPr>
        <p:txBody>
          <a:bodyPr wrap="square" lIns="68580" tIns="34290" rIns="68580" bIns="34290" rtlCol="0" anchor="t">
            <a:spAutoFit/>
          </a:bodyPr>
          <a:lstStyle/>
          <a:p>
            <a:pPr algn="ctr">
              <a:defRPr/>
            </a:pPr>
            <a:r>
              <a:rPr lang="en-US" sz="800" b="1" i="1" dirty="0">
                <a:solidFill>
                  <a:prstClr val="white">
                    <a:lumMod val="50000"/>
                  </a:prstClr>
                </a:solidFill>
                <a:latin typeface="Open Sans"/>
              </a:rPr>
              <a:t>Regulatory</a:t>
            </a:r>
          </a:p>
          <a:p>
            <a:pPr algn="ctr">
              <a:defRPr/>
            </a:pPr>
            <a:r>
              <a:rPr lang="en-US" sz="800" b="1" i="1" dirty="0">
                <a:solidFill>
                  <a:prstClr val="white">
                    <a:lumMod val="50000"/>
                  </a:prstClr>
                </a:solidFill>
                <a:latin typeface="Open Sans"/>
              </a:rPr>
              <a:t>Reporting</a:t>
            </a:r>
          </a:p>
        </p:txBody>
      </p:sp>
      <p:sp>
        <p:nvSpPr>
          <p:cNvPr id="126" name="TextBox 125">
            <a:extLst>
              <a:ext uri="{FF2B5EF4-FFF2-40B4-BE49-F238E27FC236}">
                <a16:creationId xmlns="" xmlns:a16="http://schemas.microsoft.com/office/drawing/2014/main" id="{CE2C17F7-BCAA-4F07-A678-19AE7271E301}"/>
              </a:ext>
            </a:extLst>
          </p:cNvPr>
          <p:cNvSpPr txBox="1"/>
          <p:nvPr/>
        </p:nvSpPr>
        <p:spPr>
          <a:xfrm>
            <a:off x="5639282" y="2421758"/>
            <a:ext cx="827155" cy="315471"/>
          </a:xfrm>
          <a:prstGeom prst="rect">
            <a:avLst/>
          </a:prstGeom>
          <a:noFill/>
        </p:spPr>
        <p:txBody>
          <a:bodyPr wrap="square" lIns="68580" tIns="34290" rIns="68580" bIns="34290" rtlCol="0" anchor="t">
            <a:spAutoFit/>
          </a:bodyPr>
          <a:lstStyle/>
          <a:p>
            <a:pPr algn="ctr">
              <a:defRPr/>
            </a:pPr>
            <a:r>
              <a:rPr lang="en-US" sz="800" b="1" i="1" dirty="0">
                <a:solidFill>
                  <a:prstClr val="white">
                    <a:lumMod val="50000"/>
                  </a:prstClr>
                </a:solidFill>
                <a:latin typeface="Open Sans"/>
              </a:rPr>
              <a:t>Other</a:t>
            </a:r>
          </a:p>
          <a:p>
            <a:pPr algn="ctr">
              <a:defRPr/>
            </a:pPr>
            <a:r>
              <a:rPr lang="en-US" sz="800" b="1" i="1" dirty="0">
                <a:solidFill>
                  <a:prstClr val="white">
                    <a:lumMod val="50000"/>
                  </a:prstClr>
                </a:solidFill>
                <a:latin typeface="Open Sans"/>
              </a:rPr>
              <a:t>Reporting</a:t>
            </a:r>
            <a:endParaRPr lang="en-US" sz="800" i="1" dirty="0">
              <a:solidFill>
                <a:prstClr val="white">
                  <a:lumMod val="50000"/>
                </a:prstClr>
              </a:solidFill>
              <a:latin typeface="Open Sans"/>
            </a:endParaRPr>
          </a:p>
        </p:txBody>
      </p:sp>
      <p:sp>
        <p:nvSpPr>
          <p:cNvPr id="84" name="Freeform 6">
            <a:extLst>
              <a:ext uri="{FF2B5EF4-FFF2-40B4-BE49-F238E27FC236}">
                <a16:creationId xmlns="" xmlns:a16="http://schemas.microsoft.com/office/drawing/2014/main" id="{0213EBD4-A836-4792-9D3F-AA0B9E3E60B7}"/>
              </a:ext>
            </a:extLst>
          </p:cNvPr>
          <p:cNvSpPr/>
          <p:nvPr/>
        </p:nvSpPr>
        <p:spPr>
          <a:xfrm>
            <a:off x="597039" y="2079179"/>
            <a:ext cx="7760509" cy="426808"/>
          </a:xfrm>
          <a:custGeom>
            <a:avLst/>
            <a:gdLst>
              <a:gd name="connsiteX0" fmla="*/ 0 w 2609850"/>
              <a:gd name="connsiteY0" fmla="*/ 156296 h 738049"/>
              <a:gd name="connsiteX1" fmla="*/ 762000 w 2609850"/>
              <a:gd name="connsiteY1" fmla="*/ 737321 h 738049"/>
              <a:gd name="connsiteX2" fmla="*/ 1828800 w 2609850"/>
              <a:gd name="connsiteY2" fmla="*/ 51521 h 738049"/>
              <a:gd name="connsiteX3" fmla="*/ 2609850 w 2609850"/>
              <a:gd name="connsiteY3" fmla="*/ 61046 h 738049"/>
              <a:gd name="connsiteX0" fmla="*/ 0 w 2891511"/>
              <a:gd name="connsiteY0" fmla="*/ 121598 h 703351"/>
              <a:gd name="connsiteX1" fmla="*/ 762000 w 2891511"/>
              <a:gd name="connsiteY1" fmla="*/ 702623 h 703351"/>
              <a:gd name="connsiteX2" fmla="*/ 1828800 w 2891511"/>
              <a:gd name="connsiteY2" fmla="*/ 16823 h 703351"/>
              <a:gd name="connsiteX3" fmla="*/ 2891511 w 2891511"/>
              <a:gd name="connsiteY3" fmla="*/ 411518 h 703351"/>
              <a:gd name="connsiteX0" fmla="*/ 0 w 3062647"/>
              <a:gd name="connsiteY0" fmla="*/ 119334 h 701087"/>
              <a:gd name="connsiteX1" fmla="*/ 762000 w 3062647"/>
              <a:gd name="connsiteY1" fmla="*/ 700359 h 701087"/>
              <a:gd name="connsiteX2" fmla="*/ 1828800 w 3062647"/>
              <a:gd name="connsiteY2" fmla="*/ 14559 h 701087"/>
              <a:gd name="connsiteX3" fmla="*/ 3062647 w 3062647"/>
              <a:gd name="connsiteY3" fmla="*/ 497522 h 701087"/>
              <a:gd name="connsiteX0" fmla="*/ 0 w 3062647"/>
              <a:gd name="connsiteY0" fmla="*/ 112119 h 693872"/>
              <a:gd name="connsiteX1" fmla="*/ 762000 w 3062647"/>
              <a:gd name="connsiteY1" fmla="*/ 693144 h 693872"/>
              <a:gd name="connsiteX2" fmla="*/ 1828800 w 3062647"/>
              <a:gd name="connsiteY2" fmla="*/ 7344 h 693872"/>
              <a:gd name="connsiteX3" fmla="*/ 2614580 w 3062647"/>
              <a:gd name="connsiteY3" fmla="*/ 510767 h 693872"/>
              <a:gd name="connsiteX4" fmla="*/ 3062647 w 3062647"/>
              <a:gd name="connsiteY4" fmla="*/ 490307 h 693872"/>
              <a:gd name="connsiteX0" fmla="*/ 0 w 3130388"/>
              <a:gd name="connsiteY0" fmla="*/ 112119 h 693872"/>
              <a:gd name="connsiteX1" fmla="*/ 762000 w 3130388"/>
              <a:gd name="connsiteY1" fmla="*/ 693144 h 693872"/>
              <a:gd name="connsiteX2" fmla="*/ 1828800 w 3130388"/>
              <a:gd name="connsiteY2" fmla="*/ 7344 h 693872"/>
              <a:gd name="connsiteX3" fmla="*/ 2614580 w 3130388"/>
              <a:gd name="connsiteY3" fmla="*/ 510767 h 693872"/>
              <a:gd name="connsiteX4" fmla="*/ 3130388 w 3130388"/>
              <a:gd name="connsiteY4" fmla="*/ 48966 h 693872"/>
              <a:gd name="connsiteX0" fmla="*/ 0 w 3130388"/>
              <a:gd name="connsiteY0" fmla="*/ 112119 h 534119"/>
              <a:gd name="connsiteX1" fmla="*/ 655040 w 3130388"/>
              <a:gd name="connsiteY1" fmla="*/ 532656 h 534119"/>
              <a:gd name="connsiteX2" fmla="*/ 1828800 w 3130388"/>
              <a:gd name="connsiteY2" fmla="*/ 7344 h 534119"/>
              <a:gd name="connsiteX3" fmla="*/ 2614580 w 3130388"/>
              <a:gd name="connsiteY3" fmla="*/ 510767 h 534119"/>
              <a:gd name="connsiteX4" fmla="*/ 3130388 w 3130388"/>
              <a:gd name="connsiteY4" fmla="*/ 48966 h 534119"/>
              <a:gd name="connsiteX0" fmla="*/ 0 w 3130388"/>
              <a:gd name="connsiteY0" fmla="*/ 135883 h 558528"/>
              <a:gd name="connsiteX1" fmla="*/ 655040 w 3130388"/>
              <a:gd name="connsiteY1" fmla="*/ 556420 h 558528"/>
              <a:gd name="connsiteX2" fmla="*/ 1557835 w 3130388"/>
              <a:gd name="connsiteY2" fmla="*/ 7035 h 558528"/>
              <a:gd name="connsiteX3" fmla="*/ 2614580 w 3130388"/>
              <a:gd name="connsiteY3" fmla="*/ 534531 h 558528"/>
              <a:gd name="connsiteX4" fmla="*/ 3130388 w 3130388"/>
              <a:gd name="connsiteY4" fmla="*/ 72730 h 558528"/>
              <a:gd name="connsiteX0" fmla="*/ 0 w 3130388"/>
              <a:gd name="connsiteY0" fmla="*/ 159672 h 583045"/>
              <a:gd name="connsiteX1" fmla="*/ 655040 w 3130388"/>
              <a:gd name="connsiteY1" fmla="*/ 580209 h 583045"/>
              <a:gd name="connsiteX2" fmla="*/ 1504355 w 3130388"/>
              <a:gd name="connsiteY2" fmla="*/ 6751 h 583045"/>
              <a:gd name="connsiteX3" fmla="*/ 2614580 w 3130388"/>
              <a:gd name="connsiteY3" fmla="*/ 558320 h 583045"/>
              <a:gd name="connsiteX4" fmla="*/ 3130388 w 3130388"/>
              <a:gd name="connsiteY4" fmla="*/ 96519 h 583045"/>
              <a:gd name="connsiteX0" fmla="*/ 0 w 3130388"/>
              <a:gd name="connsiteY0" fmla="*/ 154478 h 577851"/>
              <a:gd name="connsiteX1" fmla="*/ 655040 w 3130388"/>
              <a:gd name="connsiteY1" fmla="*/ 575015 h 577851"/>
              <a:gd name="connsiteX2" fmla="*/ 1504355 w 3130388"/>
              <a:gd name="connsiteY2" fmla="*/ 1557 h 577851"/>
              <a:gd name="connsiteX3" fmla="*/ 2614580 w 3130388"/>
              <a:gd name="connsiteY3" fmla="*/ 553126 h 577851"/>
              <a:gd name="connsiteX4" fmla="*/ 3130388 w 3130388"/>
              <a:gd name="connsiteY4" fmla="*/ 91325 h 577851"/>
              <a:gd name="connsiteX0" fmla="*/ 0 w 3130388"/>
              <a:gd name="connsiteY0" fmla="*/ 154478 h 577851"/>
              <a:gd name="connsiteX1" fmla="*/ 655040 w 3130388"/>
              <a:gd name="connsiteY1" fmla="*/ 575015 h 577851"/>
              <a:gd name="connsiteX2" fmla="*/ 1504355 w 3130388"/>
              <a:gd name="connsiteY2" fmla="*/ 1557 h 577851"/>
              <a:gd name="connsiteX3" fmla="*/ 2468402 w 3130388"/>
              <a:gd name="connsiteY3" fmla="*/ 553126 h 577851"/>
              <a:gd name="connsiteX4" fmla="*/ 3130388 w 3130388"/>
              <a:gd name="connsiteY4" fmla="*/ 91325 h 577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0388" h="577851">
                <a:moveTo>
                  <a:pt x="0" y="154478"/>
                </a:moveTo>
                <a:cubicBezTo>
                  <a:pt x="228600" y="453721"/>
                  <a:pt x="404314" y="600502"/>
                  <a:pt x="655040" y="575015"/>
                </a:cubicBezTo>
                <a:cubicBezTo>
                  <a:pt x="905766" y="549528"/>
                  <a:pt x="1198563" y="74750"/>
                  <a:pt x="1504355" y="1557"/>
                </a:cubicBezTo>
                <a:cubicBezTo>
                  <a:pt x="1813712" y="-31514"/>
                  <a:pt x="2262761" y="472632"/>
                  <a:pt x="2468402" y="553126"/>
                </a:cubicBezTo>
                <a:cubicBezTo>
                  <a:pt x="2674043" y="633620"/>
                  <a:pt x="3052739" y="51938"/>
                  <a:pt x="3130388" y="91325"/>
                </a:cubicBezTo>
              </a:path>
            </a:pathLst>
          </a:custGeom>
          <a:noFill/>
          <a:ln w="762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en-US">
              <a:solidFill>
                <a:srgbClr val="FFFFFF"/>
              </a:solidFill>
              <a:latin typeface="Open Sans"/>
            </a:endParaRPr>
          </a:p>
        </p:txBody>
      </p:sp>
      <p:grpSp>
        <p:nvGrpSpPr>
          <p:cNvPr id="16" name="Group 15">
            <a:extLst>
              <a:ext uri="{FF2B5EF4-FFF2-40B4-BE49-F238E27FC236}">
                <a16:creationId xmlns="" xmlns:a16="http://schemas.microsoft.com/office/drawing/2014/main" id="{81F5398A-3DDB-4195-B049-5A55EE714590}"/>
              </a:ext>
            </a:extLst>
          </p:cNvPr>
          <p:cNvGrpSpPr/>
          <p:nvPr/>
        </p:nvGrpSpPr>
        <p:grpSpPr>
          <a:xfrm>
            <a:off x="511908" y="1948483"/>
            <a:ext cx="7944574" cy="660323"/>
            <a:chOff x="682543" y="1979029"/>
            <a:chExt cx="10592765" cy="745563"/>
          </a:xfrm>
        </p:grpSpPr>
        <p:sp>
          <p:nvSpPr>
            <p:cNvPr id="77" name="Freeform 905">
              <a:extLst>
                <a:ext uri="{FF2B5EF4-FFF2-40B4-BE49-F238E27FC236}">
                  <a16:creationId xmlns="" xmlns:a16="http://schemas.microsoft.com/office/drawing/2014/main" id="{39C3E0DB-ECCA-447B-BA98-0DB177DA3AB5}"/>
                </a:ext>
              </a:extLst>
            </p:cNvPr>
            <p:cNvSpPr>
              <a:spLocks noEditPoints="1"/>
            </p:cNvSpPr>
            <p:nvPr/>
          </p:nvSpPr>
          <p:spPr bwMode="auto">
            <a:xfrm>
              <a:off x="1719118" y="2440650"/>
              <a:ext cx="227012" cy="226271"/>
            </a:xfrm>
            <a:prstGeom prst="ellipse">
              <a:avLst/>
            </a:prstGeom>
            <a:solidFill>
              <a:schemeClr val="accent1"/>
            </a:solidFill>
            <a:ln>
              <a:solidFill>
                <a:schemeClr val="accent1"/>
              </a:solidFill>
            </a:ln>
            <a:extLst/>
          </p:spPr>
          <p:txBody>
            <a:bodyPr vert="horz" wrap="square" lIns="91440" tIns="45720" rIns="91440" bIns="45720" numCol="1" anchor="ctr" anchorCtr="0" compatLnSpc="1">
              <a:prstTxWarp prst="textNoShape">
                <a:avLst/>
              </a:prstTxWarp>
            </a:bodyPr>
            <a:lstStyle/>
            <a:p>
              <a:pPr algn="ctr">
                <a:defRPr/>
              </a:pPr>
              <a:endParaRPr lang="en-GB" sz="800">
                <a:solidFill>
                  <a:srgbClr val="FFFFFF"/>
                </a:solidFill>
                <a:latin typeface="Open Sans"/>
              </a:endParaRPr>
            </a:p>
          </p:txBody>
        </p:sp>
        <p:sp>
          <p:nvSpPr>
            <p:cNvPr id="78" name="Freeform 905">
              <a:extLst>
                <a:ext uri="{FF2B5EF4-FFF2-40B4-BE49-F238E27FC236}">
                  <a16:creationId xmlns="" xmlns:a16="http://schemas.microsoft.com/office/drawing/2014/main" id="{2B48D44F-6CEF-4B01-A600-759E6BDFD266}"/>
                </a:ext>
              </a:extLst>
            </p:cNvPr>
            <p:cNvSpPr>
              <a:spLocks noEditPoints="1"/>
            </p:cNvSpPr>
            <p:nvPr/>
          </p:nvSpPr>
          <p:spPr bwMode="auto">
            <a:xfrm>
              <a:off x="6901993" y="2116068"/>
              <a:ext cx="227012" cy="226271"/>
            </a:xfrm>
            <a:prstGeom prst="ellipse">
              <a:avLst/>
            </a:prstGeom>
            <a:solidFill>
              <a:schemeClr val="accent1"/>
            </a:solidFill>
            <a:ln>
              <a:solidFill>
                <a:schemeClr val="accent1"/>
              </a:solidFill>
            </a:ln>
            <a:extLst/>
          </p:spPr>
          <p:txBody>
            <a:bodyPr vert="horz" wrap="square" lIns="91440" tIns="45720" rIns="91440" bIns="45720" numCol="1" anchor="ctr" anchorCtr="0" compatLnSpc="1">
              <a:prstTxWarp prst="textNoShape">
                <a:avLst/>
              </a:prstTxWarp>
            </a:bodyPr>
            <a:lstStyle/>
            <a:p>
              <a:pPr algn="ctr">
                <a:defRPr/>
              </a:pPr>
              <a:endParaRPr lang="en-GB" sz="800">
                <a:solidFill>
                  <a:srgbClr val="FFFFFF"/>
                </a:solidFill>
                <a:latin typeface="Open Sans"/>
              </a:endParaRPr>
            </a:p>
          </p:txBody>
        </p:sp>
        <p:sp>
          <p:nvSpPr>
            <p:cNvPr id="81" name="Freeform 905">
              <a:extLst>
                <a:ext uri="{FF2B5EF4-FFF2-40B4-BE49-F238E27FC236}">
                  <a16:creationId xmlns="" xmlns:a16="http://schemas.microsoft.com/office/drawing/2014/main" id="{FE10AD11-7B86-4005-88C0-4FB1B59AF3E4}"/>
                </a:ext>
              </a:extLst>
            </p:cNvPr>
            <p:cNvSpPr>
              <a:spLocks noEditPoints="1"/>
            </p:cNvSpPr>
            <p:nvPr/>
          </p:nvSpPr>
          <p:spPr bwMode="auto">
            <a:xfrm>
              <a:off x="682543" y="2114200"/>
              <a:ext cx="227012" cy="226271"/>
            </a:xfrm>
            <a:prstGeom prst="ellipse">
              <a:avLst/>
            </a:prstGeom>
            <a:solidFill>
              <a:schemeClr val="accent1"/>
            </a:solidFill>
            <a:ln>
              <a:solidFill>
                <a:schemeClr val="accent1"/>
              </a:solidFill>
            </a:ln>
            <a:extLst/>
          </p:spPr>
          <p:txBody>
            <a:bodyPr vert="horz" wrap="square" lIns="91440" tIns="45720" rIns="91440" bIns="45720" numCol="1" anchor="ctr" anchorCtr="0" compatLnSpc="1">
              <a:prstTxWarp prst="textNoShape">
                <a:avLst/>
              </a:prstTxWarp>
            </a:bodyPr>
            <a:lstStyle/>
            <a:p>
              <a:pPr algn="ctr">
                <a:defRPr/>
              </a:pPr>
              <a:endParaRPr lang="en-GB" sz="800">
                <a:solidFill>
                  <a:srgbClr val="FFFFFF"/>
                </a:solidFill>
                <a:latin typeface="Open Sans"/>
              </a:endParaRPr>
            </a:p>
          </p:txBody>
        </p:sp>
        <p:sp>
          <p:nvSpPr>
            <p:cNvPr id="83" name="Freeform 905">
              <a:extLst>
                <a:ext uri="{FF2B5EF4-FFF2-40B4-BE49-F238E27FC236}">
                  <a16:creationId xmlns="" xmlns:a16="http://schemas.microsoft.com/office/drawing/2014/main" id="{C7EBAC6A-2468-467B-BB1D-52CC617543BD}"/>
                </a:ext>
              </a:extLst>
            </p:cNvPr>
            <p:cNvSpPr>
              <a:spLocks noEditPoints="1"/>
            </p:cNvSpPr>
            <p:nvPr/>
          </p:nvSpPr>
          <p:spPr bwMode="auto">
            <a:xfrm>
              <a:off x="4828843" y="2106336"/>
              <a:ext cx="227012" cy="226271"/>
            </a:xfrm>
            <a:prstGeom prst="ellipse">
              <a:avLst/>
            </a:prstGeom>
            <a:solidFill>
              <a:schemeClr val="accent1"/>
            </a:solidFill>
            <a:ln>
              <a:solidFill>
                <a:schemeClr val="accent1"/>
              </a:solidFill>
            </a:ln>
            <a:extLst/>
          </p:spPr>
          <p:txBody>
            <a:bodyPr vert="horz" wrap="square" lIns="91440" tIns="45720" rIns="91440" bIns="45720" numCol="1" anchor="ctr" anchorCtr="0" compatLnSpc="1">
              <a:prstTxWarp prst="textNoShape">
                <a:avLst/>
              </a:prstTxWarp>
            </a:bodyPr>
            <a:lstStyle/>
            <a:p>
              <a:pPr algn="ctr">
                <a:defRPr/>
              </a:pPr>
              <a:endParaRPr lang="en-GB" sz="800">
                <a:solidFill>
                  <a:srgbClr val="FFFFFF"/>
                </a:solidFill>
                <a:latin typeface="Open Sans"/>
              </a:endParaRPr>
            </a:p>
          </p:txBody>
        </p:sp>
        <p:sp>
          <p:nvSpPr>
            <p:cNvPr id="85" name="Freeform 905">
              <a:extLst>
                <a:ext uri="{FF2B5EF4-FFF2-40B4-BE49-F238E27FC236}">
                  <a16:creationId xmlns="" xmlns:a16="http://schemas.microsoft.com/office/drawing/2014/main" id="{4C0D1958-EA81-4EDC-8020-988983D156D1}"/>
                </a:ext>
              </a:extLst>
            </p:cNvPr>
            <p:cNvSpPr>
              <a:spLocks noEditPoints="1"/>
            </p:cNvSpPr>
            <p:nvPr/>
          </p:nvSpPr>
          <p:spPr bwMode="auto">
            <a:xfrm>
              <a:off x="5865418" y="1979029"/>
              <a:ext cx="227012" cy="226271"/>
            </a:xfrm>
            <a:prstGeom prst="ellipse">
              <a:avLst/>
            </a:prstGeom>
            <a:solidFill>
              <a:schemeClr val="accent1"/>
            </a:solidFill>
            <a:ln>
              <a:solidFill>
                <a:schemeClr val="accent1"/>
              </a:solidFill>
            </a:ln>
            <a:extLst/>
          </p:spPr>
          <p:txBody>
            <a:bodyPr vert="horz" wrap="square" lIns="91440" tIns="45720" rIns="91440" bIns="45720" numCol="1" anchor="ctr" anchorCtr="0" compatLnSpc="1">
              <a:prstTxWarp prst="textNoShape">
                <a:avLst/>
              </a:prstTxWarp>
            </a:bodyPr>
            <a:lstStyle/>
            <a:p>
              <a:pPr algn="ctr">
                <a:defRPr/>
              </a:pPr>
              <a:endParaRPr lang="en-GB" sz="800">
                <a:solidFill>
                  <a:srgbClr val="FFFFFF"/>
                </a:solidFill>
                <a:latin typeface="Open Sans"/>
              </a:endParaRPr>
            </a:p>
          </p:txBody>
        </p:sp>
        <p:sp>
          <p:nvSpPr>
            <p:cNvPr id="86" name="Freeform 905">
              <a:extLst>
                <a:ext uri="{FF2B5EF4-FFF2-40B4-BE49-F238E27FC236}">
                  <a16:creationId xmlns="" xmlns:a16="http://schemas.microsoft.com/office/drawing/2014/main" id="{1935C19B-A558-40C6-8244-7880566A7752}"/>
                </a:ext>
              </a:extLst>
            </p:cNvPr>
            <p:cNvSpPr>
              <a:spLocks noEditPoints="1"/>
            </p:cNvSpPr>
            <p:nvPr/>
          </p:nvSpPr>
          <p:spPr bwMode="auto">
            <a:xfrm>
              <a:off x="3792268" y="2358527"/>
              <a:ext cx="227012" cy="226271"/>
            </a:xfrm>
            <a:prstGeom prst="ellipse">
              <a:avLst/>
            </a:prstGeom>
            <a:solidFill>
              <a:schemeClr val="accent1"/>
            </a:solidFill>
            <a:ln>
              <a:solidFill>
                <a:schemeClr val="accent1"/>
              </a:solidFill>
            </a:ln>
            <a:extLst/>
          </p:spPr>
          <p:txBody>
            <a:bodyPr vert="horz" wrap="square" lIns="91440" tIns="45720" rIns="91440" bIns="45720" numCol="1" anchor="ctr" anchorCtr="0" compatLnSpc="1">
              <a:prstTxWarp prst="textNoShape">
                <a:avLst/>
              </a:prstTxWarp>
            </a:bodyPr>
            <a:lstStyle/>
            <a:p>
              <a:pPr algn="ctr">
                <a:defRPr/>
              </a:pPr>
              <a:endParaRPr lang="en-GB" sz="800">
                <a:solidFill>
                  <a:srgbClr val="FFFFFF"/>
                </a:solidFill>
                <a:latin typeface="Open Sans"/>
              </a:endParaRPr>
            </a:p>
          </p:txBody>
        </p:sp>
        <p:sp>
          <p:nvSpPr>
            <p:cNvPr id="87" name="Freeform 905">
              <a:extLst>
                <a:ext uri="{FF2B5EF4-FFF2-40B4-BE49-F238E27FC236}">
                  <a16:creationId xmlns="" xmlns:a16="http://schemas.microsoft.com/office/drawing/2014/main" id="{59B66486-8DF5-4E41-A6B6-4D774170175E}"/>
                </a:ext>
              </a:extLst>
            </p:cNvPr>
            <p:cNvSpPr>
              <a:spLocks noEditPoints="1"/>
            </p:cNvSpPr>
            <p:nvPr/>
          </p:nvSpPr>
          <p:spPr bwMode="auto">
            <a:xfrm>
              <a:off x="11048296" y="2047617"/>
              <a:ext cx="227012" cy="226271"/>
            </a:xfrm>
            <a:prstGeom prst="ellipse">
              <a:avLst/>
            </a:prstGeom>
            <a:solidFill>
              <a:schemeClr val="accent1"/>
            </a:solidFill>
            <a:ln>
              <a:solidFill>
                <a:schemeClr val="accent1"/>
              </a:solidFill>
            </a:ln>
            <a:extLst/>
          </p:spPr>
          <p:txBody>
            <a:bodyPr vert="horz" wrap="square" lIns="91440" tIns="45720" rIns="91440" bIns="45720" numCol="1" anchor="ctr" anchorCtr="0" compatLnSpc="1">
              <a:prstTxWarp prst="textNoShape">
                <a:avLst/>
              </a:prstTxWarp>
            </a:bodyPr>
            <a:lstStyle/>
            <a:p>
              <a:pPr algn="ctr">
                <a:defRPr/>
              </a:pPr>
              <a:endParaRPr lang="en-GB" sz="800">
                <a:solidFill>
                  <a:srgbClr val="FFFFFF"/>
                </a:solidFill>
                <a:latin typeface="Open Sans"/>
              </a:endParaRPr>
            </a:p>
          </p:txBody>
        </p:sp>
        <p:sp>
          <p:nvSpPr>
            <p:cNvPr id="88" name="Freeform 905">
              <a:extLst>
                <a:ext uri="{FF2B5EF4-FFF2-40B4-BE49-F238E27FC236}">
                  <a16:creationId xmlns="" xmlns:a16="http://schemas.microsoft.com/office/drawing/2014/main" id="{F47610E4-1132-4DBD-BEF7-3A956AB309FA}"/>
                </a:ext>
              </a:extLst>
            </p:cNvPr>
            <p:cNvSpPr>
              <a:spLocks noEditPoints="1"/>
            </p:cNvSpPr>
            <p:nvPr/>
          </p:nvSpPr>
          <p:spPr bwMode="auto">
            <a:xfrm>
              <a:off x="7938568" y="2323042"/>
              <a:ext cx="227012" cy="226271"/>
            </a:xfrm>
            <a:prstGeom prst="ellipse">
              <a:avLst/>
            </a:prstGeom>
            <a:solidFill>
              <a:schemeClr val="accent1"/>
            </a:solidFill>
            <a:ln>
              <a:solidFill>
                <a:schemeClr val="accent1"/>
              </a:solidFill>
            </a:ln>
            <a:extLst/>
          </p:spPr>
          <p:txBody>
            <a:bodyPr vert="horz" wrap="square" lIns="91440" tIns="45720" rIns="91440" bIns="45720" numCol="1" anchor="ctr" anchorCtr="0" compatLnSpc="1">
              <a:prstTxWarp prst="textNoShape">
                <a:avLst/>
              </a:prstTxWarp>
            </a:bodyPr>
            <a:lstStyle/>
            <a:p>
              <a:pPr algn="ctr">
                <a:defRPr/>
              </a:pPr>
              <a:endParaRPr lang="en-GB" sz="800">
                <a:solidFill>
                  <a:srgbClr val="FFFFFF"/>
                </a:solidFill>
                <a:latin typeface="Open Sans"/>
              </a:endParaRPr>
            </a:p>
          </p:txBody>
        </p:sp>
        <p:sp>
          <p:nvSpPr>
            <p:cNvPr id="90" name="Freeform 905">
              <a:extLst>
                <a:ext uri="{FF2B5EF4-FFF2-40B4-BE49-F238E27FC236}">
                  <a16:creationId xmlns="" xmlns:a16="http://schemas.microsoft.com/office/drawing/2014/main" id="{23DF9E29-D7DA-4634-9291-7D112368F192}"/>
                </a:ext>
              </a:extLst>
            </p:cNvPr>
            <p:cNvSpPr>
              <a:spLocks noEditPoints="1"/>
            </p:cNvSpPr>
            <p:nvPr/>
          </p:nvSpPr>
          <p:spPr bwMode="auto">
            <a:xfrm>
              <a:off x="2755693" y="2494004"/>
              <a:ext cx="227012" cy="226271"/>
            </a:xfrm>
            <a:prstGeom prst="ellipse">
              <a:avLst/>
            </a:prstGeom>
            <a:solidFill>
              <a:schemeClr val="accent1"/>
            </a:solidFill>
            <a:ln>
              <a:solidFill>
                <a:schemeClr val="accent1"/>
              </a:solidFill>
            </a:ln>
            <a:extLst/>
          </p:spPr>
          <p:txBody>
            <a:bodyPr vert="horz" wrap="square" lIns="91440" tIns="45720" rIns="91440" bIns="45720" numCol="1" anchor="ctr" anchorCtr="0" compatLnSpc="1">
              <a:prstTxWarp prst="textNoShape">
                <a:avLst/>
              </a:prstTxWarp>
            </a:bodyPr>
            <a:lstStyle/>
            <a:p>
              <a:pPr algn="ctr">
                <a:defRPr/>
              </a:pPr>
              <a:endParaRPr lang="en-GB" sz="800">
                <a:solidFill>
                  <a:srgbClr val="FFFFFF"/>
                </a:solidFill>
                <a:latin typeface="Open Sans"/>
              </a:endParaRPr>
            </a:p>
          </p:txBody>
        </p:sp>
        <p:sp>
          <p:nvSpPr>
            <p:cNvPr id="125" name="Freeform 905">
              <a:extLst>
                <a:ext uri="{FF2B5EF4-FFF2-40B4-BE49-F238E27FC236}">
                  <a16:creationId xmlns="" xmlns:a16="http://schemas.microsoft.com/office/drawing/2014/main" id="{DDE4F65E-5B1F-473F-A0EE-160E600EE05E}"/>
                </a:ext>
              </a:extLst>
            </p:cNvPr>
            <p:cNvSpPr>
              <a:spLocks noEditPoints="1"/>
            </p:cNvSpPr>
            <p:nvPr/>
          </p:nvSpPr>
          <p:spPr bwMode="auto">
            <a:xfrm>
              <a:off x="10011718" y="2302692"/>
              <a:ext cx="227012" cy="226271"/>
            </a:xfrm>
            <a:prstGeom prst="ellipse">
              <a:avLst/>
            </a:prstGeom>
            <a:solidFill>
              <a:schemeClr val="accent1"/>
            </a:solidFill>
            <a:ln>
              <a:solidFill>
                <a:schemeClr val="accent1"/>
              </a:solidFill>
            </a:ln>
            <a:extLst/>
          </p:spPr>
          <p:txBody>
            <a:bodyPr vert="horz" wrap="square" lIns="91440" tIns="45720" rIns="91440" bIns="45720" numCol="1" anchor="ctr" anchorCtr="0" compatLnSpc="1">
              <a:prstTxWarp prst="textNoShape">
                <a:avLst/>
              </a:prstTxWarp>
            </a:bodyPr>
            <a:lstStyle/>
            <a:p>
              <a:pPr algn="ctr">
                <a:defRPr/>
              </a:pPr>
              <a:endParaRPr lang="en-GB" sz="800">
                <a:solidFill>
                  <a:srgbClr val="FFFFFF"/>
                </a:solidFill>
                <a:latin typeface="Open Sans"/>
              </a:endParaRPr>
            </a:p>
          </p:txBody>
        </p:sp>
        <p:sp>
          <p:nvSpPr>
            <p:cNvPr id="127" name="Freeform 905">
              <a:extLst>
                <a:ext uri="{FF2B5EF4-FFF2-40B4-BE49-F238E27FC236}">
                  <a16:creationId xmlns="" xmlns:a16="http://schemas.microsoft.com/office/drawing/2014/main" id="{AED81F50-9E5A-4A53-A4EA-35DD5E4BB5F1}"/>
                </a:ext>
              </a:extLst>
            </p:cNvPr>
            <p:cNvSpPr>
              <a:spLocks noEditPoints="1"/>
            </p:cNvSpPr>
            <p:nvPr/>
          </p:nvSpPr>
          <p:spPr bwMode="auto">
            <a:xfrm>
              <a:off x="8975143" y="2498321"/>
              <a:ext cx="227012" cy="226271"/>
            </a:xfrm>
            <a:prstGeom prst="ellipse">
              <a:avLst/>
            </a:prstGeom>
            <a:solidFill>
              <a:schemeClr val="accent1"/>
            </a:solidFill>
            <a:ln>
              <a:solidFill>
                <a:schemeClr val="accent1"/>
              </a:solidFill>
            </a:ln>
            <a:extLst/>
          </p:spPr>
          <p:txBody>
            <a:bodyPr vert="horz" wrap="square" lIns="91440" tIns="45720" rIns="91440" bIns="45720" numCol="1" anchor="ctr" anchorCtr="0" compatLnSpc="1">
              <a:prstTxWarp prst="textNoShape">
                <a:avLst/>
              </a:prstTxWarp>
            </a:bodyPr>
            <a:lstStyle/>
            <a:p>
              <a:pPr algn="ctr">
                <a:defRPr/>
              </a:pPr>
              <a:endParaRPr lang="en-GB" sz="800">
                <a:solidFill>
                  <a:srgbClr val="FFFFFF"/>
                </a:solidFill>
                <a:latin typeface="Open Sans"/>
              </a:endParaRPr>
            </a:p>
          </p:txBody>
        </p:sp>
      </p:grpSp>
      <p:sp>
        <p:nvSpPr>
          <p:cNvPr id="117" name="Rectangle 116">
            <a:extLst>
              <a:ext uri="{FF2B5EF4-FFF2-40B4-BE49-F238E27FC236}">
                <a16:creationId xmlns="" xmlns:a16="http://schemas.microsoft.com/office/drawing/2014/main" id="{FEC0E3A1-3EA0-486C-9EAA-F8769A21BB7B}"/>
              </a:ext>
            </a:extLst>
          </p:cNvPr>
          <p:cNvSpPr/>
          <p:nvPr/>
        </p:nvSpPr>
        <p:spPr>
          <a:xfrm>
            <a:off x="4080906" y="6558332"/>
            <a:ext cx="1000677" cy="146194"/>
          </a:xfrm>
          <a:prstGeom prst="rect">
            <a:avLst/>
          </a:prstGeom>
        </p:spPr>
        <p:txBody>
          <a:bodyPr wrap="none" lIns="68580" tIns="34290" rIns="68580" bIns="34290">
            <a:spAutoFit/>
          </a:bodyPr>
          <a:lstStyle/>
          <a:p>
            <a:pPr marL="22693" defTabSz="605150">
              <a:spcBef>
                <a:spcPts val="530"/>
              </a:spcBef>
              <a:defRPr/>
            </a:pPr>
            <a:r>
              <a:rPr lang="en-IN" sz="500" b="1" spc="-3">
                <a:solidFill>
                  <a:srgbClr val="FF0000"/>
                </a:solidFill>
                <a:latin typeface="Open Sans"/>
                <a:cs typeface="Open Sans"/>
              </a:rPr>
              <a:t>Proprietary and</a:t>
            </a:r>
            <a:r>
              <a:rPr lang="en-IN" sz="500" b="1" spc="30">
                <a:solidFill>
                  <a:srgbClr val="FF0000"/>
                </a:solidFill>
                <a:latin typeface="Open Sans"/>
                <a:cs typeface="Open Sans"/>
              </a:rPr>
              <a:t> </a:t>
            </a:r>
            <a:r>
              <a:rPr lang="en-IN" sz="500" b="1" spc="-3">
                <a:solidFill>
                  <a:srgbClr val="FF0000"/>
                </a:solidFill>
                <a:latin typeface="Open Sans"/>
                <a:cs typeface="Open Sans"/>
              </a:rPr>
              <a:t>Confidential</a:t>
            </a:r>
            <a:endParaRPr lang="en-IN" sz="500">
              <a:solidFill>
                <a:prstClr val="black"/>
              </a:solidFill>
              <a:latin typeface="Open Sans"/>
              <a:cs typeface="Open Sans"/>
            </a:endParaRPr>
          </a:p>
        </p:txBody>
      </p:sp>
      <p:sp>
        <p:nvSpPr>
          <p:cNvPr id="129" name="Rectangle 128">
            <a:extLst>
              <a:ext uri="{FF2B5EF4-FFF2-40B4-BE49-F238E27FC236}">
                <a16:creationId xmlns="" xmlns:a16="http://schemas.microsoft.com/office/drawing/2014/main" id="{2AD598CD-43FE-4E06-8541-1F67F35E47AF}"/>
              </a:ext>
            </a:extLst>
          </p:cNvPr>
          <p:cNvSpPr/>
          <p:nvPr/>
        </p:nvSpPr>
        <p:spPr bwMode="gray">
          <a:xfrm>
            <a:off x="1943913" y="5321115"/>
            <a:ext cx="1245707" cy="185743"/>
          </a:xfrm>
          <a:prstGeom prst="rect">
            <a:avLst/>
          </a:prstGeom>
          <a:solidFill>
            <a:schemeClr val="accent1">
              <a:lumMod val="20000"/>
              <a:lumOff val="80000"/>
            </a:schemeClr>
          </a:solidFill>
          <a:ln w="19050" algn="ctr">
            <a:noFill/>
            <a:miter lim="800000"/>
            <a:headEnd/>
            <a:tailEnd/>
          </a:ln>
        </p:spPr>
        <p:txBody>
          <a:bodyPr wrap="square" lIns="0" tIns="66675" rIns="0" bIns="66675" rtlCol="0" anchor="ctr"/>
          <a:lstStyle/>
          <a:p>
            <a:pPr algn="ctr">
              <a:lnSpc>
                <a:spcPct val="106000"/>
              </a:lnSpc>
              <a:defRPr/>
            </a:pPr>
            <a:r>
              <a:rPr lang="en-US" sz="600" dirty="0">
                <a:solidFill>
                  <a:prstClr val="black"/>
                </a:solidFill>
                <a:latin typeface="Open Sans"/>
              </a:rPr>
              <a:t>Automated Reliability Monitoring</a:t>
            </a:r>
          </a:p>
        </p:txBody>
      </p:sp>
      <p:sp>
        <p:nvSpPr>
          <p:cNvPr id="144" name="Rectangle 143">
            <a:extLst>
              <a:ext uri="{FF2B5EF4-FFF2-40B4-BE49-F238E27FC236}">
                <a16:creationId xmlns="" xmlns:a16="http://schemas.microsoft.com/office/drawing/2014/main" id="{416DB081-C5E3-49D3-A921-E19498EFBA4C}"/>
              </a:ext>
            </a:extLst>
          </p:cNvPr>
          <p:cNvSpPr/>
          <p:nvPr/>
        </p:nvSpPr>
        <p:spPr bwMode="gray">
          <a:xfrm>
            <a:off x="262221" y="6422420"/>
            <a:ext cx="8619561" cy="316995"/>
          </a:xfrm>
          <a:prstGeom prst="rect">
            <a:avLst/>
          </a:prstGeom>
          <a:solidFill>
            <a:schemeClr val="bg1"/>
          </a:solidFill>
          <a:ln w="19050" algn="ctr">
            <a:solidFill>
              <a:schemeClr val="accent6">
                <a:lumMod val="60000"/>
                <a:lumOff val="40000"/>
              </a:schemeClr>
            </a:solidFill>
            <a:prstDash val="sysDot"/>
            <a:miter lim="800000"/>
            <a:headEnd/>
            <a:tailEnd/>
          </a:ln>
        </p:spPr>
        <p:txBody>
          <a:bodyPr wrap="square" lIns="66675" tIns="66675" rIns="66675" bIns="66675" rtlCol="0" anchor="ctr"/>
          <a:lstStyle/>
          <a:p>
            <a:pPr algn="ctr">
              <a:lnSpc>
                <a:spcPct val="106000"/>
              </a:lnSpc>
              <a:defRPr/>
            </a:pPr>
            <a:endParaRPr lang="en-US" sz="1200" b="1">
              <a:solidFill>
                <a:prstClr val="white"/>
              </a:solidFill>
              <a:latin typeface="Open Sans"/>
            </a:endParaRPr>
          </a:p>
        </p:txBody>
      </p:sp>
      <p:sp>
        <p:nvSpPr>
          <p:cNvPr id="18" name="Arrow: Left-Right 17">
            <a:extLst>
              <a:ext uri="{FF2B5EF4-FFF2-40B4-BE49-F238E27FC236}">
                <a16:creationId xmlns="" xmlns:a16="http://schemas.microsoft.com/office/drawing/2014/main" id="{500FB118-47F0-4E4F-AA73-BD5482CF37A0}"/>
              </a:ext>
            </a:extLst>
          </p:cNvPr>
          <p:cNvSpPr/>
          <p:nvPr/>
        </p:nvSpPr>
        <p:spPr bwMode="gray">
          <a:xfrm>
            <a:off x="381359" y="6439965"/>
            <a:ext cx="8410217" cy="281907"/>
          </a:xfrm>
          <a:prstGeom prst="leftRightArrow">
            <a:avLst>
              <a:gd name="adj1" fmla="val 61282"/>
              <a:gd name="adj2" fmla="val 92308"/>
            </a:avLst>
          </a:prstGeom>
          <a:solidFill>
            <a:schemeClr val="accent1">
              <a:lumMod val="60000"/>
              <a:lumOff val="40000"/>
            </a:schemeClr>
          </a:solidFill>
          <a:ln w="3175" algn="ctr">
            <a:noFill/>
            <a:miter lim="800000"/>
            <a:headEnd/>
            <a:tailEnd/>
          </a:ln>
        </p:spPr>
        <p:txBody>
          <a:bodyPr wrap="square" lIns="66675" tIns="66675" rIns="66675" bIns="66675" rtlCol="0" anchor="ctr"/>
          <a:lstStyle/>
          <a:p>
            <a:pPr algn="ctr">
              <a:lnSpc>
                <a:spcPct val="106000"/>
              </a:lnSpc>
              <a:defRPr/>
            </a:pPr>
            <a:r>
              <a:rPr lang="en-US" sz="900" b="1">
                <a:solidFill>
                  <a:prstClr val="black"/>
                </a:solidFill>
                <a:latin typeface="Open Sans"/>
              </a:rPr>
              <a:t>Process Assessment and Training</a:t>
            </a:r>
            <a:endParaRPr lang="en-US" sz="1200" b="1">
              <a:solidFill>
                <a:prstClr val="black"/>
              </a:solidFill>
              <a:latin typeface="Open Sans"/>
            </a:endParaRPr>
          </a:p>
        </p:txBody>
      </p:sp>
      <p:sp>
        <p:nvSpPr>
          <p:cNvPr id="20" name="Oval 19">
            <a:extLst>
              <a:ext uri="{FF2B5EF4-FFF2-40B4-BE49-F238E27FC236}">
                <a16:creationId xmlns="" xmlns:a16="http://schemas.microsoft.com/office/drawing/2014/main" id="{90B2D489-1C9E-4333-96AE-8568AACCF76E}"/>
              </a:ext>
            </a:extLst>
          </p:cNvPr>
          <p:cNvSpPr/>
          <p:nvPr/>
        </p:nvSpPr>
        <p:spPr bwMode="gray">
          <a:xfrm>
            <a:off x="347424" y="3376087"/>
            <a:ext cx="279897" cy="37319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lIns="66675" tIns="66675" rIns="66675" bIns="66675" rtlCol="0" anchor="ctr"/>
          <a:lstStyle/>
          <a:p>
            <a:pPr algn="ctr">
              <a:lnSpc>
                <a:spcPct val="106000"/>
              </a:lnSpc>
              <a:defRPr/>
            </a:pPr>
            <a:r>
              <a:rPr lang="en-US" sz="1200" b="1">
                <a:solidFill>
                  <a:prstClr val="white"/>
                </a:solidFill>
                <a:latin typeface="Open Sans"/>
              </a:rPr>
              <a:t>1</a:t>
            </a:r>
          </a:p>
        </p:txBody>
      </p:sp>
      <p:sp>
        <p:nvSpPr>
          <p:cNvPr id="146" name="Oval 145">
            <a:extLst>
              <a:ext uri="{FF2B5EF4-FFF2-40B4-BE49-F238E27FC236}">
                <a16:creationId xmlns="" xmlns:a16="http://schemas.microsoft.com/office/drawing/2014/main" id="{25055E56-0DC3-4CF8-BD11-4EC9ED6D453E}"/>
              </a:ext>
            </a:extLst>
          </p:cNvPr>
          <p:cNvSpPr/>
          <p:nvPr/>
        </p:nvSpPr>
        <p:spPr bwMode="gray">
          <a:xfrm>
            <a:off x="3321994" y="3833026"/>
            <a:ext cx="279897" cy="37319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lIns="66675" tIns="66675" rIns="66675" bIns="66675" rtlCol="0" anchor="ctr"/>
          <a:lstStyle/>
          <a:p>
            <a:pPr algn="ctr">
              <a:lnSpc>
                <a:spcPct val="106000"/>
              </a:lnSpc>
              <a:defRPr/>
            </a:pPr>
            <a:r>
              <a:rPr lang="en-US" sz="1200" b="1">
                <a:solidFill>
                  <a:prstClr val="white"/>
                </a:solidFill>
                <a:latin typeface="Open Sans"/>
              </a:rPr>
              <a:t>2</a:t>
            </a:r>
          </a:p>
        </p:txBody>
      </p:sp>
      <p:sp>
        <p:nvSpPr>
          <p:cNvPr id="152" name="Oval 151">
            <a:extLst>
              <a:ext uri="{FF2B5EF4-FFF2-40B4-BE49-F238E27FC236}">
                <a16:creationId xmlns="" xmlns:a16="http://schemas.microsoft.com/office/drawing/2014/main" id="{DA5E02D6-535D-4EB2-A499-15718D58702E}"/>
              </a:ext>
            </a:extLst>
          </p:cNvPr>
          <p:cNvSpPr/>
          <p:nvPr/>
        </p:nvSpPr>
        <p:spPr bwMode="gray">
          <a:xfrm>
            <a:off x="3105151" y="6388101"/>
            <a:ext cx="279897" cy="37319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lIns="66675" tIns="66675" rIns="66675" bIns="66675" rtlCol="0" anchor="ctr"/>
          <a:lstStyle/>
          <a:p>
            <a:pPr algn="ctr">
              <a:lnSpc>
                <a:spcPct val="106000"/>
              </a:lnSpc>
              <a:defRPr/>
            </a:pPr>
            <a:r>
              <a:rPr lang="en-US" sz="1200" b="1">
                <a:solidFill>
                  <a:prstClr val="white"/>
                </a:solidFill>
                <a:latin typeface="Open Sans"/>
              </a:rPr>
              <a:t>5</a:t>
            </a:r>
          </a:p>
        </p:txBody>
      </p:sp>
      <p:sp>
        <p:nvSpPr>
          <p:cNvPr id="138" name="Rectangle 137">
            <a:extLst>
              <a:ext uri="{FF2B5EF4-FFF2-40B4-BE49-F238E27FC236}">
                <a16:creationId xmlns="" xmlns:a16="http://schemas.microsoft.com/office/drawing/2014/main" id="{B8444E36-9021-492D-9F2C-68AD9A197770}"/>
              </a:ext>
            </a:extLst>
          </p:cNvPr>
          <p:cNvSpPr/>
          <p:nvPr/>
        </p:nvSpPr>
        <p:spPr bwMode="gray">
          <a:xfrm>
            <a:off x="6983555" y="4523006"/>
            <a:ext cx="942134" cy="158113"/>
          </a:xfrm>
          <a:prstGeom prst="rect">
            <a:avLst/>
          </a:prstGeom>
          <a:noFill/>
          <a:ln w="12700" algn="ctr">
            <a:noFill/>
            <a:prstDash val="lgDash"/>
            <a:miter lim="800000"/>
            <a:headEnd/>
            <a:tailEnd/>
          </a:ln>
        </p:spPr>
        <p:txBody>
          <a:bodyPr wrap="square" lIns="66675" tIns="66675" rIns="66675" bIns="66675" rtlCol="0" anchor="ctr"/>
          <a:lstStyle/>
          <a:p>
            <a:pPr algn="ctr">
              <a:lnSpc>
                <a:spcPct val="106000"/>
              </a:lnSpc>
              <a:defRPr/>
            </a:pPr>
            <a:endParaRPr lang="en-US" sz="600" i="1">
              <a:solidFill>
                <a:prstClr val="black"/>
              </a:solidFill>
              <a:latin typeface="Open Sans"/>
            </a:endParaRPr>
          </a:p>
        </p:txBody>
      </p:sp>
      <p:sp>
        <p:nvSpPr>
          <p:cNvPr id="176" name="TextBox 175">
            <a:extLst>
              <a:ext uri="{FF2B5EF4-FFF2-40B4-BE49-F238E27FC236}">
                <a16:creationId xmlns="" xmlns:a16="http://schemas.microsoft.com/office/drawing/2014/main" id="{AC545136-68BE-41A4-A734-7F9559798A03}"/>
              </a:ext>
            </a:extLst>
          </p:cNvPr>
          <p:cNvSpPr txBox="1"/>
          <p:nvPr/>
        </p:nvSpPr>
        <p:spPr>
          <a:xfrm>
            <a:off x="3633219" y="3804182"/>
            <a:ext cx="1303020" cy="315471"/>
          </a:xfrm>
          <a:prstGeom prst="rect">
            <a:avLst/>
          </a:prstGeom>
          <a:noFill/>
          <a:ln w="12700">
            <a:noFill/>
            <a:prstDash val="lgDash"/>
          </a:ln>
        </p:spPr>
        <p:txBody>
          <a:bodyPr wrap="square" lIns="68580" tIns="34290" rIns="68580" bIns="34290" rtlCol="0" anchor="t">
            <a:spAutoFit/>
          </a:bodyPr>
          <a:lstStyle/>
          <a:p>
            <a:pPr algn="ctr">
              <a:defRPr/>
            </a:pPr>
            <a:r>
              <a:rPr lang="en-US" sz="800" b="1">
                <a:solidFill>
                  <a:prstClr val="black"/>
                </a:solidFill>
                <a:latin typeface="Open Sans"/>
              </a:rPr>
              <a:t>Alert Prioritization &amp; Issue Investigation</a:t>
            </a:r>
            <a:endParaRPr lang="en-US" sz="800">
              <a:solidFill>
                <a:prstClr val="black"/>
              </a:solidFill>
              <a:latin typeface="Open Sans"/>
            </a:endParaRPr>
          </a:p>
        </p:txBody>
      </p:sp>
      <p:pic>
        <p:nvPicPr>
          <p:cNvPr id="102" name="Picture 101">
            <a:extLst>
              <a:ext uri="{FF2B5EF4-FFF2-40B4-BE49-F238E27FC236}">
                <a16:creationId xmlns="" xmlns:a16="http://schemas.microsoft.com/office/drawing/2014/main" id="{F4D6631C-D69B-4202-BF8D-8A80D0638D31}"/>
              </a:ext>
            </a:extLst>
          </p:cNvPr>
          <p:cNvPicPr>
            <a:picLocks noChangeAspect="1"/>
          </p:cNvPicPr>
          <p:nvPr/>
        </p:nvPicPr>
        <p:blipFill>
          <a:blip r:embed="rId3">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rcRect/>
          <a:stretch/>
        </p:blipFill>
        <p:spPr>
          <a:xfrm>
            <a:off x="3888265" y="4316557"/>
            <a:ext cx="738966" cy="566307"/>
          </a:xfrm>
          <a:prstGeom prst="rect">
            <a:avLst/>
          </a:prstGeom>
          <a:ln>
            <a:solidFill>
              <a:schemeClr val="bg1">
                <a:lumMod val="50000"/>
              </a:schemeClr>
            </a:solidFill>
          </a:ln>
        </p:spPr>
      </p:pic>
      <p:sp>
        <p:nvSpPr>
          <p:cNvPr id="103" name="Rectangle 102">
            <a:extLst>
              <a:ext uri="{FF2B5EF4-FFF2-40B4-BE49-F238E27FC236}">
                <a16:creationId xmlns="" xmlns:a16="http://schemas.microsoft.com/office/drawing/2014/main" id="{AE4E2983-679A-4B1B-B7DF-7846006307B2}"/>
              </a:ext>
            </a:extLst>
          </p:cNvPr>
          <p:cNvSpPr/>
          <p:nvPr/>
        </p:nvSpPr>
        <p:spPr bwMode="gray">
          <a:xfrm>
            <a:off x="3892760" y="4323347"/>
            <a:ext cx="57947" cy="36120"/>
          </a:xfrm>
          <a:prstGeom prst="rect">
            <a:avLst/>
          </a:prstGeom>
          <a:solidFill>
            <a:schemeClr val="tx1"/>
          </a:solidFill>
          <a:ln w="19050" algn="ctr">
            <a:noFill/>
            <a:miter lim="800000"/>
            <a:headEnd/>
            <a:tailEnd/>
          </a:ln>
        </p:spPr>
        <p:txBody>
          <a:bodyPr wrap="square" lIns="66675" tIns="66675" rIns="66675" bIns="66675" rtlCol="0" anchor="ctr"/>
          <a:lstStyle/>
          <a:p>
            <a:pPr algn="ctr">
              <a:lnSpc>
                <a:spcPct val="106000"/>
              </a:lnSpc>
              <a:defRPr/>
            </a:pPr>
            <a:endParaRPr lang="en-US" sz="1200" b="1">
              <a:solidFill>
                <a:prstClr val="white"/>
              </a:solidFill>
              <a:latin typeface="Open Sans"/>
            </a:endParaRPr>
          </a:p>
        </p:txBody>
      </p:sp>
      <p:pic>
        <p:nvPicPr>
          <p:cNvPr id="100" name="Picture 99">
            <a:extLst>
              <a:ext uri="{FF2B5EF4-FFF2-40B4-BE49-F238E27FC236}">
                <a16:creationId xmlns="" xmlns:a16="http://schemas.microsoft.com/office/drawing/2014/main" id="{09285E6C-F24A-4921-81AC-B4C2511D014E}"/>
              </a:ext>
            </a:extLst>
          </p:cNvPr>
          <p:cNvPicPr>
            <a:picLocks noChangeAspect="1"/>
          </p:cNvPicPr>
          <p:nvPr/>
        </p:nvPicPr>
        <p:blipFill>
          <a:blip r:embed="rId5">
            <a:extLst>
              <a:ext uri="{BEBA8EAE-BF5A-486C-A8C5-ECC9F3942E4B}">
                <a14:imgProps xmlns:a14="http://schemas.microsoft.com/office/drawing/2010/main">
                  <a14:imgLayer r:embed="rId6">
                    <a14:imgEffect>
                      <a14:artisticBlur radius="4"/>
                    </a14:imgEffect>
                    <a14:imgEffect>
                      <a14:sharpenSoften amount="-49000"/>
                    </a14:imgEffect>
                  </a14:imgLayer>
                </a14:imgProps>
              </a:ext>
              <a:ext uri="{28A0092B-C50C-407E-A947-70E740481C1C}">
                <a14:useLocalDpi xmlns:a14="http://schemas.microsoft.com/office/drawing/2010/main" val="0"/>
              </a:ext>
            </a:extLst>
          </a:blip>
          <a:srcRect/>
          <a:stretch/>
        </p:blipFill>
        <p:spPr>
          <a:xfrm>
            <a:off x="4040839" y="4460561"/>
            <a:ext cx="738966" cy="554412"/>
          </a:xfrm>
          <a:prstGeom prst="rect">
            <a:avLst/>
          </a:prstGeom>
          <a:ln>
            <a:solidFill>
              <a:schemeClr val="bg1">
                <a:lumMod val="50000"/>
              </a:schemeClr>
            </a:solidFill>
          </a:ln>
        </p:spPr>
      </p:pic>
      <p:grpSp>
        <p:nvGrpSpPr>
          <p:cNvPr id="104" name="Group 103">
            <a:extLst>
              <a:ext uri="{FF2B5EF4-FFF2-40B4-BE49-F238E27FC236}">
                <a16:creationId xmlns="" xmlns:a16="http://schemas.microsoft.com/office/drawing/2014/main" id="{F260969B-6AFD-4D03-89ED-F95F7501758A}"/>
              </a:ext>
            </a:extLst>
          </p:cNvPr>
          <p:cNvGrpSpPr/>
          <p:nvPr/>
        </p:nvGrpSpPr>
        <p:grpSpPr>
          <a:xfrm>
            <a:off x="5935589" y="4302979"/>
            <a:ext cx="891540" cy="731520"/>
            <a:chOff x="2831442" y="3120419"/>
            <a:chExt cx="1262093" cy="924751"/>
          </a:xfrm>
        </p:grpSpPr>
        <p:grpSp>
          <p:nvGrpSpPr>
            <p:cNvPr id="105" name="Group 104">
              <a:extLst>
                <a:ext uri="{FF2B5EF4-FFF2-40B4-BE49-F238E27FC236}">
                  <a16:creationId xmlns="" xmlns:a16="http://schemas.microsoft.com/office/drawing/2014/main" id="{4F9D9777-0139-4AC3-9881-83A80811FDC0}"/>
                </a:ext>
              </a:extLst>
            </p:cNvPr>
            <p:cNvGrpSpPr/>
            <p:nvPr/>
          </p:nvGrpSpPr>
          <p:grpSpPr>
            <a:xfrm>
              <a:off x="2831442" y="3120419"/>
              <a:ext cx="1076944" cy="786384"/>
              <a:chOff x="4512877" y="2413876"/>
              <a:chExt cx="2995736" cy="1738995"/>
            </a:xfrm>
          </p:grpSpPr>
          <p:grpSp>
            <p:nvGrpSpPr>
              <p:cNvPr id="110" name="Group 109">
                <a:extLst>
                  <a:ext uri="{FF2B5EF4-FFF2-40B4-BE49-F238E27FC236}">
                    <a16:creationId xmlns="" xmlns:a16="http://schemas.microsoft.com/office/drawing/2014/main" id="{14F0A5D1-8D7B-4B76-A08F-C137010ABAC5}"/>
                  </a:ext>
                </a:extLst>
              </p:cNvPr>
              <p:cNvGrpSpPr/>
              <p:nvPr/>
            </p:nvGrpSpPr>
            <p:grpSpPr>
              <a:xfrm>
                <a:off x="4512877" y="2413876"/>
                <a:ext cx="2995736" cy="1738995"/>
                <a:chOff x="4512130" y="2413876"/>
                <a:chExt cx="2995736" cy="1738995"/>
              </a:xfrm>
            </p:grpSpPr>
            <p:pic>
              <p:nvPicPr>
                <p:cNvPr id="112" name="Picture 111">
                  <a:extLst>
                    <a:ext uri="{FF2B5EF4-FFF2-40B4-BE49-F238E27FC236}">
                      <a16:creationId xmlns="" xmlns:a16="http://schemas.microsoft.com/office/drawing/2014/main" id="{B5DAEDA9-CAC5-4DEB-8B59-99CCAFE79916}"/>
                    </a:ext>
                  </a:extLst>
                </p:cNvPr>
                <p:cNvPicPr>
                  <a:picLocks noChangeAspect="1"/>
                </p:cNvPicPr>
                <p:nvPr/>
              </p:nvPicPr>
              <p:blipFill>
                <a:blip r:embed="rId7">
                  <a:extLst>
                    <a:ext uri="{BEBA8EAE-BF5A-486C-A8C5-ECC9F3942E4B}">
                      <a14:imgProps xmlns:a14="http://schemas.microsoft.com/office/drawing/2010/main">
                        <a14:imgLayer r:embed="rId8">
                          <a14:imgEffect>
                            <a14:artisticBlur radius="6"/>
                          </a14:imgEffect>
                        </a14:imgLayer>
                      </a14:imgProps>
                    </a:ext>
                  </a:extLst>
                </a:blip>
                <a:stretch>
                  <a:fillRect/>
                </a:stretch>
              </p:blipFill>
              <p:spPr>
                <a:xfrm>
                  <a:off x="4512130" y="2413876"/>
                  <a:ext cx="2995736" cy="1738995"/>
                </a:xfrm>
                <a:prstGeom prst="rect">
                  <a:avLst/>
                </a:prstGeom>
                <a:ln>
                  <a:solidFill>
                    <a:schemeClr val="tx1"/>
                  </a:solidFill>
                </a:ln>
              </p:spPr>
            </p:pic>
            <p:sp>
              <p:nvSpPr>
                <p:cNvPr id="113" name="Rectangle 112">
                  <a:extLst>
                    <a:ext uri="{FF2B5EF4-FFF2-40B4-BE49-F238E27FC236}">
                      <a16:creationId xmlns="" xmlns:a16="http://schemas.microsoft.com/office/drawing/2014/main" id="{D0643CC5-3EE5-409F-B82A-B4AABF4B36F6}"/>
                    </a:ext>
                  </a:extLst>
                </p:cNvPr>
                <p:cNvSpPr/>
                <p:nvPr/>
              </p:nvSpPr>
              <p:spPr bwMode="gray">
                <a:xfrm>
                  <a:off x="5723665" y="2437570"/>
                  <a:ext cx="643048" cy="75357"/>
                </a:xfrm>
                <a:prstGeom prst="rect">
                  <a:avLst/>
                </a:prstGeom>
                <a:solidFill>
                  <a:srgbClr val="0378CD"/>
                </a:solidFill>
                <a:ln w="19050" algn="ctr">
                  <a:noFill/>
                  <a:miter lim="800000"/>
                  <a:headEnd/>
                  <a:tailEnd/>
                </a:ln>
              </p:spPr>
              <p:txBody>
                <a:bodyPr wrap="square" lIns="88900" tIns="88900" rIns="88900" bIns="88900" rtlCol="0" anchor="ctr"/>
                <a:lstStyle/>
                <a:p>
                  <a:pPr algn="ctr">
                    <a:lnSpc>
                      <a:spcPct val="106000"/>
                    </a:lnSpc>
                    <a:defRPr/>
                  </a:pPr>
                  <a:endParaRPr lang="en-US" sz="1200" b="1">
                    <a:solidFill>
                      <a:prstClr val="white"/>
                    </a:solidFill>
                    <a:latin typeface="Open Sans"/>
                  </a:endParaRPr>
                </a:p>
              </p:txBody>
            </p:sp>
          </p:grpSp>
          <p:sp>
            <p:nvSpPr>
              <p:cNvPr id="111" name="Rectangle 110">
                <a:extLst>
                  <a:ext uri="{FF2B5EF4-FFF2-40B4-BE49-F238E27FC236}">
                    <a16:creationId xmlns="" xmlns:a16="http://schemas.microsoft.com/office/drawing/2014/main" id="{F34E3D78-8156-45F2-B43A-DC2485D3E2F5}"/>
                  </a:ext>
                </a:extLst>
              </p:cNvPr>
              <p:cNvSpPr/>
              <p:nvPr/>
            </p:nvSpPr>
            <p:spPr bwMode="gray">
              <a:xfrm>
                <a:off x="4603119" y="2871033"/>
                <a:ext cx="175726" cy="79601"/>
              </a:xfrm>
              <a:prstGeom prst="rect">
                <a:avLst/>
              </a:prstGeom>
              <a:solidFill>
                <a:srgbClr val="33A3FF"/>
              </a:solidFill>
              <a:ln w="19050" algn="ctr">
                <a:noFill/>
                <a:miter lim="800000"/>
                <a:headEnd/>
                <a:tailEnd/>
              </a:ln>
            </p:spPr>
            <p:txBody>
              <a:bodyPr wrap="square" lIns="88900" tIns="88900" rIns="88900" bIns="88900" rtlCol="0" anchor="ctr"/>
              <a:lstStyle/>
              <a:p>
                <a:pPr algn="ctr">
                  <a:lnSpc>
                    <a:spcPct val="106000"/>
                  </a:lnSpc>
                  <a:defRPr/>
                </a:pPr>
                <a:endParaRPr lang="en-US" sz="1200" b="1">
                  <a:solidFill>
                    <a:prstClr val="white"/>
                  </a:solidFill>
                  <a:latin typeface="Open Sans"/>
                </a:endParaRPr>
              </a:p>
            </p:txBody>
          </p:sp>
        </p:grpSp>
        <p:grpSp>
          <p:nvGrpSpPr>
            <p:cNvPr id="106" name="Group 105">
              <a:extLst>
                <a:ext uri="{FF2B5EF4-FFF2-40B4-BE49-F238E27FC236}">
                  <a16:creationId xmlns="" xmlns:a16="http://schemas.microsoft.com/office/drawing/2014/main" id="{5D47058E-C949-4F06-96A7-9E5D7B7532DA}"/>
                </a:ext>
              </a:extLst>
            </p:cNvPr>
            <p:cNvGrpSpPr/>
            <p:nvPr/>
          </p:nvGrpSpPr>
          <p:grpSpPr>
            <a:xfrm>
              <a:off x="3025565" y="3258786"/>
              <a:ext cx="1067970" cy="786384"/>
              <a:chOff x="1007049" y="2447827"/>
              <a:chExt cx="3590395" cy="2347406"/>
            </a:xfrm>
          </p:grpSpPr>
          <p:pic>
            <p:nvPicPr>
              <p:cNvPr id="107" name="Picture 106">
                <a:extLst>
                  <a:ext uri="{FF2B5EF4-FFF2-40B4-BE49-F238E27FC236}">
                    <a16:creationId xmlns="" xmlns:a16="http://schemas.microsoft.com/office/drawing/2014/main" id="{E870E87C-5DAD-4886-8952-72A274BF185B}"/>
                  </a:ext>
                </a:extLst>
              </p:cNvPr>
              <p:cNvPicPr>
                <a:picLocks noChangeAspect="1"/>
              </p:cNvPicPr>
              <p:nvPr/>
            </p:nvPicPr>
            <p:blipFill>
              <a:blip r:embed="rId9">
                <a:extLst>
                  <a:ext uri="{BEBA8EAE-BF5A-486C-A8C5-ECC9F3942E4B}">
                    <a14:imgProps xmlns:a14="http://schemas.microsoft.com/office/drawing/2010/main">
                      <a14:imgLayer r:embed="rId10">
                        <a14:imgEffect>
                          <a14:artisticBlur radius="4"/>
                        </a14:imgEffect>
                      </a14:imgLayer>
                    </a14:imgProps>
                  </a:ext>
                </a:extLst>
              </a:blip>
              <a:stretch>
                <a:fillRect/>
              </a:stretch>
            </p:blipFill>
            <p:spPr>
              <a:xfrm>
                <a:off x="1007049" y="2447827"/>
                <a:ext cx="3590395" cy="2347406"/>
              </a:xfrm>
              <a:prstGeom prst="rect">
                <a:avLst/>
              </a:prstGeom>
              <a:solidFill>
                <a:schemeClr val="bg1"/>
              </a:solidFill>
              <a:ln>
                <a:solidFill>
                  <a:schemeClr val="tx1"/>
                </a:solidFill>
              </a:ln>
            </p:spPr>
          </p:pic>
          <p:sp>
            <p:nvSpPr>
              <p:cNvPr id="108" name="Rectangle 107">
                <a:extLst>
                  <a:ext uri="{FF2B5EF4-FFF2-40B4-BE49-F238E27FC236}">
                    <a16:creationId xmlns="" xmlns:a16="http://schemas.microsoft.com/office/drawing/2014/main" id="{18382EDD-6239-4F82-A4FE-1E71CFB9981B}"/>
                  </a:ext>
                </a:extLst>
              </p:cNvPr>
              <p:cNvSpPr/>
              <p:nvPr/>
            </p:nvSpPr>
            <p:spPr bwMode="gray">
              <a:xfrm>
                <a:off x="1007049" y="2453239"/>
                <a:ext cx="184277" cy="113968"/>
              </a:xfrm>
              <a:prstGeom prst="rect">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200" b="1">
                  <a:solidFill>
                    <a:prstClr val="white"/>
                  </a:solidFill>
                  <a:latin typeface="Open Sans"/>
                </a:endParaRPr>
              </a:p>
            </p:txBody>
          </p:sp>
          <p:sp>
            <p:nvSpPr>
              <p:cNvPr id="109" name="Rectangle 108">
                <a:extLst>
                  <a:ext uri="{FF2B5EF4-FFF2-40B4-BE49-F238E27FC236}">
                    <a16:creationId xmlns="" xmlns:a16="http://schemas.microsoft.com/office/drawing/2014/main" id="{B96E12CE-2D13-4577-8A20-141D621F093A}"/>
                  </a:ext>
                </a:extLst>
              </p:cNvPr>
              <p:cNvSpPr/>
              <p:nvPr/>
            </p:nvSpPr>
            <p:spPr bwMode="gray">
              <a:xfrm>
                <a:off x="1016551" y="2579709"/>
                <a:ext cx="184277" cy="113968"/>
              </a:xfrm>
              <a:prstGeom prst="rect">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200" b="1">
                  <a:solidFill>
                    <a:prstClr val="white"/>
                  </a:solidFill>
                  <a:latin typeface="Open Sans"/>
                </a:endParaRPr>
              </a:p>
            </p:txBody>
          </p:sp>
        </p:grpSp>
      </p:grpSp>
      <p:sp>
        <p:nvSpPr>
          <p:cNvPr id="118" name="TextBox 117">
            <a:extLst>
              <a:ext uri="{FF2B5EF4-FFF2-40B4-BE49-F238E27FC236}">
                <a16:creationId xmlns="" xmlns:a16="http://schemas.microsoft.com/office/drawing/2014/main" id="{C6398B02-78B6-4C9B-AEDD-0A3CC40A40D9}"/>
              </a:ext>
            </a:extLst>
          </p:cNvPr>
          <p:cNvSpPr txBox="1"/>
          <p:nvPr/>
        </p:nvSpPr>
        <p:spPr>
          <a:xfrm>
            <a:off x="5643362" y="3804182"/>
            <a:ext cx="1457555" cy="315471"/>
          </a:xfrm>
          <a:prstGeom prst="rect">
            <a:avLst/>
          </a:prstGeom>
          <a:noFill/>
          <a:ln w="12700">
            <a:noFill/>
            <a:prstDash val="lgDash"/>
          </a:ln>
        </p:spPr>
        <p:txBody>
          <a:bodyPr wrap="square" lIns="68580" tIns="34290" rIns="68580" bIns="34290" rtlCol="0" anchor="t">
            <a:spAutoFit/>
          </a:bodyPr>
          <a:lstStyle>
            <a:defPPr>
              <a:defRPr lang="en-US"/>
            </a:defPPr>
            <a:lvl1pPr marR="0" lvl="0" indent="0" algn="ctr" fontAlgn="auto">
              <a:lnSpc>
                <a:spcPct val="100000"/>
              </a:lnSpc>
              <a:spcBef>
                <a:spcPts val="0"/>
              </a:spcBef>
              <a:spcAft>
                <a:spcPts val="0"/>
              </a:spcAft>
              <a:buClrTx/>
              <a:buSzTx/>
              <a:buFontTx/>
              <a:buNone/>
              <a:tabLst/>
              <a:defRPr kumimoji="0" sz="1100" b="1" i="0" u="none" strike="noStrike" cap="none" spc="0" normalizeH="0" baseline="0">
                <a:ln>
                  <a:noFill/>
                </a:ln>
                <a:effectLst/>
                <a:uLnTx/>
                <a:uFillTx/>
                <a:latin typeface="Open Sans"/>
              </a:defRPr>
            </a:lvl1pPr>
          </a:lstStyle>
          <a:p>
            <a:pPr>
              <a:defRPr/>
            </a:pPr>
            <a:r>
              <a:rPr lang="en-US" sz="800">
                <a:solidFill>
                  <a:prstClr val="black"/>
                </a:solidFill>
              </a:rPr>
              <a:t>Case Management &amp; Workflow Automation</a:t>
            </a:r>
          </a:p>
        </p:txBody>
      </p:sp>
      <p:cxnSp>
        <p:nvCxnSpPr>
          <p:cNvPr id="10" name="Straight Arrow Connector 9">
            <a:extLst>
              <a:ext uri="{FF2B5EF4-FFF2-40B4-BE49-F238E27FC236}">
                <a16:creationId xmlns="" xmlns:a16="http://schemas.microsoft.com/office/drawing/2014/main" id="{030F0949-9FF5-4122-ACD6-E9B1819BCBCC}"/>
              </a:ext>
            </a:extLst>
          </p:cNvPr>
          <p:cNvCxnSpPr/>
          <p:nvPr/>
        </p:nvCxnSpPr>
        <p:spPr>
          <a:xfrm>
            <a:off x="4951665" y="4608359"/>
            <a:ext cx="823411" cy="0"/>
          </a:xfrm>
          <a:prstGeom prst="straightConnector1">
            <a:avLst/>
          </a:prstGeom>
          <a:ln w="19050">
            <a:solidFill>
              <a:schemeClr val="bg2"/>
            </a:solidFill>
            <a:tailEnd type="triangle" w="lg" len="med"/>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 xmlns:a16="http://schemas.microsoft.com/office/drawing/2014/main" id="{8BCA440E-BE49-4E44-B133-7D427D830363}"/>
              </a:ext>
            </a:extLst>
          </p:cNvPr>
          <p:cNvSpPr txBox="1"/>
          <p:nvPr/>
        </p:nvSpPr>
        <p:spPr>
          <a:xfrm>
            <a:off x="7614494" y="3861890"/>
            <a:ext cx="1214334" cy="315471"/>
          </a:xfrm>
          <a:prstGeom prst="rect">
            <a:avLst/>
          </a:prstGeom>
          <a:solidFill>
            <a:schemeClr val="bg1"/>
          </a:solidFill>
          <a:ln w="12700">
            <a:noFill/>
            <a:prstDash val="lgDash"/>
          </a:ln>
        </p:spPr>
        <p:txBody>
          <a:bodyPr wrap="square" lIns="68580" tIns="34290" rIns="68580" bIns="34290"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100" b="1" i="0" u="none" strike="noStrike" cap="none" spc="0" normalizeH="0" baseline="0">
                <a:ln>
                  <a:noFill/>
                </a:ln>
                <a:effectLst/>
                <a:uLnTx/>
                <a:uFillTx/>
                <a:latin typeface="Open Sans"/>
              </a:defRPr>
            </a:lvl1pPr>
          </a:lstStyle>
          <a:p>
            <a:pPr>
              <a:defRPr/>
            </a:pPr>
            <a:r>
              <a:rPr lang="en-US" sz="800">
                <a:solidFill>
                  <a:prstClr val="black"/>
                </a:solidFill>
              </a:rPr>
              <a:t>End-to-End Process Monitoring</a:t>
            </a:r>
          </a:p>
        </p:txBody>
      </p:sp>
      <p:sp>
        <p:nvSpPr>
          <p:cNvPr id="147" name="Oval 146">
            <a:extLst>
              <a:ext uri="{FF2B5EF4-FFF2-40B4-BE49-F238E27FC236}">
                <a16:creationId xmlns="" xmlns:a16="http://schemas.microsoft.com/office/drawing/2014/main" id="{109096F0-C606-4126-B54D-FA67F9821D3F}"/>
              </a:ext>
            </a:extLst>
          </p:cNvPr>
          <p:cNvSpPr/>
          <p:nvPr/>
        </p:nvSpPr>
        <p:spPr bwMode="gray">
          <a:xfrm>
            <a:off x="5458546" y="3833026"/>
            <a:ext cx="279897" cy="37319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lIns="66675" tIns="66675" rIns="66675" bIns="66675" rtlCol="0" anchor="ctr"/>
          <a:lstStyle/>
          <a:p>
            <a:pPr algn="ctr">
              <a:lnSpc>
                <a:spcPct val="106000"/>
              </a:lnSpc>
              <a:defRPr/>
            </a:pPr>
            <a:r>
              <a:rPr lang="en-US" sz="1200" b="1">
                <a:solidFill>
                  <a:prstClr val="white"/>
                </a:solidFill>
                <a:latin typeface="Open Sans"/>
              </a:rPr>
              <a:t>3</a:t>
            </a:r>
          </a:p>
        </p:txBody>
      </p:sp>
      <p:sp>
        <p:nvSpPr>
          <p:cNvPr id="153" name="Oval 152">
            <a:extLst>
              <a:ext uri="{FF2B5EF4-FFF2-40B4-BE49-F238E27FC236}">
                <a16:creationId xmlns="" xmlns:a16="http://schemas.microsoft.com/office/drawing/2014/main" id="{982E9EBF-032F-471C-80FE-13E585120793}"/>
              </a:ext>
            </a:extLst>
          </p:cNvPr>
          <p:cNvSpPr/>
          <p:nvPr/>
        </p:nvSpPr>
        <p:spPr bwMode="gray">
          <a:xfrm>
            <a:off x="7393228" y="3833026"/>
            <a:ext cx="279897" cy="37319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lIns="66675" tIns="66675" rIns="66675" bIns="66675" rtlCol="0" anchor="ctr"/>
          <a:lstStyle/>
          <a:p>
            <a:pPr algn="ctr">
              <a:lnSpc>
                <a:spcPct val="106000"/>
              </a:lnSpc>
              <a:defRPr/>
            </a:pPr>
            <a:r>
              <a:rPr lang="en-US" sz="1200" b="1">
                <a:solidFill>
                  <a:prstClr val="white"/>
                </a:solidFill>
                <a:latin typeface="Open Sans"/>
              </a:rPr>
              <a:t>4</a:t>
            </a:r>
          </a:p>
        </p:txBody>
      </p:sp>
      <p:sp>
        <p:nvSpPr>
          <p:cNvPr id="2" name="Rectangle 1">
            <a:extLst>
              <a:ext uri="{FF2B5EF4-FFF2-40B4-BE49-F238E27FC236}">
                <a16:creationId xmlns="" xmlns:a16="http://schemas.microsoft.com/office/drawing/2014/main" id="{A9F4F4CA-E861-4F5B-AB41-EF4B72BF3C40}"/>
              </a:ext>
            </a:extLst>
          </p:cNvPr>
          <p:cNvSpPr/>
          <p:nvPr/>
        </p:nvSpPr>
        <p:spPr bwMode="gray">
          <a:xfrm>
            <a:off x="7804323" y="4332275"/>
            <a:ext cx="100377" cy="41011"/>
          </a:xfrm>
          <a:prstGeom prst="rect">
            <a:avLst/>
          </a:prstGeom>
          <a:solidFill>
            <a:srgbClr val="FFFFFE"/>
          </a:solidFill>
          <a:ln w="19050" algn="ctr">
            <a:noFill/>
            <a:miter lim="800000"/>
            <a:headEnd/>
            <a:tailEnd/>
          </a:ln>
        </p:spPr>
        <p:txBody>
          <a:bodyPr wrap="square" lIns="66675" tIns="66675" rIns="66675" bIns="66675" rtlCol="0" anchor="ctr"/>
          <a:lstStyle/>
          <a:p>
            <a:pPr algn="ctr">
              <a:lnSpc>
                <a:spcPct val="106000"/>
              </a:lnSpc>
              <a:defRPr/>
            </a:pPr>
            <a:endParaRPr lang="en-US" sz="1200" b="1">
              <a:solidFill>
                <a:prstClr val="white"/>
              </a:solidFill>
              <a:latin typeface="Open Sans"/>
            </a:endParaRPr>
          </a:p>
        </p:txBody>
      </p:sp>
      <p:sp>
        <p:nvSpPr>
          <p:cNvPr id="9" name="Rectangle 8">
            <a:extLst>
              <a:ext uri="{FF2B5EF4-FFF2-40B4-BE49-F238E27FC236}">
                <a16:creationId xmlns="" xmlns:a16="http://schemas.microsoft.com/office/drawing/2014/main" id="{6FFE4C34-D2D6-0B94-7DCC-FC37A9CA9DCF}"/>
              </a:ext>
            </a:extLst>
          </p:cNvPr>
          <p:cNvSpPr/>
          <p:nvPr/>
        </p:nvSpPr>
        <p:spPr bwMode="gray">
          <a:xfrm>
            <a:off x="7976493" y="4544769"/>
            <a:ext cx="151696" cy="13243"/>
          </a:xfrm>
          <a:prstGeom prst="rect">
            <a:avLst/>
          </a:prstGeom>
          <a:solidFill>
            <a:srgbClr val="F2F0F3"/>
          </a:solidFill>
          <a:ln w="19050" algn="ctr">
            <a:noFill/>
            <a:miter lim="800000"/>
            <a:headEnd/>
            <a:tailEnd/>
          </a:ln>
        </p:spPr>
        <p:txBody>
          <a:bodyPr wrap="square" lIns="66675" tIns="66675" rIns="66675" bIns="66675" rtlCol="0" anchor="ctr"/>
          <a:lstStyle/>
          <a:p>
            <a:pPr algn="ctr">
              <a:lnSpc>
                <a:spcPct val="106000"/>
              </a:lnSpc>
              <a:defRPr/>
            </a:pPr>
            <a:endParaRPr lang="en-US" sz="1200" b="1">
              <a:solidFill>
                <a:prstClr val="white"/>
              </a:solidFill>
              <a:latin typeface="Open Sans"/>
            </a:endParaRPr>
          </a:p>
        </p:txBody>
      </p:sp>
      <p:sp>
        <p:nvSpPr>
          <p:cNvPr id="12" name="Rectangle 11">
            <a:extLst>
              <a:ext uri="{FF2B5EF4-FFF2-40B4-BE49-F238E27FC236}">
                <a16:creationId xmlns="" xmlns:a16="http://schemas.microsoft.com/office/drawing/2014/main" id="{479AC3B1-01E8-B937-A232-0CD75FC56916}"/>
              </a:ext>
            </a:extLst>
          </p:cNvPr>
          <p:cNvSpPr/>
          <p:nvPr/>
        </p:nvSpPr>
        <p:spPr bwMode="gray">
          <a:xfrm>
            <a:off x="7968694" y="4513322"/>
            <a:ext cx="36314" cy="14567"/>
          </a:xfrm>
          <a:prstGeom prst="rect">
            <a:avLst/>
          </a:prstGeom>
          <a:solidFill>
            <a:srgbClr val="FEFEFE"/>
          </a:solidFill>
          <a:ln w="19050" algn="ctr">
            <a:noFill/>
            <a:miter lim="800000"/>
            <a:headEnd/>
            <a:tailEnd/>
          </a:ln>
        </p:spPr>
        <p:txBody>
          <a:bodyPr wrap="square" lIns="66675" tIns="66675" rIns="66675" bIns="66675" rtlCol="0" anchor="ctr"/>
          <a:lstStyle/>
          <a:p>
            <a:pPr algn="ctr">
              <a:lnSpc>
                <a:spcPct val="106000"/>
              </a:lnSpc>
              <a:defRPr/>
            </a:pPr>
            <a:endParaRPr lang="en-US" sz="1200" b="1">
              <a:solidFill>
                <a:prstClr val="white"/>
              </a:solidFill>
              <a:latin typeface="Open Sans"/>
            </a:endParaRPr>
          </a:p>
        </p:txBody>
      </p:sp>
      <p:sp>
        <p:nvSpPr>
          <p:cNvPr id="14" name="Rectangle 13">
            <a:extLst>
              <a:ext uri="{FF2B5EF4-FFF2-40B4-BE49-F238E27FC236}">
                <a16:creationId xmlns="" xmlns:a16="http://schemas.microsoft.com/office/drawing/2014/main" id="{25C93B60-97EE-886D-8987-DEBE7AFE0F29}"/>
              </a:ext>
            </a:extLst>
          </p:cNvPr>
          <p:cNvSpPr/>
          <p:nvPr/>
        </p:nvSpPr>
        <p:spPr bwMode="gray">
          <a:xfrm>
            <a:off x="7828176" y="4371258"/>
            <a:ext cx="36314" cy="14567"/>
          </a:xfrm>
          <a:prstGeom prst="rect">
            <a:avLst/>
          </a:prstGeom>
          <a:solidFill>
            <a:srgbClr val="FEFEFE"/>
          </a:solidFill>
          <a:ln w="19050" algn="ctr">
            <a:noFill/>
            <a:miter lim="800000"/>
            <a:headEnd/>
            <a:tailEnd/>
          </a:ln>
        </p:spPr>
        <p:txBody>
          <a:bodyPr wrap="square" lIns="66675" tIns="66675" rIns="66675" bIns="66675" rtlCol="0" anchor="ctr"/>
          <a:lstStyle/>
          <a:p>
            <a:pPr algn="ctr">
              <a:lnSpc>
                <a:spcPct val="106000"/>
              </a:lnSpc>
              <a:defRPr/>
            </a:pPr>
            <a:endParaRPr lang="en-US" sz="1200" b="1">
              <a:solidFill>
                <a:prstClr val="white"/>
              </a:solidFill>
              <a:latin typeface="Open Sans"/>
            </a:endParaRPr>
          </a:p>
        </p:txBody>
      </p:sp>
      <p:sp>
        <p:nvSpPr>
          <p:cNvPr id="15" name="Rectangle 14">
            <a:extLst>
              <a:ext uri="{FF2B5EF4-FFF2-40B4-BE49-F238E27FC236}">
                <a16:creationId xmlns="" xmlns:a16="http://schemas.microsoft.com/office/drawing/2014/main" id="{20790231-E7EC-0C72-B41B-538387D83A0D}"/>
              </a:ext>
            </a:extLst>
          </p:cNvPr>
          <p:cNvSpPr/>
          <p:nvPr/>
        </p:nvSpPr>
        <p:spPr bwMode="gray">
          <a:xfrm>
            <a:off x="7832773" y="4400108"/>
            <a:ext cx="151696" cy="13243"/>
          </a:xfrm>
          <a:prstGeom prst="rect">
            <a:avLst/>
          </a:prstGeom>
          <a:solidFill>
            <a:srgbClr val="F2F0F3"/>
          </a:solidFill>
          <a:ln w="19050" algn="ctr">
            <a:noFill/>
            <a:miter lim="800000"/>
            <a:headEnd/>
            <a:tailEnd/>
          </a:ln>
        </p:spPr>
        <p:txBody>
          <a:bodyPr wrap="square" lIns="66675" tIns="66675" rIns="66675" bIns="66675" rtlCol="0" anchor="ctr"/>
          <a:lstStyle/>
          <a:p>
            <a:pPr algn="ctr">
              <a:lnSpc>
                <a:spcPct val="106000"/>
              </a:lnSpc>
              <a:defRPr/>
            </a:pPr>
            <a:endParaRPr lang="en-US" sz="1200" b="1">
              <a:solidFill>
                <a:prstClr val="white"/>
              </a:solidFill>
              <a:latin typeface="Open Sans"/>
            </a:endParaRPr>
          </a:p>
        </p:txBody>
      </p:sp>
      <p:cxnSp>
        <p:nvCxnSpPr>
          <p:cNvPr id="136" name="Straight Arrow Connector 135">
            <a:extLst>
              <a:ext uri="{FF2B5EF4-FFF2-40B4-BE49-F238E27FC236}">
                <a16:creationId xmlns="" xmlns:a16="http://schemas.microsoft.com/office/drawing/2014/main" id="{FC0FC2C7-55CC-486F-8868-88E3C285BBA7}"/>
              </a:ext>
            </a:extLst>
          </p:cNvPr>
          <p:cNvCxnSpPr/>
          <p:nvPr/>
        </p:nvCxnSpPr>
        <p:spPr>
          <a:xfrm>
            <a:off x="6901618" y="4608359"/>
            <a:ext cx="823411" cy="0"/>
          </a:xfrm>
          <a:prstGeom prst="straightConnector1">
            <a:avLst/>
          </a:prstGeom>
          <a:ln w="19050">
            <a:solidFill>
              <a:schemeClr val="bg2"/>
            </a:solidFill>
            <a:tailEnd type="triangle" w="lg" len="med"/>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 xmlns:a16="http://schemas.microsoft.com/office/drawing/2014/main" id="{FA002A3E-7E1A-408D-B5A4-4FF067A90BAA}"/>
              </a:ext>
            </a:extLst>
          </p:cNvPr>
          <p:cNvSpPr/>
          <p:nvPr/>
        </p:nvSpPr>
        <p:spPr bwMode="gray">
          <a:xfrm>
            <a:off x="4348711" y="4324098"/>
            <a:ext cx="112538" cy="34351"/>
          </a:xfrm>
          <a:prstGeom prst="rect">
            <a:avLst/>
          </a:prstGeom>
          <a:solidFill>
            <a:schemeClr val="tx1"/>
          </a:solidFill>
          <a:ln w="19050" algn="ctr">
            <a:noFill/>
            <a:miter lim="800000"/>
            <a:headEnd/>
            <a:tailEnd/>
          </a:ln>
        </p:spPr>
        <p:txBody>
          <a:bodyPr wrap="square" lIns="66675" tIns="66675" rIns="66675" bIns="66675" rtlCol="0" anchor="ctr"/>
          <a:lstStyle/>
          <a:p>
            <a:pPr algn="ctr">
              <a:lnSpc>
                <a:spcPct val="106000"/>
              </a:lnSpc>
              <a:defRPr/>
            </a:pPr>
            <a:endParaRPr lang="en-US" sz="1200" b="1">
              <a:solidFill>
                <a:prstClr val="white"/>
              </a:solidFill>
              <a:latin typeface="Open Sans"/>
            </a:endParaRPr>
          </a:p>
        </p:txBody>
      </p:sp>
      <p:sp>
        <p:nvSpPr>
          <p:cNvPr id="143" name="Rectangle 142">
            <a:extLst>
              <a:ext uri="{FF2B5EF4-FFF2-40B4-BE49-F238E27FC236}">
                <a16:creationId xmlns="" xmlns:a16="http://schemas.microsoft.com/office/drawing/2014/main" id="{0E420F84-5432-45F7-B6D4-C855A871F10D}"/>
              </a:ext>
            </a:extLst>
          </p:cNvPr>
          <p:cNvSpPr/>
          <p:nvPr/>
        </p:nvSpPr>
        <p:spPr bwMode="gray">
          <a:xfrm>
            <a:off x="4046352" y="4466223"/>
            <a:ext cx="57947" cy="36120"/>
          </a:xfrm>
          <a:prstGeom prst="rect">
            <a:avLst/>
          </a:prstGeom>
          <a:solidFill>
            <a:schemeClr val="tx1"/>
          </a:solidFill>
          <a:ln w="19050" algn="ctr">
            <a:noFill/>
            <a:miter lim="800000"/>
            <a:headEnd/>
            <a:tailEnd/>
          </a:ln>
        </p:spPr>
        <p:txBody>
          <a:bodyPr wrap="square" lIns="66675" tIns="66675" rIns="66675" bIns="66675" rtlCol="0" anchor="ctr"/>
          <a:lstStyle/>
          <a:p>
            <a:pPr algn="ctr">
              <a:lnSpc>
                <a:spcPct val="106000"/>
              </a:lnSpc>
              <a:defRPr/>
            </a:pPr>
            <a:endParaRPr lang="en-US" sz="1200" b="1">
              <a:solidFill>
                <a:prstClr val="white"/>
              </a:solidFill>
              <a:latin typeface="Open Sans"/>
            </a:endParaRPr>
          </a:p>
        </p:txBody>
      </p:sp>
      <p:sp>
        <p:nvSpPr>
          <p:cNvPr id="145" name="Rectangle 144">
            <a:extLst>
              <a:ext uri="{FF2B5EF4-FFF2-40B4-BE49-F238E27FC236}">
                <a16:creationId xmlns="" xmlns:a16="http://schemas.microsoft.com/office/drawing/2014/main" id="{9AE2CB90-7622-42C4-8E86-6FF23CCAD6FC}"/>
              </a:ext>
            </a:extLst>
          </p:cNvPr>
          <p:cNvSpPr/>
          <p:nvPr/>
        </p:nvSpPr>
        <p:spPr bwMode="gray">
          <a:xfrm>
            <a:off x="4502303" y="4466974"/>
            <a:ext cx="112538" cy="34351"/>
          </a:xfrm>
          <a:prstGeom prst="rect">
            <a:avLst/>
          </a:prstGeom>
          <a:solidFill>
            <a:schemeClr val="tx1"/>
          </a:solidFill>
          <a:ln w="19050" algn="ctr">
            <a:noFill/>
            <a:miter lim="800000"/>
            <a:headEnd/>
            <a:tailEnd/>
          </a:ln>
        </p:spPr>
        <p:txBody>
          <a:bodyPr wrap="square" lIns="66675" tIns="66675" rIns="66675" bIns="66675" rtlCol="0" anchor="ctr"/>
          <a:lstStyle/>
          <a:p>
            <a:pPr algn="ctr">
              <a:lnSpc>
                <a:spcPct val="106000"/>
              </a:lnSpc>
              <a:defRPr/>
            </a:pPr>
            <a:endParaRPr lang="en-US" sz="1200" b="1">
              <a:solidFill>
                <a:prstClr val="white"/>
              </a:solidFill>
              <a:latin typeface="Open Sans"/>
            </a:endParaRPr>
          </a:p>
        </p:txBody>
      </p:sp>
      <p:pic>
        <p:nvPicPr>
          <p:cNvPr id="160" name="Picture 159">
            <a:extLst>
              <a:ext uri="{FF2B5EF4-FFF2-40B4-BE49-F238E27FC236}">
                <a16:creationId xmlns="" xmlns:a16="http://schemas.microsoft.com/office/drawing/2014/main" id="{2A7B4F6D-E7BC-434C-A22A-05A0D79A7ED2}"/>
              </a:ext>
            </a:extLst>
          </p:cNvPr>
          <p:cNvPicPr>
            <a:picLocks/>
          </p:cNvPicPr>
          <p:nvPr/>
        </p:nvPicPr>
        <p:blipFill>
          <a:blip r:embed="rId11">
            <a:extLst>
              <a:ext uri="{BEBA8EAE-BF5A-486C-A8C5-ECC9F3942E4B}">
                <a14:imgProps xmlns:a14="http://schemas.microsoft.com/office/drawing/2010/main">
                  <a14:imgLayer r:embed="rId12">
                    <a14:imgEffect>
                      <a14:artisticBlur radius="8"/>
                    </a14:imgEffect>
                  </a14:imgLayer>
                </a14:imgProps>
              </a:ext>
              <a:ext uri="{28A0092B-C50C-407E-A947-70E740481C1C}">
                <a14:useLocalDpi xmlns:a14="http://schemas.microsoft.com/office/drawing/2010/main" val="0"/>
              </a:ext>
            </a:extLst>
          </a:blip>
          <a:srcRect/>
          <a:stretch/>
        </p:blipFill>
        <p:spPr>
          <a:xfrm>
            <a:off x="7810500" y="4318000"/>
            <a:ext cx="748672" cy="581069"/>
          </a:xfrm>
          <a:prstGeom prst="rect">
            <a:avLst/>
          </a:prstGeom>
          <a:ln w="12700">
            <a:solidFill>
              <a:schemeClr val="bg1">
                <a:lumMod val="75000"/>
              </a:schemeClr>
            </a:solidFill>
          </a:ln>
        </p:spPr>
      </p:pic>
      <p:pic>
        <p:nvPicPr>
          <p:cNvPr id="157" name="Picture 156">
            <a:extLst>
              <a:ext uri="{FF2B5EF4-FFF2-40B4-BE49-F238E27FC236}">
                <a16:creationId xmlns="" xmlns:a16="http://schemas.microsoft.com/office/drawing/2014/main" id="{02C6D13C-9FF8-4F27-B55E-63539F13CBB9}"/>
              </a:ext>
            </a:extLst>
          </p:cNvPr>
          <p:cNvPicPr>
            <a:picLocks/>
          </p:cNvPicPr>
          <p:nvPr/>
        </p:nvPicPr>
        <p:blipFill>
          <a:blip r:embed="rId13">
            <a:extLst>
              <a:ext uri="{BEBA8EAE-BF5A-486C-A8C5-ECC9F3942E4B}">
                <a14:imgProps xmlns:a14="http://schemas.microsoft.com/office/drawing/2010/main">
                  <a14:imgLayer r:embed="rId14">
                    <a14:imgEffect>
                      <a14:artisticBlur radius="8"/>
                    </a14:imgEffect>
                  </a14:imgLayer>
                </a14:imgProps>
              </a:ext>
              <a:ext uri="{28A0092B-C50C-407E-A947-70E740481C1C}">
                <a14:useLocalDpi xmlns:a14="http://schemas.microsoft.com/office/drawing/2010/main" val="0"/>
              </a:ext>
            </a:extLst>
          </a:blip>
          <a:srcRect/>
          <a:stretch/>
        </p:blipFill>
        <p:spPr>
          <a:xfrm>
            <a:off x="7953375" y="4457700"/>
            <a:ext cx="748672" cy="581069"/>
          </a:xfrm>
          <a:prstGeom prst="rect">
            <a:avLst/>
          </a:prstGeom>
          <a:ln w="12700">
            <a:solidFill>
              <a:schemeClr val="bg1">
                <a:lumMod val="75000"/>
              </a:schemeClr>
            </a:solidFill>
          </a:ln>
        </p:spPr>
      </p:pic>
    </p:spTree>
    <p:extLst>
      <p:ext uri="{BB962C8B-B14F-4D97-AF65-F5344CB8AC3E}">
        <p14:creationId xmlns:p14="http://schemas.microsoft.com/office/powerpoint/2010/main" val="3812051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tle 2">
            <a:extLst>
              <a:ext uri="{FF2B5EF4-FFF2-40B4-BE49-F238E27FC236}">
                <a16:creationId xmlns="" xmlns:a16="http://schemas.microsoft.com/office/drawing/2014/main" id="{B9A7E662-43F6-4B5C-BB35-60B8797DF34A}"/>
              </a:ext>
            </a:extLst>
          </p:cNvPr>
          <p:cNvSpPr>
            <a:spLocks noGrp="1"/>
          </p:cNvSpPr>
          <p:nvPr>
            <p:ph type="title"/>
          </p:nvPr>
        </p:nvSpPr>
        <p:spPr>
          <a:xfrm>
            <a:off x="352425" y="402587"/>
            <a:ext cx="8643064" cy="334103"/>
          </a:xfrm>
        </p:spPr>
        <p:txBody>
          <a:bodyPr/>
          <a:lstStyle/>
          <a:p>
            <a:r>
              <a:rPr lang="en-US" b="1" dirty="0">
                <a:ea typeface="Open Sans" panose="020B0606030504020204" pitchFamily="34" charset="0"/>
                <a:cs typeface="Open Sans" panose="020B0606030504020204" pitchFamily="34" charset="0"/>
              </a:rPr>
              <a:t>A Leading-Class SDAI Identifies Product Safety Issues Earlier than Traditional Methods</a:t>
            </a:r>
            <a:endParaRPr lang="en-US" b="1" dirty="0">
              <a:solidFill>
                <a:schemeClr val="accent1"/>
              </a:solidFill>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 xmlns:a16="http://schemas.microsoft.com/office/drawing/2014/main" id="{F20F0E9F-1F20-4F99-91FD-F4DC35EADAE3}"/>
              </a:ext>
            </a:extLst>
          </p:cNvPr>
          <p:cNvSpPr/>
          <p:nvPr/>
        </p:nvSpPr>
        <p:spPr bwMode="gray">
          <a:xfrm>
            <a:off x="637403" y="3907716"/>
            <a:ext cx="347732" cy="1102640"/>
          </a:xfrm>
          <a:prstGeom prst="rect">
            <a:avLst/>
          </a:prstGeom>
          <a:solidFill>
            <a:schemeClr val="bg1">
              <a:lumMod val="50000"/>
              <a:alpha val="35000"/>
            </a:schemeClr>
          </a:solidFill>
          <a:ln w="19050" algn="ctr">
            <a:noFill/>
            <a:miter lim="800000"/>
            <a:headEnd/>
            <a:tailEnd/>
          </a:ln>
        </p:spPr>
        <p:txBody>
          <a:bodyPr wrap="square" lIns="66675" tIns="66675" rIns="66675" bIns="66675" rtlCol="0" anchor="ctr"/>
          <a:lstStyle/>
          <a:p>
            <a:pPr algn="ctr">
              <a:lnSpc>
                <a:spcPct val="106000"/>
              </a:lnSpc>
              <a:defRPr/>
            </a:pPr>
            <a:endParaRPr lang="en-US" sz="1200" b="1">
              <a:solidFill>
                <a:prstClr val="white"/>
              </a:solidFill>
              <a:latin typeface="Open Sans"/>
            </a:endParaRPr>
          </a:p>
        </p:txBody>
      </p:sp>
      <p:sp>
        <p:nvSpPr>
          <p:cNvPr id="12" name="TextBox 11">
            <a:extLst>
              <a:ext uri="{FF2B5EF4-FFF2-40B4-BE49-F238E27FC236}">
                <a16:creationId xmlns="" xmlns:a16="http://schemas.microsoft.com/office/drawing/2014/main" id="{F875B212-F04D-43AE-9314-E073245EAF8E}"/>
              </a:ext>
            </a:extLst>
          </p:cNvPr>
          <p:cNvSpPr txBox="1"/>
          <p:nvPr/>
        </p:nvSpPr>
        <p:spPr>
          <a:xfrm>
            <a:off x="1315778" y="906563"/>
            <a:ext cx="7591988" cy="246221"/>
          </a:xfrm>
          <a:prstGeom prst="rect">
            <a:avLst/>
          </a:prstGeom>
          <a:noFill/>
        </p:spPr>
        <p:txBody>
          <a:bodyPr vert="horz" wrap="square" lIns="0" tIns="0" rIns="0" bIns="0" rtlCol="0">
            <a:spAutoFit/>
          </a:bodyPr>
          <a:lstStyle/>
          <a:p>
            <a:pPr>
              <a:buSzPct val="100000"/>
              <a:defRPr/>
            </a:pPr>
            <a:r>
              <a:rPr lang="en-US" sz="800" dirty="0">
                <a:solidFill>
                  <a:prstClr val="black"/>
                </a:solidFill>
                <a:latin typeface="Open Sans"/>
              </a:rPr>
              <a:t>With increasing pressure to identify quality, warranty, and safety issues quickly and limit the scope of service campaigns and recalls, </a:t>
            </a:r>
          </a:p>
          <a:p>
            <a:pPr>
              <a:buSzPct val="100000"/>
              <a:defRPr/>
            </a:pPr>
            <a:r>
              <a:rPr lang="en-US" sz="800" dirty="0">
                <a:solidFill>
                  <a:prstClr val="black"/>
                </a:solidFill>
                <a:latin typeface="Open Sans"/>
              </a:rPr>
              <a:t>m</a:t>
            </a:r>
            <a:r>
              <a:rPr lang="en-US" sz="800" dirty="0" err="1">
                <a:solidFill>
                  <a:prstClr val="black"/>
                </a:solidFill>
                <a:latin typeface="Open Sans"/>
              </a:rPr>
              <a:t>anufacturers</a:t>
            </a:r>
            <a:r>
              <a:rPr lang="en-US" sz="800" dirty="0">
                <a:solidFill>
                  <a:prstClr val="black"/>
                </a:solidFill>
                <a:latin typeface="Open Sans"/>
              </a:rPr>
              <a:t> must find innovative ways to </a:t>
            </a:r>
            <a:r>
              <a:rPr lang="en-US" sz="800" b="1" dirty="0">
                <a:solidFill>
                  <a:prstClr val="black"/>
                </a:solidFill>
                <a:latin typeface="Open Sans"/>
              </a:rPr>
              <a:t>distill the vast and disparate data generated in the field</a:t>
            </a:r>
          </a:p>
        </p:txBody>
      </p:sp>
      <p:sp>
        <p:nvSpPr>
          <p:cNvPr id="13" name="TextBox 12">
            <a:extLst>
              <a:ext uri="{FF2B5EF4-FFF2-40B4-BE49-F238E27FC236}">
                <a16:creationId xmlns="" xmlns:a16="http://schemas.microsoft.com/office/drawing/2014/main" id="{70DB2FFE-2081-40D3-9DAB-BD6AA0A5F554}"/>
              </a:ext>
            </a:extLst>
          </p:cNvPr>
          <p:cNvSpPr txBox="1"/>
          <p:nvPr/>
        </p:nvSpPr>
        <p:spPr>
          <a:xfrm>
            <a:off x="117626" y="968119"/>
            <a:ext cx="878082" cy="169277"/>
          </a:xfrm>
          <a:prstGeom prst="rect">
            <a:avLst/>
          </a:prstGeom>
          <a:noFill/>
        </p:spPr>
        <p:txBody>
          <a:bodyPr vert="horz" wrap="square" lIns="0" tIns="0" rIns="0" bIns="0" rtlCol="0">
            <a:spAutoFit/>
          </a:bodyPr>
          <a:lstStyle/>
          <a:p>
            <a:pPr>
              <a:spcBef>
                <a:spcPts val="150"/>
              </a:spcBef>
              <a:buSzPct val="100000"/>
              <a:defRPr/>
            </a:pPr>
            <a:r>
              <a:rPr lang="en-US" sz="1100" b="1">
                <a:solidFill>
                  <a:prstClr val="black"/>
                </a:solidFill>
                <a:latin typeface="Open Sans"/>
              </a:rPr>
              <a:t>The Issue</a:t>
            </a:r>
          </a:p>
        </p:txBody>
      </p:sp>
      <p:cxnSp>
        <p:nvCxnSpPr>
          <p:cNvPr id="15" name="Straight Connector 14">
            <a:extLst>
              <a:ext uri="{FF2B5EF4-FFF2-40B4-BE49-F238E27FC236}">
                <a16:creationId xmlns="" xmlns:a16="http://schemas.microsoft.com/office/drawing/2014/main" id="{755059B4-37D9-475B-A826-9A5061E85F72}"/>
              </a:ext>
            </a:extLst>
          </p:cNvPr>
          <p:cNvCxnSpPr/>
          <p:nvPr/>
        </p:nvCxnSpPr>
        <p:spPr>
          <a:xfrm>
            <a:off x="1085660" y="892960"/>
            <a:ext cx="0" cy="365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34A7DDB7-564B-4301-B03A-A6720146B1EA}"/>
              </a:ext>
            </a:extLst>
          </p:cNvPr>
          <p:cNvSpPr txBox="1"/>
          <p:nvPr/>
        </p:nvSpPr>
        <p:spPr>
          <a:xfrm>
            <a:off x="117626" y="1641673"/>
            <a:ext cx="878082" cy="677108"/>
          </a:xfrm>
          <a:prstGeom prst="rect">
            <a:avLst/>
          </a:prstGeom>
          <a:noFill/>
        </p:spPr>
        <p:txBody>
          <a:bodyPr vert="horz" wrap="square" lIns="0" tIns="0" rIns="0" bIns="0" rtlCol="0">
            <a:spAutoFit/>
          </a:bodyPr>
          <a:lstStyle/>
          <a:p>
            <a:pPr>
              <a:spcBef>
                <a:spcPts val="150"/>
              </a:spcBef>
              <a:buSzPct val="100000"/>
              <a:defRPr/>
            </a:pPr>
            <a:r>
              <a:rPr lang="en-US" sz="1100" b="1" dirty="0">
                <a:solidFill>
                  <a:prstClr val="black"/>
                </a:solidFill>
                <a:latin typeface="Open Sans"/>
              </a:rPr>
              <a:t>Leading Practice: </a:t>
            </a:r>
            <a:r>
              <a:rPr lang="en-US" sz="1100" b="1" dirty="0">
                <a:solidFill>
                  <a:srgbClr val="86BC25"/>
                </a:solidFill>
                <a:latin typeface="Open Sans"/>
              </a:rPr>
              <a:t>Proactive Sensing</a:t>
            </a:r>
          </a:p>
        </p:txBody>
      </p:sp>
      <p:cxnSp>
        <p:nvCxnSpPr>
          <p:cNvPr id="17" name="Straight Connector 16">
            <a:extLst>
              <a:ext uri="{FF2B5EF4-FFF2-40B4-BE49-F238E27FC236}">
                <a16:creationId xmlns="" xmlns:a16="http://schemas.microsoft.com/office/drawing/2014/main" id="{52C4BA07-ABB5-432D-B2D7-953A356F9698}"/>
              </a:ext>
            </a:extLst>
          </p:cNvPr>
          <p:cNvCxnSpPr/>
          <p:nvPr/>
        </p:nvCxnSpPr>
        <p:spPr>
          <a:xfrm>
            <a:off x="1085660" y="1543697"/>
            <a:ext cx="0" cy="1280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6DBB4B7-976D-46F5-8E6D-D29F901247CD}"/>
              </a:ext>
            </a:extLst>
          </p:cNvPr>
          <p:cNvCxnSpPr/>
          <p:nvPr/>
        </p:nvCxnSpPr>
        <p:spPr>
          <a:xfrm flipV="1">
            <a:off x="93703" y="1406404"/>
            <a:ext cx="8901787" cy="0"/>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8FA649E1-B809-4FF8-89E1-4C87235EFB27}"/>
              </a:ext>
            </a:extLst>
          </p:cNvPr>
          <p:cNvCxnSpPr/>
          <p:nvPr/>
        </p:nvCxnSpPr>
        <p:spPr>
          <a:xfrm flipV="1">
            <a:off x="93703" y="2917215"/>
            <a:ext cx="8901787" cy="0"/>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0D75C310-DE2A-4929-80F2-722AF7431266}"/>
              </a:ext>
            </a:extLst>
          </p:cNvPr>
          <p:cNvSpPr txBox="1"/>
          <p:nvPr/>
        </p:nvSpPr>
        <p:spPr>
          <a:xfrm>
            <a:off x="117626" y="3035618"/>
            <a:ext cx="7434672" cy="169277"/>
          </a:xfrm>
          <a:prstGeom prst="rect">
            <a:avLst/>
          </a:prstGeom>
          <a:noFill/>
        </p:spPr>
        <p:txBody>
          <a:bodyPr vert="horz" wrap="square" lIns="0" tIns="0" rIns="0" bIns="0" rtlCol="0">
            <a:spAutoFit/>
          </a:bodyPr>
          <a:lstStyle/>
          <a:p>
            <a:pPr>
              <a:spcBef>
                <a:spcPts val="150"/>
              </a:spcBef>
              <a:buSzPct val="100000"/>
              <a:defRPr/>
            </a:pPr>
            <a:r>
              <a:rPr lang="en-US" sz="1100" b="1" dirty="0">
                <a:solidFill>
                  <a:prstClr val="black"/>
                </a:solidFill>
                <a:latin typeface="Open Sans"/>
              </a:rPr>
              <a:t>The Business Value: </a:t>
            </a:r>
            <a:r>
              <a:rPr lang="en-US" sz="1100" b="1" dirty="0">
                <a:solidFill>
                  <a:srgbClr val="86BC25"/>
                </a:solidFill>
                <a:latin typeface="Open Sans"/>
              </a:rPr>
              <a:t>Proactive Sensing </a:t>
            </a:r>
            <a:r>
              <a:rPr lang="en-US" sz="1100" b="1" dirty="0">
                <a:solidFill>
                  <a:prstClr val="black"/>
                </a:solidFill>
                <a:latin typeface="Open Sans"/>
              </a:rPr>
              <a:t>vs. </a:t>
            </a:r>
            <a:r>
              <a:rPr lang="en-US" sz="1100" b="1" dirty="0">
                <a:solidFill>
                  <a:srgbClr val="0097A9"/>
                </a:solidFill>
                <a:latin typeface="Open Sans"/>
              </a:rPr>
              <a:t>Traditional Issue Detection</a:t>
            </a:r>
            <a:r>
              <a:rPr lang="en-US" sz="1100" dirty="0">
                <a:solidFill>
                  <a:prstClr val="black"/>
                </a:solidFill>
                <a:latin typeface="Open Sans"/>
              </a:rPr>
              <a:t>*</a:t>
            </a:r>
          </a:p>
        </p:txBody>
      </p:sp>
      <p:cxnSp>
        <p:nvCxnSpPr>
          <p:cNvPr id="21" name="Straight Connector 20">
            <a:extLst>
              <a:ext uri="{FF2B5EF4-FFF2-40B4-BE49-F238E27FC236}">
                <a16:creationId xmlns="" xmlns:a16="http://schemas.microsoft.com/office/drawing/2014/main" id="{9AF152EA-B667-437F-8684-77115E5E349E}"/>
              </a:ext>
            </a:extLst>
          </p:cNvPr>
          <p:cNvCxnSpPr/>
          <p:nvPr/>
        </p:nvCxnSpPr>
        <p:spPr>
          <a:xfrm flipH="1">
            <a:off x="637402" y="4999805"/>
            <a:ext cx="3347180"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C013B03E-061C-41BC-82BE-3173C0DF0A3D}"/>
              </a:ext>
            </a:extLst>
          </p:cNvPr>
          <p:cNvSpPr txBox="1"/>
          <p:nvPr/>
        </p:nvSpPr>
        <p:spPr>
          <a:xfrm>
            <a:off x="735599" y="4926898"/>
            <a:ext cx="241917" cy="123111"/>
          </a:xfrm>
          <a:prstGeom prst="rect">
            <a:avLst/>
          </a:prstGeom>
          <a:noFill/>
        </p:spPr>
        <p:txBody>
          <a:bodyPr vert="horz" wrap="square" lIns="0" tIns="0" rIns="0" bIns="0" rtlCol="0">
            <a:spAutoFit/>
          </a:bodyPr>
          <a:lstStyle/>
          <a:p>
            <a:pPr>
              <a:spcBef>
                <a:spcPts val="150"/>
              </a:spcBef>
              <a:buSzPct val="100000"/>
              <a:defRPr/>
            </a:pPr>
            <a:r>
              <a:rPr lang="en-US" sz="800">
                <a:solidFill>
                  <a:prstClr val="black"/>
                </a:solidFill>
                <a:latin typeface="Open Sans"/>
              </a:rPr>
              <a:t>3M</a:t>
            </a:r>
          </a:p>
        </p:txBody>
      </p:sp>
      <p:cxnSp>
        <p:nvCxnSpPr>
          <p:cNvPr id="23" name="Straight Connector 22">
            <a:extLst>
              <a:ext uri="{FF2B5EF4-FFF2-40B4-BE49-F238E27FC236}">
                <a16:creationId xmlns="" xmlns:a16="http://schemas.microsoft.com/office/drawing/2014/main" id="{8E34D231-D751-4FAA-826E-19324CB34A0A}"/>
              </a:ext>
            </a:extLst>
          </p:cNvPr>
          <p:cNvCxnSpPr/>
          <p:nvPr/>
        </p:nvCxnSpPr>
        <p:spPr>
          <a:xfrm flipH="1">
            <a:off x="637402" y="3911112"/>
            <a:ext cx="7776542" cy="0"/>
          </a:xfrm>
          <a:prstGeom prst="line">
            <a:avLst/>
          </a:prstGeom>
          <a:ln w="28575">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 xmlns:a16="http://schemas.microsoft.com/office/drawing/2014/main" id="{22B678CF-3188-42EB-BA5C-4C8171458673}"/>
              </a:ext>
            </a:extLst>
          </p:cNvPr>
          <p:cNvSpPr txBox="1"/>
          <p:nvPr/>
        </p:nvSpPr>
        <p:spPr>
          <a:xfrm>
            <a:off x="735599" y="3842303"/>
            <a:ext cx="241917" cy="123111"/>
          </a:xfrm>
          <a:prstGeom prst="rect">
            <a:avLst/>
          </a:prstGeom>
          <a:noFill/>
        </p:spPr>
        <p:txBody>
          <a:bodyPr vert="horz" wrap="square" lIns="0" tIns="0" rIns="0" bIns="0" rtlCol="0">
            <a:spAutoFit/>
          </a:bodyPr>
          <a:lstStyle/>
          <a:p>
            <a:pPr>
              <a:spcBef>
                <a:spcPts val="150"/>
              </a:spcBef>
              <a:buSzPct val="100000"/>
              <a:defRPr/>
            </a:pPr>
            <a:r>
              <a:rPr lang="en-US" sz="800">
                <a:solidFill>
                  <a:prstClr val="black"/>
                </a:solidFill>
                <a:latin typeface="Open Sans"/>
              </a:rPr>
              <a:t>6M</a:t>
            </a:r>
          </a:p>
        </p:txBody>
      </p:sp>
      <p:cxnSp>
        <p:nvCxnSpPr>
          <p:cNvPr id="25" name="Straight Connector 24">
            <a:extLst>
              <a:ext uri="{FF2B5EF4-FFF2-40B4-BE49-F238E27FC236}">
                <a16:creationId xmlns="" xmlns:a16="http://schemas.microsoft.com/office/drawing/2014/main" id="{3145B9A6-B799-4752-AB6D-4E471BF580D3}"/>
              </a:ext>
            </a:extLst>
          </p:cNvPr>
          <p:cNvCxnSpPr/>
          <p:nvPr/>
        </p:nvCxnSpPr>
        <p:spPr>
          <a:xfrm flipV="1">
            <a:off x="2158926" y="5857056"/>
            <a:ext cx="0" cy="475131"/>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 xmlns:a16="http://schemas.microsoft.com/office/drawing/2014/main" id="{774FE1FD-A60E-4F31-965D-413861808F88}"/>
              </a:ext>
            </a:extLst>
          </p:cNvPr>
          <p:cNvSpPr txBox="1"/>
          <p:nvPr/>
        </p:nvSpPr>
        <p:spPr>
          <a:xfrm>
            <a:off x="86454" y="3384765"/>
            <a:ext cx="2142713" cy="123111"/>
          </a:xfrm>
          <a:prstGeom prst="rect">
            <a:avLst/>
          </a:prstGeom>
          <a:noFill/>
        </p:spPr>
        <p:txBody>
          <a:bodyPr vert="horz" wrap="square" lIns="0" tIns="0" rIns="0" bIns="0" rtlCol="0">
            <a:spAutoFit/>
          </a:bodyPr>
          <a:lstStyle/>
          <a:p>
            <a:pPr algn="ctr">
              <a:spcBef>
                <a:spcPts val="150"/>
              </a:spcBef>
              <a:buSzPct val="100000"/>
              <a:defRPr/>
            </a:pPr>
            <a:r>
              <a:rPr lang="en-US" sz="800" b="1" dirty="0">
                <a:solidFill>
                  <a:prstClr val="black"/>
                </a:solidFill>
                <a:latin typeface="Open Sans"/>
              </a:rPr>
              <a:t># of Defective Products Produced</a:t>
            </a:r>
          </a:p>
        </p:txBody>
      </p:sp>
      <p:grpSp>
        <p:nvGrpSpPr>
          <p:cNvPr id="27" name="Group 26">
            <a:extLst>
              <a:ext uri="{FF2B5EF4-FFF2-40B4-BE49-F238E27FC236}">
                <a16:creationId xmlns="" xmlns:a16="http://schemas.microsoft.com/office/drawing/2014/main" id="{E6BD0216-2FB0-43D2-B877-9549A5E290BB}"/>
              </a:ext>
            </a:extLst>
          </p:cNvPr>
          <p:cNvGrpSpPr/>
          <p:nvPr/>
        </p:nvGrpSpPr>
        <p:grpSpPr>
          <a:xfrm>
            <a:off x="1020848" y="5888107"/>
            <a:ext cx="397452" cy="276660"/>
            <a:chOff x="917612" y="4557008"/>
            <a:chExt cx="529936" cy="325427"/>
          </a:xfrm>
        </p:grpSpPr>
        <p:cxnSp>
          <p:nvCxnSpPr>
            <p:cNvPr id="28" name="Straight Connector 27">
              <a:extLst>
                <a:ext uri="{FF2B5EF4-FFF2-40B4-BE49-F238E27FC236}">
                  <a16:creationId xmlns="" xmlns:a16="http://schemas.microsoft.com/office/drawing/2014/main" id="{A47436E1-BA25-4112-A54B-9EFE12C03475}"/>
                </a:ext>
              </a:extLst>
            </p:cNvPr>
            <p:cNvCxnSpPr/>
            <p:nvPr/>
          </p:nvCxnSpPr>
          <p:spPr>
            <a:xfrm>
              <a:off x="1201241" y="4557008"/>
              <a:ext cx="0" cy="137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8A00D061-FB89-4BDE-8158-3B71D1B43A85}"/>
                </a:ext>
              </a:extLst>
            </p:cNvPr>
            <p:cNvSpPr txBox="1"/>
            <p:nvPr/>
          </p:nvSpPr>
          <p:spPr>
            <a:xfrm>
              <a:off x="917612" y="4737623"/>
              <a:ext cx="529936" cy="144812"/>
            </a:xfrm>
            <a:prstGeom prst="rect">
              <a:avLst/>
            </a:prstGeom>
            <a:noFill/>
          </p:spPr>
          <p:txBody>
            <a:bodyPr vert="horz" wrap="square" lIns="0" tIns="0" rIns="0" bIns="0" rtlCol="0">
              <a:spAutoFit/>
            </a:bodyPr>
            <a:lstStyle/>
            <a:p>
              <a:pPr algn="ctr">
                <a:spcBef>
                  <a:spcPts val="150"/>
                </a:spcBef>
                <a:buSzPct val="100000"/>
                <a:defRPr/>
              </a:pPr>
              <a:r>
                <a:rPr lang="en-US" sz="800" dirty="0">
                  <a:solidFill>
                    <a:prstClr val="black"/>
                  </a:solidFill>
                  <a:latin typeface="Open Sans"/>
                </a:rPr>
                <a:t>Q1’21</a:t>
              </a:r>
            </a:p>
          </p:txBody>
        </p:sp>
      </p:grpSp>
      <p:grpSp>
        <p:nvGrpSpPr>
          <p:cNvPr id="30" name="Group 29">
            <a:extLst>
              <a:ext uri="{FF2B5EF4-FFF2-40B4-BE49-F238E27FC236}">
                <a16:creationId xmlns="" xmlns:a16="http://schemas.microsoft.com/office/drawing/2014/main" id="{18EEE4CE-6C1C-4B71-AE8E-D83A70F9B584}"/>
              </a:ext>
            </a:extLst>
          </p:cNvPr>
          <p:cNvGrpSpPr/>
          <p:nvPr/>
        </p:nvGrpSpPr>
        <p:grpSpPr>
          <a:xfrm>
            <a:off x="8682703" y="5899468"/>
            <a:ext cx="397452" cy="276660"/>
            <a:chOff x="11552315" y="4557008"/>
            <a:chExt cx="529936" cy="325427"/>
          </a:xfrm>
        </p:grpSpPr>
        <p:cxnSp>
          <p:nvCxnSpPr>
            <p:cNvPr id="31" name="Straight Connector 30">
              <a:extLst>
                <a:ext uri="{FF2B5EF4-FFF2-40B4-BE49-F238E27FC236}">
                  <a16:creationId xmlns="" xmlns:a16="http://schemas.microsoft.com/office/drawing/2014/main" id="{C6C568DD-64FA-449A-8BFD-C6E14566D05A}"/>
                </a:ext>
              </a:extLst>
            </p:cNvPr>
            <p:cNvCxnSpPr/>
            <p:nvPr/>
          </p:nvCxnSpPr>
          <p:spPr>
            <a:xfrm>
              <a:off x="11817283" y="4557008"/>
              <a:ext cx="0" cy="137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id="{CC13550F-8484-4CF8-B45B-DC0B3EEA7441}"/>
                </a:ext>
              </a:extLst>
            </p:cNvPr>
            <p:cNvSpPr txBox="1"/>
            <p:nvPr/>
          </p:nvSpPr>
          <p:spPr>
            <a:xfrm>
              <a:off x="11552315" y="4737623"/>
              <a:ext cx="529936" cy="144812"/>
            </a:xfrm>
            <a:prstGeom prst="rect">
              <a:avLst/>
            </a:prstGeom>
            <a:noFill/>
          </p:spPr>
          <p:txBody>
            <a:bodyPr vert="horz" wrap="square" lIns="0" tIns="0" rIns="0" bIns="0" rtlCol="0">
              <a:spAutoFit/>
            </a:bodyPr>
            <a:lstStyle/>
            <a:p>
              <a:pPr algn="ctr">
                <a:spcBef>
                  <a:spcPts val="150"/>
                </a:spcBef>
                <a:buSzPct val="100000"/>
                <a:defRPr/>
              </a:pPr>
              <a:r>
                <a:rPr lang="en-US" sz="800">
                  <a:solidFill>
                    <a:prstClr val="black"/>
                  </a:solidFill>
                  <a:latin typeface="Open Sans"/>
                </a:rPr>
                <a:t>Q4’22</a:t>
              </a:r>
            </a:p>
          </p:txBody>
        </p:sp>
      </p:grpSp>
      <p:grpSp>
        <p:nvGrpSpPr>
          <p:cNvPr id="33" name="Group 32">
            <a:extLst>
              <a:ext uri="{FF2B5EF4-FFF2-40B4-BE49-F238E27FC236}">
                <a16:creationId xmlns="" xmlns:a16="http://schemas.microsoft.com/office/drawing/2014/main" id="{6D19111F-C9EC-4D65-81A5-57E57890FDD9}"/>
              </a:ext>
            </a:extLst>
          </p:cNvPr>
          <p:cNvGrpSpPr/>
          <p:nvPr/>
        </p:nvGrpSpPr>
        <p:grpSpPr>
          <a:xfrm>
            <a:off x="7588151" y="5888107"/>
            <a:ext cx="397452" cy="276660"/>
            <a:chOff x="10033070" y="4557008"/>
            <a:chExt cx="529936" cy="325427"/>
          </a:xfrm>
        </p:grpSpPr>
        <p:cxnSp>
          <p:nvCxnSpPr>
            <p:cNvPr id="34" name="Straight Connector 33">
              <a:extLst>
                <a:ext uri="{FF2B5EF4-FFF2-40B4-BE49-F238E27FC236}">
                  <a16:creationId xmlns="" xmlns:a16="http://schemas.microsoft.com/office/drawing/2014/main" id="{153574AB-DBED-49A6-A8CB-4FBDB67C8361}"/>
                </a:ext>
              </a:extLst>
            </p:cNvPr>
            <p:cNvCxnSpPr/>
            <p:nvPr/>
          </p:nvCxnSpPr>
          <p:spPr>
            <a:xfrm>
              <a:off x="10300703" y="4557008"/>
              <a:ext cx="0" cy="137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 xmlns:a16="http://schemas.microsoft.com/office/drawing/2014/main" id="{15A4EF4A-5CD9-42DA-82C0-3B99ADD98925}"/>
                </a:ext>
              </a:extLst>
            </p:cNvPr>
            <p:cNvSpPr txBox="1"/>
            <p:nvPr/>
          </p:nvSpPr>
          <p:spPr>
            <a:xfrm>
              <a:off x="10033070" y="4737623"/>
              <a:ext cx="529936" cy="144812"/>
            </a:xfrm>
            <a:prstGeom prst="rect">
              <a:avLst/>
            </a:prstGeom>
            <a:noFill/>
          </p:spPr>
          <p:txBody>
            <a:bodyPr vert="horz" wrap="square" lIns="0" tIns="0" rIns="0" bIns="0" rtlCol="0">
              <a:spAutoFit/>
            </a:bodyPr>
            <a:lstStyle/>
            <a:p>
              <a:pPr algn="ctr">
                <a:spcBef>
                  <a:spcPts val="150"/>
                </a:spcBef>
                <a:buSzPct val="100000"/>
                <a:defRPr/>
              </a:pPr>
              <a:r>
                <a:rPr lang="en-US" sz="800">
                  <a:solidFill>
                    <a:prstClr val="black"/>
                  </a:solidFill>
                  <a:latin typeface="Open Sans"/>
                </a:rPr>
                <a:t>Q3’22</a:t>
              </a:r>
            </a:p>
          </p:txBody>
        </p:sp>
      </p:grpSp>
      <p:grpSp>
        <p:nvGrpSpPr>
          <p:cNvPr id="36" name="Group 35">
            <a:extLst>
              <a:ext uri="{FF2B5EF4-FFF2-40B4-BE49-F238E27FC236}">
                <a16:creationId xmlns="" xmlns:a16="http://schemas.microsoft.com/office/drawing/2014/main" id="{D09E2E74-C4FF-4FFD-B4C8-74FAA09D82A2}"/>
              </a:ext>
            </a:extLst>
          </p:cNvPr>
          <p:cNvGrpSpPr/>
          <p:nvPr/>
        </p:nvGrpSpPr>
        <p:grpSpPr>
          <a:xfrm>
            <a:off x="4304499" y="5888107"/>
            <a:ext cx="397452" cy="276660"/>
            <a:chOff x="5475341" y="4557008"/>
            <a:chExt cx="529936" cy="325427"/>
          </a:xfrm>
        </p:grpSpPr>
        <p:cxnSp>
          <p:nvCxnSpPr>
            <p:cNvPr id="37" name="Straight Connector 36">
              <a:extLst>
                <a:ext uri="{FF2B5EF4-FFF2-40B4-BE49-F238E27FC236}">
                  <a16:creationId xmlns="" xmlns:a16="http://schemas.microsoft.com/office/drawing/2014/main" id="{DFD52930-AD6B-4008-BFC5-6AA0B0CFD1E3}"/>
                </a:ext>
              </a:extLst>
            </p:cNvPr>
            <p:cNvCxnSpPr/>
            <p:nvPr/>
          </p:nvCxnSpPr>
          <p:spPr>
            <a:xfrm>
              <a:off x="5750972" y="4557008"/>
              <a:ext cx="0" cy="137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 xmlns:a16="http://schemas.microsoft.com/office/drawing/2014/main" id="{3A9AE752-F6FC-4C1D-98B2-53708CC40779}"/>
                </a:ext>
              </a:extLst>
            </p:cNvPr>
            <p:cNvSpPr txBox="1"/>
            <p:nvPr/>
          </p:nvSpPr>
          <p:spPr>
            <a:xfrm>
              <a:off x="5475341" y="4737623"/>
              <a:ext cx="529936" cy="144812"/>
            </a:xfrm>
            <a:prstGeom prst="rect">
              <a:avLst/>
            </a:prstGeom>
            <a:noFill/>
          </p:spPr>
          <p:txBody>
            <a:bodyPr vert="horz" wrap="square" lIns="0" tIns="0" rIns="0" bIns="0" rtlCol="0">
              <a:spAutoFit/>
            </a:bodyPr>
            <a:lstStyle/>
            <a:p>
              <a:pPr algn="ctr">
                <a:spcBef>
                  <a:spcPts val="150"/>
                </a:spcBef>
                <a:buSzPct val="100000"/>
                <a:defRPr/>
              </a:pPr>
              <a:r>
                <a:rPr lang="en-US" sz="800">
                  <a:solidFill>
                    <a:prstClr val="black"/>
                  </a:solidFill>
                  <a:latin typeface="Open Sans"/>
                </a:rPr>
                <a:t>Q4’21</a:t>
              </a:r>
            </a:p>
          </p:txBody>
        </p:sp>
      </p:grpSp>
      <p:grpSp>
        <p:nvGrpSpPr>
          <p:cNvPr id="39" name="Group 38">
            <a:extLst>
              <a:ext uri="{FF2B5EF4-FFF2-40B4-BE49-F238E27FC236}">
                <a16:creationId xmlns="" xmlns:a16="http://schemas.microsoft.com/office/drawing/2014/main" id="{3965AC0E-BD6C-4D8D-85CA-28BE88F53017}"/>
              </a:ext>
            </a:extLst>
          </p:cNvPr>
          <p:cNvGrpSpPr/>
          <p:nvPr/>
        </p:nvGrpSpPr>
        <p:grpSpPr>
          <a:xfrm>
            <a:off x="6493600" y="5888107"/>
            <a:ext cx="397452" cy="276660"/>
            <a:chOff x="8513827" y="4557008"/>
            <a:chExt cx="529936" cy="325427"/>
          </a:xfrm>
        </p:grpSpPr>
        <p:cxnSp>
          <p:nvCxnSpPr>
            <p:cNvPr id="40" name="Straight Connector 39">
              <a:extLst>
                <a:ext uri="{FF2B5EF4-FFF2-40B4-BE49-F238E27FC236}">
                  <a16:creationId xmlns="" xmlns:a16="http://schemas.microsoft.com/office/drawing/2014/main" id="{33FD681F-F9F4-4D6D-A5A3-5534694496E6}"/>
                </a:ext>
              </a:extLst>
            </p:cNvPr>
            <p:cNvCxnSpPr/>
            <p:nvPr/>
          </p:nvCxnSpPr>
          <p:spPr>
            <a:xfrm>
              <a:off x="8784126" y="4557008"/>
              <a:ext cx="0" cy="137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 xmlns:a16="http://schemas.microsoft.com/office/drawing/2014/main" id="{9F93E673-A2A5-4F66-8461-CC13540FD7C4}"/>
                </a:ext>
              </a:extLst>
            </p:cNvPr>
            <p:cNvSpPr txBox="1"/>
            <p:nvPr/>
          </p:nvSpPr>
          <p:spPr>
            <a:xfrm>
              <a:off x="8513827" y="4737623"/>
              <a:ext cx="529936" cy="144812"/>
            </a:xfrm>
            <a:prstGeom prst="rect">
              <a:avLst/>
            </a:prstGeom>
            <a:noFill/>
          </p:spPr>
          <p:txBody>
            <a:bodyPr vert="horz" wrap="square" lIns="0" tIns="0" rIns="0" bIns="0" rtlCol="0">
              <a:spAutoFit/>
            </a:bodyPr>
            <a:lstStyle/>
            <a:p>
              <a:pPr algn="ctr">
                <a:spcBef>
                  <a:spcPts val="150"/>
                </a:spcBef>
                <a:buSzPct val="100000"/>
                <a:defRPr/>
              </a:pPr>
              <a:r>
                <a:rPr lang="en-US" sz="800">
                  <a:solidFill>
                    <a:prstClr val="black"/>
                  </a:solidFill>
                  <a:latin typeface="Open Sans"/>
                </a:rPr>
                <a:t>Q2’22</a:t>
              </a:r>
            </a:p>
          </p:txBody>
        </p:sp>
      </p:grpSp>
      <p:grpSp>
        <p:nvGrpSpPr>
          <p:cNvPr id="42" name="Group 41">
            <a:extLst>
              <a:ext uri="{FF2B5EF4-FFF2-40B4-BE49-F238E27FC236}">
                <a16:creationId xmlns="" xmlns:a16="http://schemas.microsoft.com/office/drawing/2014/main" id="{DDA1DDE4-C780-4B21-B113-D6D680182F55}"/>
              </a:ext>
            </a:extLst>
          </p:cNvPr>
          <p:cNvGrpSpPr/>
          <p:nvPr/>
        </p:nvGrpSpPr>
        <p:grpSpPr>
          <a:xfrm>
            <a:off x="5399050" y="5888107"/>
            <a:ext cx="397452" cy="276660"/>
            <a:chOff x="6994584" y="4557008"/>
            <a:chExt cx="529936" cy="325427"/>
          </a:xfrm>
        </p:grpSpPr>
        <p:cxnSp>
          <p:nvCxnSpPr>
            <p:cNvPr id="43" name="Straight Connector 42">
              <a:extLst>
                <a:ext uri="{FF2B5EF4-FFF2-40B4-BE49-F238E27FC236}">
                  <a16:creationId xmlns="" xmlns:a16="http://schemas.microsoft.com/office/drawing/2014/main" id="{5D9960D5-8BFA-4D06-84B8-E4FAAB6006D4}"/>
                </a:ext>
              </a:extLst>
            </p:cNvPr>
            <p:cNvCxnSpPr/>
            <p:nvPr/>
          </p:nvCxnSpPr>
          <p:spPr>
            <a:xfrm>
              <a:off x="7267549" y="4557008"/>
              <a:ext cx="0" cy="137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 xmlns:a16="http://schemas.microsoft.com/office/drawing/2014/main" id="{BE309198-BF67-4C18-A575-30754BD6CDBA}"/>
                </a:ext>
              </a:extLst>
            </p:cNvPr>
            <p:cNvSpPr txBox="1"/>
            <p:nvPr/>
          </p:nvSpPr>
          <p:spPr>
            <a:xfrm>
              <a:off x="6994584" y="4737623"/>
              <a:ext cx="529936" cy="144812"/>
            </a:xfrm>
            <a:prstGeom prst="rect">
              <a:avLst/>
            </a:prstGeom>
            <a:noFill/>
          </p:spPr>
          <p:txBody>
            <a:bodyPr vert="horz" wrap="square" lIns="0" tIns="0" rIns="0" bIns="0" rtlCol="0">
              <a:spAutoFit/>
            </a:bodyPr>
            <a:lstStyle/>
            <a:p>
              <a:pPr algn="ctr">
                <a:spcBef>
                  <a:spcPts val="150"/>
                </a:spcBef>
                <a:buSzPct val="100000"/>
                <a:defRPr/>
              </a:pPr>
              <a:r>
                <a:rPr lang="en-US" sz="800">
                  <a:solidFill>
                    <a:prstClr val="black"/>
                  </a:solidFill>
                  <a:latin typeface="Open Sans"/>
                </a:rPr>
                <a:t>Q1’22</a:t>
              </a:r>
            </a:p>
          </p:txBody>
        </p:sp>
      </p:grpSp>
      <p:grpSp>
        <p:nvGrpSpPr>
          <p:cNvPr id="45" name="Group 44">
            <a:extLst>
              <a:ext uri="{FF2B5EF4-FFF2-40B4-BE49-F238E27FC236}">
                <a16:creationId xmlns="" xmlns:a16="http://schemas.microsoft.com/office/drawing/2014/main" id="{5CDCBE94-7BCC-4A48-A8F8-14707F799B3C}"/>
              </a:ext>
            </a:extLst>
          </p:cNvPr>
          <p:cNvGrpSpPr/>
          <p:nvPr/>
        </p:nvGrpSpPr>
        <p:grpSpPr>
          <a:xfrm>
            <a:off x="3209948" y="5888107"/>
            <a:ext cx="397452" cy="276660"/>
            <a:chOff x="3956098" y="4557008"/>
            <a:chExt cx="529936" cy="325427"/>
          </a:xfrm>
        </p:grpSpPr>
        <p:cxnSp>
          <p:nvCxnSpPr>
            <p:cNvPr id="46" name="Straight Connector 45">
              <a:extLst>
                <a:ext uri="{FF2B5EF4-FFF2-40B4-BE49-F238E27FC236}">
                  <a16:creationId xmlns="" xmlns:a16="http://schemas.microsoft.com/office/drawing/2014/main" id="{AE26C5B5-362A-4A75-ADB5-C4F418764A0A}"/>
                </a:ext>
              </a:extLst>
            </p:cNvPr>
            <p:cNvCxnSpPr/>
            <p:nvPr/>
          </p:nvCxnSpPr>
          <p:spPr>
            <a:xfrm>
              <a:off x="4234395" y="4557008"/>
              <a:ext cx="0" cy="137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 xmlns:a16="http://schemas.microsoft.com/office/drawing/2014/main" id="{F2CB9B9D-E08C-42B3-9547-C30FE0F6FE46}"/>
                </a:ext>
              </a:extLst>
            </p:cNvPr>
            <p:cNvSpPr txBox="1"/>
            <p:nvPr/>
          </p:nvSpPr>
          <p:spPr>
            <a:xfrm>
              <a:off x="3956098" y="4737623"/>
              <a:ext cx="529936" cy="144812"/>
            </a:xfrm>
            <a:prstGeom prst="rect">
              <a:avLst/>
            </a:prstGeom>
            <a:noFill/>
          </p:spPr>
          <p:txBody>
            <a:bodyPr vert="horz" wrap="square" lIns="0" tIns="0" rIns="0" bIns="0" rtlCol="0">
              <a:spAutoFit/>
            </a:bodyPr>
            <a:lstStyle/>
            <a:p>
              <a:pPr algn="ctr">
                <a:spcBef>
                  <a:spcPts val="150"/>
                </a:spcBef>
                <a:buSzPct val="100000"/>
                <a:defRPr/>
              </a:pPr>
              <a:r>
                <a:rPr lang="en-US" sz="800">
                  <a:solidFill>
                    <a:prstClr val="black"/>
                  </a:solidFill>
                  <a:latin typeface="Open Sans"/>
                </a:rPr>
                <a:t>Q3’21</a:t>
              </a:r>
            </a:p>
          </p:txBody>
        </p:sp>
      </p:grpSp>
      <p:grpSp>
        <p:nvGrpSpPr>
          <p:cNvPr id="48" name="Group 47">
            <a:extLst>
              <a:ext uri="{FF2B5EF4-FFF2-40B4-BE49-F238E27FC236}">
                <a16:creationId xmlns="" xmlns:a16="http://schemas.microsoft.com/office/drawing/2014/main" id="{FC5F0793-5C0D-46CC-AC26-A86D77C121B9}"/>
              </a:ext>
            </a:extLst>
          </p:cNvPr>
          <p:cNvGrpSpPr/>
          <p:nvPr/>
        </p:nvGrpSpPr>
        <p:grpSpPr>
          <a:xfrm>
            <a:off x="2115399" y="5888105"/>
            <a:ext cx="397452" cy="276655"/>
            <a:chOff x="2436855" y="4557008"/>
            <a:chExt cx="529936" cy="325421"/>
          </a:xfrm>
        </p:grpSpPr>
        <p:cxnSp>
          <p:nvCxnSpPr>
            <p:cNvPr id="49" name="Straight Connector 48">
              <a:extLst>
                <a:ext uri="{FF2B5EF4-FFF2-40B4-BE49-F238E27FC236}">
                  <a16:creationId xmlns="" xmlns:a16="http://schemas.microsoft.com/office/drawing/2014/main" id="{0BB51112-A8BD-45A2-8596-58B66CB79E63}"/>
                </a:ext>
              </a:extLst>
            </p:cNvPr>
            <p:cNvCxnSpPr/>
            <p:nvPr/>
          </p:nvCxnSpPr>
          <p:spPr>
            <a:xfrm>
              <a:off x="2717818" y="4557008"/>
              <a:ext cx="0" cy="137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 xmlns:a16="http://schemas.microsoft.com/office/drawing/2014/main" id="{DA0AC8C2-1291-4D18-9A62-734BFA296F1B}"/>
                </a:ext>
              </a:extLst>
            </p:cNvPr>
            <p:cNvSpPr txBox="1"/>
            <p:nvPr/>
          </p:nvSpPr>
          <p:spPr>
            <a:xfrm>
              <a:off x="2436855" y="4737617"/>
              <a:ext cx="529936" cy="144812"/>
            </a:xfrm>
            <a:prstGeom prst="rect">
              <a:avLst/>
            </a:prstGeom>
            <a:solidFill>
              <a:schemeClr val="bg1"/>
            </a:solidFill>
          </p:spPr>
          <p:txBody>
            <a:bodyPr vert="horz" wrap="square" lIns="0" tIns="0" rIns="0" bIns="0" rtlCol="0">
              <a:spAutoFit/>
            </a:bodyPr>
            <a:lstStyle/>
            <a:p>
              <a:pPr algn="ctr">
                <a:spcBef>
                  <a:spcPts val="150"/>
                </a:spcBef>
                <a:buSzPct val="100000"/>
                <a:defRPr/>
              </a:pPr>
              <a:r>
                <a:rPr lang="en-US" sz="800">
                  <a:solidFill>
                    <a:prstClr val="black"/>
                  </a:solidFill>
                  <a:latin typeface="Open Sans"/>
                </a:rPr>
                <a:t>Q2’21</a:t>
              </a:r>
            </a:p>
          </p:txBody>
        </p:sp>
      </p:grpSp>
      <p:sp>
        <p:nvSpPr>
          <p:cNvPr id="51" name="Freeform 21">
            <a:extLst>
              <a:ext uri="{FF2B5EF4-FFF2-40B4-BE49-F238E27FC236}">
                <a16:creationId xmlns="" xmlns:a16="http://schemas.microsoft.com/office/drawing/2014/main" id="{486AB829-1B22-405E-BA98-99C8F9A14475}"/>
              </a:ext>
            </a:extLst>
          </p:cNvPr>
          <p:cNvSpPr/>
          <p:nvPr/>
        </p:nvSpPr>
        <p:spPr bwMode="gray">
          <a:xfrm>
            <a:off x="977688" y="3639401"/>
            <a:ext cx="8066345" cy="2261451"/>
          </a:xfrm>
          <a:custGeom>
            <a:avLst/>
            <a:gdLst>
              <a:gd name="connsiteX0" fmla="*/ 0 w 11253354"/>
              <a:gd name="connsiteY0" fmla="*/ 2660073 h 2660073"/>
              <a:gd name="connsiteX1" fmla="*/ 11253354 w 11253354"/>
              <a:gd name="connsiteY1" fmla="*/ 2649682 h 2660073"/>
              <a:gd name="connsiteX2" fmla="*/ 11222181 w 11253354"/>
              <a:gd name="connsiteY2" fmla="*/ 0 h 2660073"/>
              <a:gd name="connsiteX3" fmla="*/ 10598727 w 11253354"/>
              <a:gd name="connsiteY3" fmla="*/ 176646 h 2660073"/>
              <a:gd name="connsiteX4" fmla="*/ 10058400 w 11253354"/>
              <a:gd name="connsiteY4" fmla="*/ 477982 h 2660073"/>
              <a:gd name="connsiteX5" fmla="*/ 9144000 w 11253354"/>
              <a:gd name="connsiteY5" fmla="*/ 488373 h 2660073"/>
              <a:gd name="connsiteX6" fmla="*/ 8343900 w 11253354"/>
              <a:gd name="connsiteY6" fmla="*/ 696191 h 2660073"/>
              <a:gd name="connsiteX7" fmla="*/ 7554191 w 11253354"/>
              <a:gd name="connsiteY7" fmla="*/ 955964 h 2660073"/>
              <a:gd name="connsiteX8" fmla="*/ 6546272 w 11253354"/>
              <a:gd name="connsiteY8" fmla="*/ 966355 h 2660073"/>
              <a:gd name="connsiteX9" fmla="*/ 5777345 w 11253354"/>
              <a:gd name="connsiteY9" fmla="*/ 1205346 h 2660073"/>
              <a:gd name="connsiteX10" fmla="*/ 5008418 w 11253354"/>
              <a:gd name="connsiteY10" fmla="*/ 1194955 h 2660073"/>
              <a:gd name="connsiteX11" fmla="*/ 4156363 w 11253354"/>
              <a:gd name="connsiteY11" fmla="*/ 1600200 h 2660073"/>
              <a:gd name="connsiteX12" fmla="*/ 3397827 w 11253354"/>
              <a:gd name="connsiteY12" fmla="*/ 1683328 h 2660073"/>
              <a:gd name="connsiteX13" fmla="*/ 2795154 w 11253354"/>
              <a:gd name="connsiteY13" fmla="*/ 2015837 h 2660073"/>
              <a:gd name="connsiteX14" fmla="*/ 2015836 w 11253354"/>
              <a:gd name="connsiteY14" fmla="*/ 2067791 h 2660073"/>
              <a:gd name="connsiteX15" fmla="*/ 1028700 w 11253354"/>
              <a:gd name="connsiteY15" fmla="*/ 2182091 h 2660073"/>
              <a:gd name="connsiteX16" fmla="*/ 519545 w 11253354"/>
              <a:gd name="connsiteY16" fmla="*/ 2337955 h 2660073"/>
              <a:gd name="connsiteX17" fmla="*/ 0 w 11253354"/>
              <a:gd name="connsiteY17" fmla="*/ 2660073 h 266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53354" h="2660073">
                <a:moveTo>
                  <a:pt x="0" y="2660073"/>
                </a:moveTo>
                <a:lnTo>
                  <a:pt x="11253354" y="2649682"/>
                </a:lnTo>
                <a:lnTo>
                  <a:pt x="11222181" y="0"/>
                </a:lnTo>
                <a:lnTo>
                  <a:pt x="10598727" y="176646"/>
                </a:lnTo>
                <a:lnTo>
                  <a:pt x="10058400" y="477982"/>
                </a:lnTo>
                <a:lnTo>
                  <a:pt x="9144000" y="488373"/>
                </a:lnTo>
                <a:lnTo>
                  <a:pt x="8343900" y="696191"/>
                </a:lnTo>
                <a:lnTo>
                  <a:pt x="7554191" y="955964"/>
                </a:lnTo>
                <a:lnTo>
                  <a:pt x="6546272" y="966355"/>
                </a:lnTo>
                <a:lnTo>
                  <a:pt x="5777345" y="1205346"/>
                </a:lnTo>
                <a:lnTo>
                  <a:pt x="5008418" y="1194955"/>
                </a:lnTo>
                <a:lnTo>
                  <a:pt x="4156363" y="1600200"/>
                </a:lnTo>
                <a:lnTo>
                  <a:pt x="3397827" y="1683328"/>
                </a:lnTo>
                <a:lnTo>
                  <a:pt x="2795154" y="2015837"/>
                </a:lnTo>
                <a:lnTo>
                  <a:pt x="2015836" y="2067791"/>
                </a:lnTo>
                <a:lnTo>
                  <a:pt x="1028700" y="2182091"/>
                </a:lnTo>
                <a:lnTo>
                  <a:pt x="519545" y="2337955"/>
                </a:lnTo>
                <a:lnTo>
                  <a:pt x="0" y="2660073"/>
                </a:lnTo>
                <a:close/>
              </a:path>
            </a:pathLst>
          </a:custGeom>
          <a:solidFill>
            <a:schemeClr val="tx1"/>
          </a:solidFill>
          <a:ln w="19050" algn="ctr">
            <a:noFill/>
            <a:miter lim="800000"/>
            <a:headEnd/>
            <a:tailEnd/>
          </a:ln>
        </p:spPr>
        <p:txBody>
          <a:bodyPr wrap="square" lIns="66675" tIns="66675" rIns="66675" bIns="66675" rtlCol="0" anchor="ctr"/>
          <a:lstStyle/>
          <a:p>
            <a:pPr algn="ctr">
              <a:lnSpc>
                <a:spcPct val="106000"/>
              </a:lnSpc>
              <a:defRPr/>
            </a:pPr>
            <a:endParaRPr lang="en-US" sz="1200" b="1">
              <a:solidFill>
                <a:prstClr val="white"/>
              </a:solidFill>
              <a:latin typeface="Open Sans"/>
            </a:endParaRPr>
          </a:p>
        </p:txBody>
      </p:sp>
      <p:sp>
        <p:nvSpPr>
          <p:cNvPr id="52" name="TextBox 51">
            <a:extLst>
              <a:ext uri="{FF2B5EF4-FFF2-40B4-BE49-F238E27FC236}">
                <a16:creationId xmlns="" xmlns:a16="http://schemas.microsoft.com/office/drawing/2014/main" id="{6F83EE98-C7CE-4055-B990-AD5104756FED}"/>
              </a:ext>
            </a:extLst>
          </p:cNvPr>
          <p:cNvSpPr txBox="1"/>
          <p:nvPr/>
        </p:nvSpPr>
        <p:spPr>
          <a:xfrm>
            <a:off x="176563" y="6366163"/>
            <a:ext cx="2029472" cy="123111"/>
          </a:xfrm>
          <a:prstGeom prst="rect">
            <a:avLst/>
          </a:prstGeom>
          <a:solidFill>
            <a:schemeClr val="bg1"/>
          </a:solidFill>
        </p:spPr>
        <p:txBody>
          <a:bodyPr vert="horz" wrap="square" lIns="0" tIns="0" rIns="0" bIns="0" rtlCol="0">
            <a:spAutoFit/>
          </a:bodyPr>
          <a:lstStyle/>
          <a:p>
            <a:pPr algn="r">
              <a:spcBef>
                <a:spcPts val="150"/>
              </a:spcBef>
              <a:buSzPct val="100000"/>
              <a:defRPr/>
            </a:pPr>
            <a:r>
              <a:rPr lang="en-US" sz="800" b="1" i="1" dirty="0">
                <a:solidFill>
                  <a:srgbClr val="86BC25"/>
                </a:solidFill>
                <a:latin typeface="Open Sans"/>
              </a:rPr>
              <a:t>Issue identified by Proactive Sensing</a:t>
            </a:r>
          </a:p>
        </p:txBody>
      </p:sp>
      <p:sp>
        <p:nvSpPr>
          <p:cNvPr id="53" name="TextBox 52">
            <a:extLst>
              <a:ext uri="{FF2B5EF4-FFF2-40B4-BE49-F238E27FC236}">
                <a16:creationId xmlns="" xmlns:a16="http://schemas.microsoft.com/office/drawing/2014/main" id="{7A6FEE1D-7FCB-4D54-86C6-08410371F603}"/>
              </a:ext>
            </a:extLst>
          </p:cNvPr>
          <p:cNvSpPr txBox="1"/>
          <p:nvPr/>
        </p:nvSpPr>
        <p:spPr>
          <a:xfrm>
            <a:off x="2712908" y="4789179"/>
            <a:ext cx="1275884" cy="123111"/>
          </a:xfrm>
          <a:prstGeom prst="rect">
            <a:avLst/>
          </a:prstGeom>
          <a:noFill/>
        </p:spPr>
        <p:txBody>
          <a:bodyPr vert="horz" wrap="square" lIns="0" tIns="0" rIns="0" bIns="0" rtlCol="0">
            <a:spAutoFit/>
          </a:bodyPr>
          <a:lstStyle/>
          <a:p>
            <a:pPr algn="r">
              <a:spcBef>
                <a:spcPts val="150"/>
              </a:spcBef>
              <a:buSzPct val="100000"/>
              <a:defRPr/>
            </a:pPr>
            <a:r>
              <a:rPr lang="en-US" sz="800" i="1">
                <a:solidFill>
                  <a:prstClr val="black"/>
                </a:solidFill>
                <a:latin typeface="Open Sans"/>
              </a:rPr>
              <a:t>Campaign Launched</a:t>
            </a:r>
          </a:p>
        </p:txBody>
      </p:sp>
      <p:grpSp>
        <p:nvGrpSpPr>
          <p:cNvPr id="54" name="Group 498">
            <a:extLst>
              <a:ext uri="{FF2B5EF4-FFF2-40B4-BE49-F238E27FC236}">
                <a16:creationId xmlns="" xmlns:a16="http://schemas.microsoft.com/office/drawing/2014/main" id="{6D9D4876-4DA7-4C1E-AF87-C5D0CD633678}"/>
              </a:ext>
            </a:extLst>
          </p:cNvPr>
          <p:cNvGrpSpPr>
            <a:grpSpLocks noChangeAspect="1"/>
          </p:cNvGrpSpPr>
          <p:nvPr/>
        </p:nvGrpSpPr>
        <p:grpSpPr bwMode="auto">
          <a:xfrm>
            <a:off x="2027168" y="5543227"/>
            <a:ext cx="233172" cy="276551"/>
            <a:chOff x="1543" y="2005"/>
            <a:chExt cx="340" cy="340"/>
          </a:xfrm>
          <a:solidFill>
            <a:schemeClr val="accent1"/>
          </a:solidFill>
        </p:grpSpPr>
        <p:sp>
          <p:nvSpPr>
            <p:cNvPr id="55" name="Freeform 499">
              <a:extLst>
                <a:ext uri="{FF2B5EF4-FFF2-40B4-BE49-F238E27FC236}">
                  <a16:creationId xmlns="" xmlns:a16="http://schemas.microsoft.com/office/drawing/2014/main" id="{EFF21D3A-07AA-462F-BEEC-4D6D7B59E6F4}"/>
                </a:ext>
              </a:extLst>
            </p:cNvPr>
            <p:cNvSpPr>
              <a:spLocks noEditPoints="1"/>
            </p:cNvSpPr>
            <p:nvPr/>
          </p:nvSpPr>
          <p:spPr bwMode="auto">
            <a:xfrm>
              <a:off x="1543" y="2005"/>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4 w 512"/>
                <a:gd name="T11" fmla="*/ 368 h 512"/>
                <a:gd name="T12" fmla="*/ 405 w 512"/>
                <a:gd name="T13" fmla="*/ 373 h 512"/>
                <a:gd name="T14" fmla="*/ 106 w 512"/>
                <a:gd name="T15" fmla="*/ 373 h 512"/>
                <a:gd name="T16" fmla="*/ 97 w 512"/>
                <a:gd name="T17" fmla="*/ 368 h 512"/>
                <a:gd name="T18" fmla="*/ 97 w 512"/>
                <a:gd name="T19" fmla="*/ 357 h 512"/>
                <a:gd name="T20" fmla="*/ 247 w 512"/>
                <a:gd name="T21" fmla="*/ 111 h 512"/>
                <a:gd name="T22" fmla="*/ 265 w 512"/>
                <a:gd name="T23" fmla="*/ 111 h 512"/>
                <a:gd name="T24" fmla="*/ 414 w 512"/>
                <a:gd name="T25" fmla="*/ 357 h 512"/>
                <a:gd name="T26" fmla="*/ 414 w 512"/>
                <a:gd name="T27" fmla="*/ 3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4" y="368"/>
                  </a:moveTo>
                  <a:cubicBezTo>
                    <a:pt x="412" y="371"/>
                    <a:pt x="409" y="373"/>
                    <a:pt x="405" y="373"/>
                  </a:cubicBezTo>
                  <a:cubicBezTo>
                    <a:pt x="106" y="373"/>
                    <a:pt x="106" y="373"/>
                    <a:pt x="106" y="373"/>
                  </a:cubicBezTo>
                  <a:cubicBezTo>
                    <a:pt x="102" y="373"/>
                    <a:pt x="99" y="371"/>
                    <a:pt x="97" y="368"/>
                  </a:cubicBezTo>
                  <a:cubicBezTo>
                    <a:pt x="95" y="364"/>
                    <a:pt x="95" y="360"/>
                    <a:pt x="97" y="357"/>
                  </a:cubicBezTo>
                  <a:cubicBezTo>
                    <a:pt x="247" y="111"/>
                    <a:pt x="247" y="111"/>
                    <a:pt x="247" y="111"/>
                  </a:cubicBezTo>
                  <a:cubicBezTo>
                    <a:pt x="250" y="105"/>
                    <a:pt x="261" y="105"/>
                    <a:pt x="265" y="111"/>
                  </a:cubicBezTo>
                  <a:cubicBezTo>
                    <a:pt x="414" y="357"/>
                    <a:pt x="414" y="357"/>
                    <a:pt x="414" y="357"/>
                  </a:cubicBezTo>
                  <a:cubicBezTo>
                    <a:pt x="416" y="360"/>
                    <a:pt x="416" y="364"/>
                    <a:pt x="414"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sp>
          <p:nvSpPr>
            <p:cNvPr id="56" name="Freeform 500">
              <a:extLst>
                <a:ext uri="{FF2B5EF4-FFF2-40B4-BE49-F238E27FC236}">
                  <a16:creationId xmlns="" xmlns:a16="http://schemas.microsoft.com/office/drawing/2014/main" id="{E74534BE-3E91-4691-9194-D6561F211DB3}"/>
                </a:ext>
              </a:extLst>
            </p:cNvPr>
            <p:cNvSpPr>
              <a:spLocks noEditPoints="1"/>
            </p:cNvSpPr>
            <p:nvPr/>
          </p:nvSpPr>
          <p:spPr bwMode="auto">
            <a:xfrm>
              <a:off x="1626" y="2097"/>
              <a:ext cx="173" cy="142"/>
            </a:xfrm>
            <a:custGeom>
              <a:avLst/>
              <a:gdLst>
                <a:gd name="T0" fmla="*/ 0 w 261"/>
                <a:gd name="T1" fmla="*/ 214 h 214"/>
                <a:gd name="T2" fmla="*/ 261 w 261"/>
                <a:gd name="T3" fmla="*/ 214 h 214"/>
                <a:gd name="T4" fmla="*/ 131 w 261"/>
                <a:gd name="T5" fmla="*/ 0 h 214"/>
                <a:gd name="T6" fmla="*/ 0 w 261"/>
                <a:gd name="T7" fmla="*/ 214 h 214"/>
                <a:gd name="T8" fmla="*/ 131 w 261"/>
                <a:gd name="T9" fmla="*/ 192 h 214"/>
                <a:gd name="T10" fmla="*/ 120 w 261"/>
                <a:gd name="T11" fmla="*/ 182 h 214"/>
                <a:gd name="T12" fmla="*/ 131 w 261"/>
                <a:gd name="T13" fmla="*/ 171 h 214"/>
                <a:gd name="T14" fmla="*/ 141 w 261"/>
                <a:gd name="T15" fmla="*/ 182 h 214"/>
                <a:gd name="T16" fmla="*/ 131 w 261"/>
                <a:gd name="T17" fmla="*/ 192 h 214"/>
                <a:gd name="T18" fmla="*/ 141 w 261"/>
                <a:gd name="T19" fmla="*/ 64 h 214"/>
                <a:gd name="T20" fmla="*/ 141 w 261"/>
                <a:gd name="T21" fmla="*/ 139 h 214"/>
                <a:gd name="T22" fmla="*/ 131 w 261"/>
                <a:gd name="T23" fmla="*/ 150 h 214"/>
                <a:gd name="T24" fmla="*/ 120 w 261"/>
                <a:gd name="T25" fmla="*/ 139 h 214"/>
                <a:gd name="T26" fmla="*/ 120 w 261"/>
                <a:gd name="T27" fmla="*/ 64 h 214"/>
                <a:gd name="T28" fmla="*/ 131 w 261"/>
                <a:gd name="T29" fmla="*/ 54 h 214"/>
                <a:gd name="T30" fmla="*/ 141 w 261"/>
                <a:gd name="T31" fmla="*/ 6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214">
                  <a:moveTo>
                    <a:pt x="0" y="214"/>
                  </a:moveTo>
                  <a:cubicBezTo>
                    <a:pt x="261" y="214"/>
                    <a:pt x="261" y="214"/>
                    <a:pt x="261" y="214"/>
                  </a:cubicBezTo>
                  <a:cubicBezTo>
                    <a:pt x="131" y="0"/>
                    <a:pt x="131" y="0"/>
                    <a:pt x="131" y="0"/>
                  </a:cubicBezTo>
                  <a:lnTo>
                    <a:pt x="0" y="214"/>
                  </a:lnTo>
                  <a:close/>
                  <a:moveTo>
                    <a:pt x="131" y="192"/>
                  </a:moveTo>
                  <a:cubicBezTo>
                    <a:pt x="125" y="192"/>
                    <a:pt x="120" y="188"/>
                    <a:pt x="120" y="182"/>
                  </a:cubicBezTo>
                  <a:cubicBezTo>
                    <a:pt x="120" y="176"/>
                    <a:pt x="125" y="171"/>
                    <a:pt x="131" y="171"/>
                  </a:cubicBezTo>
                  <a:cubicBezTo>
                    <a:pt x="137" y="171"/>
                    <a:pt x="141" y="176"/>
                    <a:pt x="141" y="182"/>
                  </a:cubicBezTo>
                  <a:cubicBezTo>
                    <a:pt x="141" y="188"/>
                    <a:pt x="137" y="192"/>
                    <a:pt x="131" y="192"/>
                  </a:cubicBezTo>
                  <a:close/>
                  <a:moveTo>
                    <a:pt x="141" y="64"/>
                  </a:moveTo>
                  <a:cubicBezTo>
                    <a:pt x="141" y="139"/>
                    <a:pt x="141" y="139"/>
                    <a:pt x="141" y="139"/>
                  </a:cubicBezTo>
                  <a:cubicBezTo>
                    <a:pt x="141" y="145"/>
                    <a:pt x="137" y="150"/>
                    <a:pt x="131" y="150"/>
                  </a:cubicBezTo>
                  <a:cubicBezTo>
                    <a:pt x="125" y="150"/>
                    <a:pt x="120" y="145"/>
                    <a:pt x="120" y="139"/>
                  </a:cubicBezTo>
                  <a:cubicBezTo>
                    <a:pt x="120" y="64"/>
                    <a:pt x="120" y="64"/>
                    <a:pt x="120" y="64"/>
                  </a:cubicBezTo>
                  <a:cubicBezTo>
                    <a:pt x="120" y="58"/>
                    <a:pt x="125" y="54"/>
                    <a:pt x="131" y="54"/>
                  </a:cubicBezTo>
                  <a:cubicBezTo>
                    <a:pt x="137" y="54"/>
                    <a:pt x="141" y="58"/>
                    <a:pt x="141"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grpSp>
      <p:cxnSp>
        <p:nvCxnSpPr>
          <p:cNvPr id="57" name="Straight Connector 56">
            <a:extLst>
              <a:ext uri="{FF2B5EF4-FFF2-40B4-BE49-F238E27FC236}">
                <a16:creationId xmlns="" xmlns:a16="http://schemas.microsoft.com/office/drawing/2014/main" id="{F740CB36-133D-494C-A94E-A9FF6712323C}"/>
              </a:ext>
            </a:extLst>
          </p:cNvPr>
          <p:cNvCxnSpPr/>
          <p:nvPr/>
        </p:nvCxnSpPr>
        <p:spPr>
          <a:xfrm flipV="1">
            <a:off x="3947811" y="4999807"/>
            <a:ext cx="0" cy="543419"/>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58" name="Group 498">
            <a:extLst>
              <a:ext uri="{FF2B5EF4-FFF2-40B4-BE49-F238E27FC236}">
                <a16:creationId xmlns="" xmlns:a16="http://schemas.microsoft.com/office/drawing/2014/main" id="{24338621-E98B-4AD3-8012-259DA2A1ED3A}"/>
              </a:ext>
            </a:extLst>
          </p:cNvPr>
          <p:cNvGrpSpPr>
            <a:grpSpLocks noChangeAspect="1"/>
          </p:cNvGrpSpPr>
          <p:nvPr/>
        </p:nvGrpSpPr>
        <p:grpSpPr bwMode="auto">
          <a:xfrm>
            <a:off x="6486608" y="5543227"/>
            <a:ext cx="233172" cy="276551"/>
            <a:chOff x="1543" y="2005"/>
            <a:chExt cx="340" cy="340"/>
          </a:xfrm>
          <a:solidFill>
            <a:schemeClr val="accent5"/>
          </a:solidFill>
        </p:grpSpPr>
        <p:sp>
          <p:nvSpPr>
            <p:cNvPr id="59" name="Freeform 499">
              <a:extLst>
                <a:ext uri="{FF2B5EF4-FFF2-40B4-BE49-F238E27FC236}">
                  <a16:creationId xmlns="" xmlns:a16="http://schemas.microsoft.com/office/drawing/2014/main" id="{020DDFD6-F11A-4B8D-B07A-7E5D84AAAD7A}"/>
                </a:ext>
              </a:extLst>
            </p:cNvPr>
            <p:cNvSpPr>
              <a:spLocks noEditPoints="1"/>
            </p:cNvSpPr>
            <p:nvPr/>
          </p:nvSpPr>
          <p:spPr bwMode="auto">
            <a:xfrm>
              <a:off x="1543" y="2005"/>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4 w 512"/>
                <a:gd name="T11" fmla="*/ 368 h 512"/>
                <a:gd name="T12" fmla="*/ 405 w 512"/>
                <a:gd name="T13" fmla="*/ 373 h 512"/>
                <a:gd name="T14" fmla="*/ 106 w 512"/>
                <a:gd name="T15" fmla="*/ 373 h 512"/>
                <a:gd name="T16" fmla="*/ 97 w 512"/>
                <a:gd name="T17" fmla="*/ 368 h 512"/>
                <a:gd name="T18" fmla="*/ 97 w 512"/>
                <a:gd name="T19" fmla="*/ 357 h 512"/>
                <a:gd name="T20" fmla="*/ 247 w 512"/>
                <a:gd name="T21" fmla="*/ 111 h 512"/>
                <a:gd name="T22" fmla="*/ 265 w 512"/>
                <a:gd name="T23" fmla="*/ 111 h 512"/>
                <a:gd name="T24" fmla="*/ 414 w 512"/>
                <a:gd name="T25" fmla="*/ 357 h 512"/>
                <a:gd name="T26" fmla="*/ 414 w 512"/>
                <a:gd name="T27" fmla="*/ 3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4" y="368"/>
                  </a:moveTo>
                  <a:cubicBezTo>
                    <a:pt x="412" y="371"/>
                    <a:pt x="409" y="373"/>
                    <a:pt x="405" y="373"/>
                  </a:cubicBezTo>
                  <a:cubicBezTo>
                    <a:pt x="106" y="373"/>
                    <a:pt x="106" y="373"/>
                    <a:pt x="106" y="373"/>
                  </a:cubicBezTo>
                  <a:cubicBezTo>
                    <a:pt x="102" y="373"/>
                    <a:pt x="99" y="371"/>
                    <a:pt x="97" y="368"/>
                  </a:cubicBezTo>
                  <a:cubicBezTo>
                    <a:pt x="95" y="364"/>
                    <a:pt x="95" y="360"/>
                    <a:pt x="97" y="357"/>
                  </a:cubicBezTo>
                  <a:cubicBezTo>
                    <a:pt x="247" y="111"/>
                    <a:pt x="247" y="111"/>
                    <a:pt x="247" y="111"/>
                  </a:cubicBezTo>
                  <a:cubicBezTo>
                    <a:pt x="250" y="105"/>
                    <a:pt x="261" y="105"/>
                    <a:pt x="265" y="111"/>
                  </a:cubicBezTo>
                  <a:cubicBezTo>
                    <a:pt x="414" y="357"/>
                    <a:pt x="414" y="357"/>
                    <a:pt x="414" y="357"/>
                  </a:cubicBezTo>
                  <a:cubicBezTo>
                    <a:pt x="416" y="360"/>
                    <a:pt x="416" y="364"/>
                    <a:pt x="414"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sp>
          <p:nvSpPr>
            <p:cNvPr id="60" name="Freeform 500">
              <a:extLst>
                <a:ext uri="{FF2B5EF4-FFF2-40B4-BE49-F238E27FC236}">
                  <a16:creationId xmlns="" xmlns:a16="http://schemas.microsoft.com/office/drawing/2014/main" id="{ABDDAAAC-0BDB-4094-B346-56EE1F9114C8}"/>
                </a:ext>
              </a:extLst>
            </p:cNvPr>
            <p:cNvSpPr>
              <a:spLocks noEditPoints="1"/>
            </p:cNvSpPr>
            <p:nvPr/>
          </p:nvSpPr>
          <p:spPr bwMode="auto">
            <a:xfrm>
              <a:off x="1626" y="2097"/>
              <a:ext cx="173" cy="142"/>
            </a:xfrm>
            <a:custGeom>
              <a:avLst/>
              <a:gdLst>
                <a:gd name="T0" fmla="*/ 0 w 261"/>
                <a:gd name="T1" fmla="*/ 214 h 214"/>
                <a:gd name="T2" fmla="*/ 261 w 261"/>
                <a:gd name="T3" fmla="*/ 214 h 214"/>
                <a:gd name="T4" fmla="*/ 131 w 261"/>
                <a:gd name="T5" fmla="*/ 0 h 214"/>
                <a:gd name="T6" fmla="*/ 0 w 261"/>
                <a:gd name="T7" fmla="*/ 214 h 214"/>
                <a:gd name="T8" fmla="*/ 131 w 261"/>
                <a:gd name="T9" fmla="*/ 192 h 214"/>
                <a:gd name="T10" fmla="*/ 120 w 261"/>
                <a:gd name="T11" fmla="*/ 182 h 214"/>
                <a:gd name="T12" fmla="*/ 131 w 261"/>
                <a:gd name="T13" fmla="*/ 171 h 214"/>
                <a:gd name="T14" fmla="*/ 141 w 261"/>
                <a:gd name="T15" fmla="*/ 182 h 214"/>
                <a:gd name="T16" fmla="*/ 131 w 261"/>
                <a:gd name="T17" fmla="*/ 192 h 214"/>
                <a:gd name="T18" fmla="*/ 141 w 261"/>
                <a:gd name="T19" fmla="*/ 64 h 214"/>
                <a:gd name="T20" fmla="*/ 141 w 261"/>
                <a:gd name="T21" fmla="*/ 139 h 214"/>
                <a:gd name="T22" fmla="*/ 131 w 261"/>
                <a:gd name="T23" fmla="*/ 150 h 214"/>
                <a:gd name="T24" fmla="*/ 120 w 261"/>
                <a:gd name="T25" fmla="*/ 139 h 214"/>
                <a:gd name="T26" fmla="*/ 120 w 261"/>
                <a:gd name="T27" fmla="*/ 64 h 214"/>
                <a:gd name="T28" fmla="*/ 131 w 261"/>
                <a:gd name="T29" fmla="*/ 54 h 214"/>
                <a:gd name="T30" fmla="*/ 141 w 261"/>
                <a:gd name="T31" fmla="*/ 6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214">
                  <a:moveTo>
                    <a:pt x="0" y="214"/>
                  </a:moveTo>
                  <a:cubicBezTo>
                    <a:pt x="261" y="214"/>
                    <a:pt x="261" y="214"/>
                    <a:pt x="261" y="214"/>
                  </a:cubicBezTo>
                  <a:cubicBezTo>
                    <a:pt x="131" y="0"/>
                    <a:pt x="131" y="0"/>
                    <a:pt x="131" y="0"/>
                  </a:cubicBezTo>
                  <a:lnTo>
                    <a:pt x="0" y="214"/>
                  </a:lnTo>
                  <a:close/>
                  <a:moveTo>
                    <a:pt x="131" y="192"/>
                  </a:moveTo>
                  <a:cubicBezTo>
                    <a:pt x="125" y="192"/>
                    <a:pt x="120" y="188"/>
                    <a:pt x="120" y="182"/>
                  </a:cubicBezTo>
                  <a:cubicBezTo>
                    <a:pt x="120" y="176"/>
                    <a:pt x="125" y="171"/>
                    <a:pt x="131" y="171"/>
                  </a:cubicBezTo>
                  <a:cubicBezTo>
                    <a:pt x="137" y="171"/>
                    <a:pt x="141" y="176"/>
                    <a:pt x="141" y="182"/>
                  </a:cubicBezTo>
                  <a:cubicBezTo>
                    <a:pt x="141" y="188"/>
                    <a:pt x="137" y="192"/>
                    <a:pt x="131" y="192"/>
                  </a:cubicBezTo>
                  <a:close/>
                  <a:moveTo>
                    <a:pt x="141" y="64"/>
                  </a:moveTo>
                  <a:cubicBezTo>
                    <a:pt x="141" y="139"/>
                    <a:pt x="141" y="139"/>
                    <a:pt x="141" y="139"/>
                  </a:cubicBezTo>
                  <a:cubicBezTo>
                    <a:pt x="141" y="145"/>
                    <a:pt x="137" y="150"/>
                    <a:pt x="131" y="150"/>
                  </a:cubicBezTo>
                  <a:cubicBezTo>
                    <a:pt x="125" y="150"/>
                    <a:pt x="120" y="145"/>
                    <a:pt x="120" y="139"/>
                  </a:cubicBezTo>
                  <a:cubicBezTo>
                    <a:pt x="120" y="64"/>
                    <a:pt x="120" y="64"/>
                    <a:pt x="120" y="64"/>
                  </a:cubicBezTo>
                  <a:cubicBezTo>
                    <a:pt x="120" y="58"/>
                    <a:pt x="125" y="54"/>
                    <a:pt x="131" y="54"/>
                  </a:cubicBezTo>
                  <a:cubicBezTo>
                    <a:pt x="137" y="54"/>
                    <a:pt x="141" y="58"/>
                    <a:pt x="141"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grpSp>
      <p:sp>
        <p:nvSpPr>
          <p:cNvPr id="61" name="TextBox 60">
            <a:extLst>
              <a:ext uri="{FF2B5EF4-FFF2-40B4-BE49-F238E27FC236}">
                <a16:creationId xmlns="" xmlns:a16="http://schemas.microsoft.com/office/drawing/2014/main" id="{8C0030FA-CCBB-414F-98E3-4945F47D375E}"/>
              </a:ext>
            </a:extLst>
          </p:cNvPr>
          <p:cNvSpPr txBox="1"/>
          <p:nvPr/>
        </p:nvSpPr>
        <p:spPr>
          <a:xfrm>
            <a:off x="6640555" y="6348386"/>
            <a:ext cx="2228336" cy="123111"/>
          </a:xfrm>
          <a:prstGeom prst="rect">
            <a:avLst/>
          </a:prstGeom>
          <a:noFill/>
        </p:spPr>
        <p:txBody>
          <a:bodyPr vert="horz" wrap="square" lIns="0" tIns="0" rIns="0" bIns="0" rtlCol="0">
            <a:spAutoFit/>
          </a:bodyPr>
          <a:lstStyle/>
          <a:p>
            <a:pPr>
              <a:spcBef>
                <a:spcPts val="150"/>
              </a:spcBef>
              <a:buSzPct val="100000"/>
              <a:defRPr/>
            </a:pPr>
            <a:r>
              <a:rPr lang="en-US" sz="800" b="1" i="1">
                <a:solidFill>
                  <a:srgbClr val="0097A9"/>
                </a:solidFill>
                <a:latin typeface="Open Sans"/>
              </a:rPr>
              <a:t>Issue identified by traditional methods</a:t>
            </a:r>
          </a:p>
        </p:txBody>
      </p:sp>
      <p:sp>
        <p:nvSpPr>
          <p:cNvPr id="62" name="TextBox 61">
            <a:extLst>
              <a:ext uri="{FF2B5EF4-FFF2-40B4-BE49-F238E27FC236}">
                <a16:creationId xmlns="" xmlns:a16="http://schemas.microsoft.com/office/drawing/2014/main" id="{8B847B77-9AA6-41A6-A07C-7F3478A622EF}"/>
              </a:ext>
            </a:extLst>
          </p:cNvPr>
          <p:cNvSpPr txBox="1"/>
          <p:nvPr/>
        </p:nvSpPr>
        <p:spPr>
          <a:xfrm>
            <a:off x="7055566" y="3708333"/>
            <a:ext cx="1331304" cy="123111"/>
          </a:xfrm>
          <a:prstGeom prst="rect">
            <a:avLst/>
          </a:prstGeom>
          <a:noFill/>
        </p:spPr>
        <p:txBody>
          <a:bodyPr vert="horz" wrap="square" lIns="0" tIns="0" rIns="0" bIns="0" rtlCol="0">
            <a:spAutoFit/>
          </a:bodyPr>
          <a:lstStyle/>
          <a:p>
            <a:pPr algn="r">
              <a:spcBef>
                <a:spcPts val="150"/>
              </a:spcBef>
              <a:buSzPct val="100000"/>
              <a:defRPr/>
            </a:pPr>
            <a:r>
              <a:rPr lang="en-US" sz="800" i="1">
                <a:solidFill>
                  <a:prstClr val="black"/>
                </a:solidFill>
                <a:latin typeface="Open Sans"/>
              </a:rPr>
              <a:t>Campaign Launched</a:t>
            </a:r>
          </a:p>
        </p:txBody>
      </p:sp>
      <p:cxnSp>
        <p:nvCxnSpPr>
          <p:cNvPr id="63" name="Straight Arrow Connector 62">
            <a:extLst>
              <a:ext uri="{FF2B5EF4-FFF2-40B4-BE49-F238E27FC236}">
                <a16:creationId xmlns="" xmlns:a16="http://schemas.microsoft.com/office/drawing/2014/main" id="{10414D5E-2D83-4B36-9BD8-E6BD865DFC8E}"/>
              </a:ext>
            </a:extLst>
          </p:cNvPr>
          <p:cNvCxnSpPr/>
          <p:nvPr/>
        </p:nvCxnSpPr>
        <p:spPr>
          <a:xfrm flipH="1" flipV="1">
            <a:off x="985136" y="3579496"/>
            <a:ext cx="0" cy="23361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19B1175A-A876-42E6-8370-53704637BB05}"/>
              </a:ext>
            </a:extLst>
          </p:cNvPr>
          <p:cNvCxnSpPr/>
          <p:nvPr/>
        </p:nvCxnSpPr>
        <p:spPr>
          <a:xfrm flipH="1" flipV="1">
            <a:off x="8417206" y="3911113"/>
            <a:ext cx="2" cy="1639279"/>
          </a:xfrm>
          <a:prstGeom prst="line">
            <a:avLst/>
          </a:prstGeom>
          <a:ln w="28575">
            <a:solidFill>
              <a:schemeClr val="accent5"/>
            </a:solidFill>
            <a:prstDash val="sysDot"/>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 xmlns:a16="http://schemas.microsoft.com/office/drawing/2014/main" id="{2F096C4F-D22C-4D7D-BBEE-40DC0A02E67F}"/>
              </a:ext>
            </a:extLst>
          </p:cNvPr>
          <p:cNvGrpSpPr/>
          <p:nvPr/>
        </p:nvGrpSpPr>
        <p:grpSpPr>
          <a:xfrm>
            <a:off x="2341965" y="5622621"/>
            <a:ext cx="1446979" cy="107722"/>
            <a:chOff x="5771948" y="4172601"/>
            <a:chExt cx="2018679" cy="126711"/>
          </a:xfrm>
        </p:grpSpPr>
        <p:cxnSp>
          <p:nvCxnSpPr>
            <p:cNvPr id="66" name="Straight Arrow Connector 65">
              <a:extLst>
                <a:ext uri="{FF2B5EF4-FFF2-40B4-BE49-F238E27FC236}">
                  <a16:creationId xmlns="" xmlns:a16="http://schemas.microsoft.com/office/drawing/2014/main" id="{87B88229-5857-433C-ABB8-223BB1A2CB69}"/>
                </a:ext>
              </a:extLst>
            </p:cNvPr>
            <p:cNvCxnSpPr/>
            <p:nvPr/>
          </p:nvCxnSpPr>
          <p:spPr>
            <a:xfrm flipV="1">
              <a:off x="5771948" y="4236831"/>
              <a:ext cx="2018679" cy="14418"/>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 xmlns:a16="http://schemas.microsoft.com/office/drawing/2014/main" id="{74F538AE-A56D-4B03-B41D-50A7F616C40C}"/>
                </a:ext>
              </a:extLst>
            </p:cNvPr>
            <p:cNvSpPr txBox="1"/>
            <p:nvPr/>
          </p:nvSpPr>
          <p:spPr>
            <a:xfrm>
              <a:off x="6289452" y="4172601"/>
              <a:ext cx="983670" cy="126711"/>
            </a:xfrm>
            <a:prstGeom prst="rect">
              <a:avLst/>
            </a:prstGeom>
            <a:solidFill>
              <a:schemeClr val="tx1"/>
            </a:solidFill>
          </p:spPr>
          <p:txBody>
            <a:bodyPr vert="horz" wrap="square" lIns="0" tIns="0" rIns="0" bIns="0" rtlCol="0">
              <a:spAutoFit/>
            </a:bodyPr>
            <a:lstStyle/>
            <a:p>
              <a:pPr algn="ctr">
                <a:spcBef>
                  <a:spcPts val="150"/>
                </a:spcBef>
                <a:buSzPct val="100000"/>
                <a:defRPr/>
              </a:pPr>
              <a:r>
                <a:rPr lang="en-US" sz="700" b="1">
                  <a:solidFill>
                    <a:prstClr val="white"/>
                  </a:solidFill>
                  <a:latin typeface="Open Sans"/>
                </a:rPr>
                <a:t>Investigation</a:t>
              </a:r>
            </a:p>
          </p:txBody>
        </p:sp>
      </p:grpSp>
      <p:grpSp>
        <p:nvGrpSpPr>
          <p:cNvPr id="68" name="Group 67">
            <a:extLst>
              <a:ext uri="{FF2B5EF4-FFF2-40B4-BE49-F238E27FC236}">
                <a16:creationId xmlns="" xmlns:a16="http://schemas.microsoft.com/office/drawing/2014/main" id="{702FA4DE-A56B-4F49-8DD4-6B46C9F30D95}"/>
              </a:ext>
            </a:extLst>
          </p:cNvPr>
          <p:cNvGrpSpPr/>
          <p:nvPr/>
        </p:nvGrpSpPr>
        <p:grpSpPr>
          <a:xfrm>
            <a:off x="6792411" y="5622621"/>
            <a:ext cx="1446979" cy="107722"/>
            <a:chOff x="5771948" y="4172601"/>
            <a:chExt cx="2018679" cy="126711"/>
          </a:xfrm>
        </p:grpSpPr>
        <p:cxnSp>
          <p:nvCxnSpPr>
            <p:cNvPr id="69" name="Straight Arrow Connector 68">
              <a:extLst>
                <a:ext uri="{FF2B5EF4-FFF2-40B4-BE49-F238E27FC236}">
                  <a16:creationId xmlns="" xmlns:a16="http://schemas.microsoft.com/office/drawing/2014/main" id="{8D880974-5D6B-47DC-A4D9-F574449E7082}"/>
                </a:ext>
              </a:extLst>
            </p:cNvPr>
            <p:cNvCxnSpPr/>
            <p:nvPr/>
          </p:nvCxnSpPr>
          <p:spPr>
            <a:xfrm flipV="1">
              <a:off x="5771948" y="4236831"/>
              <a:ext cx="2018679" cy="14418"/>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 xmlns:a16="http://schemas.microsoft.com/office/drawing/2014/main" id="{76D5DF20-49E3-4E78-9E33-008971FBD478}"/>
                </a:ext>
              </a:extLst>
            </p:cNvPr>
            <p:cNvSpPr txBox="1"/>
            <p:nvPr/>
          </p:nvSpPr>
          <p:spPr>
            <a:xfrm>
              <a:off x="6300303" y="4172601"/>
              <a:ext cx="961968" cy="126711"/>
            </a:xfrm>
            <a:prstGeom prst="rect">
              <a:avLst/>
            </a:prstGeom>
            <a:solidFill>
              <a:schemeClr val="tx1"/>
            </a:solidFill>
          </p:spPr>
          <p:txBody>
            <a:bodyPr vert="horz" wrap="square" lIns="0" tIns="0" rIns="0" bIns="0" rtlCol="0">
              <a:spAutoFit/>
            </a:bodyPr>
            <a:lstStyle/>
            <a:p>
              <a:pPr algn="ctr">
                <a:spcBef>
                  <a:spcPts val="150"/>
                </a:spcBef>
                <a:buSzPct val="100000"/>
                <a:defRPr/>
              </a:pPr>
              <a:r>
                <a:rPr lang="en-US" sz="700" b="1">
                  <a:solidFill>
                    <a:prstClr val="white"/>
                  </a:solidFill>
                  <a:latin typeface="Open Sans"/>
                </a:rPr>
                <a:t>Investigation</a:t>
              </a:r>
            </a:p>
          </p:txBody>
        </p:sp>
      </p:grpSp>
      <p:cxnSp>
        <p:nvCxnSpPr>
          <p:cNvPr id="71" name="Straight Connector 70">
            <a:extLst>
              <a:ext uri="{FF2B5EF4-FFF2-40B4-BE49-F238E27FC236}">
                <a16:creationId xmlns="" xmlns:a16="http://schemas.microsoft.com/office/drawing/2014/main" id="{BF1243AC-AF08-4947-ADB2-CC2D971C12BA}"/>
              </a:ext>
            </a:extLst>
          </p:cNvPr>
          <p:cNvCxnSpPr/>
          <p:nvPr/>
        </p:nvCxnSpPr>
        <p:spPr>
          <a:xfrm rot="5400000">
            <a:off x="943599" y="5666216"/>
            <a:ext cx="0" cy="983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E5DD2509-C57F-4931-87A1-E8B10CACC198}"/>
              </a:ext>
            </a:extLst>
          </p:cNvPr>
          <p:cNvCxnSpPr/>
          <p:nvPr/>
        </p:nvCxnSpPr>
        <p:spPr>
          <a:xfrm rot="5400000">
            <a:off x="943599" y="5303156"/>
            <a:ext cx="0" cy="983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11CE88F1-E8F6-491C-B912-A342BB3FF871}"/>
              </a:ext>
            </a:extLst>
          </p:cNvPr>
          <p:cNvCxnSpPr/>
          <p:nvPr/>
        </p:nvCxnSpPr>
        <p:spPr>
          <a:xfrm rot="5400000">
            <a:off x="943599" y="4940099"/>
            <a:ext cx="0" cy="983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A346D3BC-C131-4B2F-B0A5-A4761B676E4B}"/>
              </a:ext>
            </a:extLst>
          </p:cNvPr>
          <p:cNvCxnSpPr/>
          <p:nvPr/>
        </p:nvCxnSpPr>
        <p:spPr>
          <a:xfrm rot="5400000">
            <a:off x="943599" y="4577040"/>
            <a:ext cx="0" cy="983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42925556-3B8B-4C2F-B0A9-BBD9B95EE956}"/>
              </a:ext>
            </a:extLst>
          </p:cNvPr>
          <p:cNvCxnSpPr/>
          <p:nvPr/>
        </p:nvCxnSpPr>
        <p:spPr>
          <a:xfrm rot="5400000">
            <a:off x="943599" y="4213983"/>
            <a:ext cx="0" cy="983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09589D2F-3AF4-4B90-8DB1-69A94B454BB0}"/>
              </a:ext>
            </a:extLst>
          </p:cNvPr>
          <p:cNvCxnSpPr/>
          <p:nvPr/>
        </p:nvCxnSpPr>
        <p:spPr>
          <a:xfrm rot="5400000">
            <a:off x="943599" y="3850924"/>
            <a:ext cx="0" cy="983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 xmlns:a16="http://schemas.microsoft.com/office/drawing/2014/main" id="{4B1201D6-5A85-4CBD-882A-27D2D0FC2C90}"/>
              </a:ext>
            </a:extLst>
          </p:cNvPr>
          <p:cNvSpPr txBox="1"/>
          <p:nvPr/>
        </p:nvSpPr>
        <p:spPr>
          <a:xfrm>
            <a:off x="611396" y="5649959"/>
            <a:ext cx="379856" cy="123111"/>
          </a:xfrm>
          <a:prstGeom prst="rect">
            <a:avLst/>
          </a:prstGeom>
          <a:noFill/>
        </p:spPr>
        <p:txBody>
          <a:bodyPr vert="horz" wrap="square" lIns="0" tIns="0" rIns="0" bIns="0" rtlCol="0">
            <a:spAutoFit/>
          </a:bodyPr>
          <a:lstStyle/>
          <a:p>
            <a:pPr algn="ctr">
              <a:spcBef>
                <a:spcPts val="150"/>
              </a:spcBef>
              <a:buSzPct val="100000"/>
              <a:defRPr/>
            </a:pPr>
            <a:r>
              <a:rPr lang="en-US" sz="800">
                <a:solidFill>
                  <a:prstClr val="black"/>
                </a:solidFill>
                <a:latin typeface="Open Sans"/>
              </a:rPr>
              <a:t>1M</a:t>
            </a:r>
          </a:p>
        </p:txBody>
      </p:sp>
      <p:sp>
        <p:nvSpPr>
          <p:cNvPr id="78" name="TextBox 77">
            <a:extLst>
              <a:ext uri="{FF2B5EF4-FFF2-40B4-BE49-F238E27FC236}">
                <a16:creationId xmlns="" xmlns:a16="http://schemas.microsoft.com/office/drawing/2014/main" id="{DC72FB9B-2B58-4EBD-858C-35F0BFB9818F}"/>
              </a:ext>
            </a:extLst>
          </p:cNvPr>
          <p:cNvSpPr txBox="1"/>
          <p:nvPr/>
        </p:nvSpPr>
        <p:spPr>
          <a:xfrm>
            <a:off x="611396" y="5288429"/>
            <a:ext cx="379856" cy="123111"/>
          </a:xfrm>
          <a:prstGeom prst="rect">
            <a:avLst/>
          </a:prstGeom>
          <a:noFill/>
        </p:spPr>
        <p:txBody>
          <a:bodyPr vert="horz" wrap="square" lIns="0" tIns="0" rIns="0" bIns="0" rtlCol="0">
            <a:spAutoFit/>
          </a:bodyPr>
          <a:lstStyle/>
          <a:p>
            <a:pPr algn="ctr">
              <a:spcBef>
                <a:spcPts val="150"/>
              </a:spcBef>
              <a:buSzPct val="100000"/>
              <a:defRPr/>
            </a:pPr>
            <a:r>
              <a:rPr lang="en-US" sz="800">
                <a:solidFill>
                  <a:prstClr val="black"/>
                </a:solidFill>
                <a:latin typeface="Open Sans"/>
              </a:rPr>
              <a:t>2M</a:t>
            </a:r>
          </a:p>
        </p:txBody>
      </p:sp>
      <p:sp>
        <p:nvSpPr>
          <p:cNvPr id="79" name="TextBox 78">
            <a:extLst>
              <a:ext uri="{FF2B5EF4-FFF2-40B4-BE49-F238E27FC236}">
                <a16:creationId xmlns="" xmlns:a16="http://schemas.microsoft.com/office/drawing/2014/main" id="{DA244BD0-4FDC-4DDF-88D1-761471745E2B}"/>
              </a:ext>
            </a:extLst>
          </p:cNvPr>
          <p:cNvSpPr txBox="1"/>
          <p:nvPr/>
        </p:nvSpPr>
        <p:spPr>
          <a:xfrm>
            <a:off x="611396" y="4565366"/>
            <a:ext cx="379856" cy="123111"/>
          </a:xfrm>
          <a:prstGeom prst="rect">
            <a:avLst/>
          </a:prstGeom>
          <a:noFill/>
        </p:spPr>
        <p:txBody>
          <a:bodyPr vert="horz" wrap="square" lIns="0" tIns="0" rIns="0" bIns="0" rtlCol="0">
            <a:spAutoFit/>
          </a:bodyPr>
          <a:lstStyle/>
          <a:p>
            <a:pPr algn="ctr">
              <a:spcBef>
                <a:spcPts val="150"/>
              </a:spcBef>
              <a:buSzPct val="100000"/>
              <a:defRPr/>
            </a:pPr>
            <a:r>
              <a:rPr lang="en-US" sz="800">
                <a:solidFill>
                  <a:prstClr val="black"/>
                </a:solidFill>
                <a:latin typeface="Open Sans"/>
              </a:rPr>
              <a:t>4M</a:t>
            </a:r>
          </a:p>
        </p:txBody>
      </p:sp>
      <p:sp>
        <p:nvSpPr>
          <p:cNvPr id="80" name="TextBox 79">
            <a:extLst>
              <a:ext uri="{FF2B5EF4-FFF2-40B4-BE49-F238E27FC236}">
                <a16:creationId xmlns="" xmlns:a16="http://schemas.microsoft.com/office/drawing/2014/main" id="{2C10CCFA-5DB7-42B2-8EDA-6B0EA38DC78B}"/>
              </a:ext>
            </a:extLst>
          </p:cNvPr>
          <p:cNvSpPr txBox="1"/>
          <p:nvPr/>
        </p:nvSpPr>
        <p:spPr>
          <a:xfrm>
            <a:off x="611396" y="4203835"/>
            <a:ext cx="379856" cy="123111"/>
          </a:xfrm>
          <a:prstGeom prst="rect">
            <a:avLst/>
          </a:prstGeom>
          <a:noFill/>
        </p:spPr>
        <p:txBody>
          <a:bodyPr vert="horz" wrap="square" lIns="0" tIns="0" rIns="0" bIns="0" rtlCol="0">
            <a:spAutoFit/>
          </a:bodyPr>
          <a:lstStyle/>
          <a:p>
            <a:pPr algn="ctr">
              <a:spcBef>
                <a:spcPts val="150"/>
              </a:spcBef>
              <a:buSzPct val="100000"/>
              <a:defRPr/>
            </a:pPr>
            <a:r>
              <a:rPr lang="en-US" sz="800">
                <a:solidFill>
                  <a:prstClr val="black"/>
                </a:solidFill>
                <a:latin typeface="Open Sans"/>
              </a:rPr>
              <a:t>5M</a:t>
            </a:r>
          </a:p>
        </p:txBody>
      </p:sp>
      <p:sp>
        <p:nvSpPr>
          <p:cNvPr id="81" name="Rectangle 80">
            <a:extLst>
              <a:ext uri="{FF2B5EF4-FFF2-40B4-BE49-F238E27FC236}">
                <a16:creationId xmlns="" xmlns:a16="http://schemas.microsoft.com/office/drawing/2014/main" id="{D506F19B-08AB-448A-8BB0-06E97C778C2C}"/>
              </a:ext>
            </a:extLst>
          </p:cNvPr>
          <p:cNvSpPr/>
          <p:nvPr/>
        </p:nvSpPr>
        <p:spPr bwMode="gray">
          <a:xfrm>
            <a:off x="8613856" y="3382965"/>
            <a:ext cx="481457" cy="2621748"/>
          </a:xfrm>
          <a:prstGeom prst="rect">
            <a:avLst/>
          </a:prstGeom>
          <a:solidFill>
            <a:schemeClr val="bg1"/>
          </a:solidFill>
          <a:ln w="19050" algn="ctr">
            <a:noFill/>
            <a:miter lim="800000"/>
            <a:headEnd/>
            <a:tailEnd/>
          </a:ln>
        </p:spPr>
        <p:txBody>
          <a:bodyPr wrap="square" lIns="66675" tIns="66675" rIns="66675" bIns="66675" rtlCol="0" anchor="ctr"/>
          <a:lstStyle/>
          <a:p>
            <a:pPr algn="ctr">
              <a:lnSpc>
                <a:spcPct val="106000"/>
              </a:lnSpc>
              <a:defRPr/>
            </a:pPr>
            <a:endParaRPr lang="en-US" sz="1200" b="1">
              <a:solidFill>
                <a:prstClr val="white"/>
              </a:solidFill>
              <a:latin typeface="Open Sans"/>
            </a:endParaRPr>
          </a:p>
        </p:txBody>
      </p:sp>
      <p:cxnSp>
        <p:nvCxnSpPr>
          <p:cNvPr id="82" name="Straight Arrow Connector 81">
            <a:extLst>
              <a:ext uri="{FF2B5EF4-FFF2-40B4-BE49-F238E27FC236}">
                <a16:creationId xmlns="" xmlns:a16="http://schemas.microsoft.com/office/drawing/2014/main" id="{ACEC5219-11E5-48F7-A599-770F3C504110}"/>
              </a:ext>
            </a:extLst>
          </p:cNvPr>
          <p:cNvCxnSpPr/>
          <p:nvPr/>
        </p:nvCxnSpPr>
        <p:spPr>
          <a:xfrm flipV="1">
            <a:off x="985135" y="5900852"/>
            <a:ext cx="7883756" cy="22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 xmlns:a16="http://schemas.microsoft.com/office/drawing/2014/main" id="{3E83E01E-6C75-4A27-ABE2-F1EBD27E031A}"/>
              </a:ext>
            </a:extLst>
          </p:cNvPr>
          <p:cNvCxnSpPr/>
          <p:nvPr/>
        </p:nvCxnSpPr>
        <p:spPr>
          <a:xfrm flipV="1">
            <a:off x="6617978" y="5870976"/>
            <a:ext cx="0" cy="461211"/>
          </a:xfrm>
          <a:prstGeom prst="line">
            <a:avLst/>
          </a:prstGeom>
          <a:ln w="28575">
            <a:solidFill>
              <a:schemeClr val="accent5"/>
            </a:solidFill>
            <a:prstDash val="sysDot"/>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 xmlns:a16="http://schemas.microsoft.com/office/drawing/2014/main" id="{EE558385-EEAD-4ADB-B62F-96110BD86913}"/>
              </a:ext>
            </a:extLst>
          </p:cNvPr>
          <p:cNvGrpSpPr/>
          <p:nvPr/>
        </p:nvGrpSpPr>
        <p:grpSpPr>
          <a:xfrm>
            <a:off x="2202570" y="6332188"/>
            <a:ext cx="4371766" cy="191213"/>
            <a:chOff x="5771947" y="4139289"/>
            <a:chExt cx="6099048" cy="224920"/>
          </a:xfrm>
        </p:grpSpPr>
        <p:cxnSp>
          <p:nvCxnSpPr>
            <p:cNvPr id="85" name="Straight Arrow Connector 84">
              <a:extLst>
                <a:ext uri="{FF2B5EF4-FFF2-40B4-BE49-F238E27FC236}">
                  <a16:creationId xmlns="" xmlns:a16="http://schemas.microsoft.com/office/drawing/2014/main" id="{34B0B1A6-D223-46A0-BA8B-3253AA16B39B}"/>
                </a:ext>
              </a:extLst>
            </p:cNvPr>
            <p:cNvCxnSpPr/>
            <p:nvPr/>
          </p:nvCxnSpPr>
          <p:spPr>
            <a:xfrm flipV="1">
              <a:off x="5771947" y="4139289"/>
              <a:ext cx="6099048"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 xmlns:a16="http://schemas.microsoft.com/office/drawing/2014/main" id="{0322FCE3-8F16-409C-96ED-1386C7D2EC9D}"/>
                </a:ext>
              </a:extLst>
            </p:cNvPr>
            <p:cNvSpPr txBox="1"/>
            <p:nvPr/>
          </p:nvSpPr>
          <p:spPr>
            <a:xfrm>
              <a:off x="7598251" y="4237498"/>
              <a:ext cx="2939795" cy="126711"/>
            </a:xfrm>
            <a:prstGeom prst="rect">
              <a:avLst/>
            </a:prstGeom>
            <a:solidFill>
              <a:schemeClr val="bg1"/>
            </a:solidFill>
            <a:ln>
              <a:noFill/>
            </a:ln>
          </p:spPr>
          <p:txBody>
            <a:bodyPr vert="horz" wrap="square" lIns="0" tIns="0" rIns="0" bIns="0" rtlCol="0">
              <a:spAutoFit/>
            </a:bodyPr>
            <a:lstStyle/>
            <a:p>
              <a:pPr algn="ctr">
                <a:spcBef>
                  <a:spcPts val="150"/>
                </a:spcBef>
                <a:buSzPct val="100000"/>
                <a:defRPr/>
              </a:pPr>
              <a:r>
                <a:rPr lang="en-US" sz="700" b="1" dirty="0">
                  <a:solidFill>
                    <a:prstClr val="black"/>
                  </a:solidFill>
                  <a:latin typeface="Open Sans"/>
                </a:rPr>
                <a:t>Issue Identified More Than 1 Year Early</a:t>
              </a:r>
            </a:p>
          </p:txBody>
        </p:sp>
      </p:grpSp>
      <p:cxnSp>
        <p:nvCxnSpPr>
          <p:cNvPr id="87" name="Straight Arrow Connector 86">
            <a:extLst>
              <a:ext uri="{FF2B5EF4-FFF2-40B4-BE49-F238E27FC236}">
                <a16:creationId xmlns="" xmlns:a16="http://schemas.microsoft.com/office/drawing/2014/main" id="{AA057CF6-B2F9-4DBD-A0C7-2EA9E4669CC0}"/>
              </a:ext>
            </a:extLst>
          </p:cNvPr>
          <p:cNvCxnSpPr/>
          <p:nvPr/>
        </p:nvCxnSpPr>
        <p:spPr>
          <a:xfrm rot="5400000" flipV="1">
            <a:off x="137933" y="4453391"/>
            <a:ext cx="100584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 xmlns:a16="http://schemas.microsoft.com/office/drawing/2014/main" id="{413C40A8-6573-4343-BD85-027A38158FB5}"/>
              </a:ext>
            </a:extLst>
          </p:cNvPr>
          <p:cNvSpPr txBox="1"/>
          <p:nvPr/>
        </p:nvSpPr>
        <p:spPr>
          <a:xfrm>
            <a:off x="87133" y="4214226"/>
            <a:ext cx="515546" cy="323165"/>
          </a:xfrm>
          <a:prstGeom prst="rect">
            <a:avLst/>
          </a:prstGeom>
          <a:solidFill>
            <a:schemeClr val="bg1"/>
          </a:solidFill>
          <a:ln>
            <a:noFill/>
          </a:ln>
        </p:spPr>
        <p:txBody>
          <a:bodyPr vert="horz" wrap="square" lIns="0" tIns="0" rIns="0" bIns="0" rtlCol="0">
            <a:spAutoFit/>
          </a:bodyPr>
          <a:lstStyle/>
          <a:p>
            <a:pPr algn="ctr">
              <a:spcBef>
                <a:spcPts val="150"/>
              </a:spcBef>
              <a:buSzPct val="100000"/>
              <a:defRPr/>
            </a:pPr>
            <a:r>
              <a:rPr lang="en-US" sz="700" b="1" dirty="0">
                <a:solidFill>
                  <a:prstClr val="black"/>
                </a:solidFill>
                <a:latin typeface="Open Sans"/>
              </a:rPr>
              <a:t>3M Fewer Products Repaired</a:t>
            </a:r>
          </a:p>
        </p:txBody>
      </p:sp>
      <p:sp>
        <p:nvSpPr>
          <p:cNvPr id="89" name="Rectangle 88">
            <a:extLst>
              <a:ext uri="{FF2B5EF4-FFF2-40B4-BE49-F238E27FC236}">
                <a16:creationId xmlns="" xmlns:a16="http://schemas.microsoft.com/office/drawing/2014/main" id="{C2B90BC9-B028-46EA-B85E-6E239DE0C02A}"/>
              </a:ext>
            </a:extLst>
          </p:cNvPr>
          <p:cNvSpPr/>
          <p:nvPr/>
        </p:nvSpPr>
        <p:spPr bwMode="gray">
          <a:xfrm>
            <a:off x="2170123" y="5921703"/>
            <a:ext cx="4459052" cy="416516"/>
          </a:xfrm>
          <a:prstGeom prst="rect">
            <a:avLst/>
          </a:prstGeom>
          <a:solidFill>
            <a:schemeClr val="bg1">
              <a:lumMod val="50000"/>
              <a:alpha val="35000"/>
            </a:schemeClr>
          </a:solidFill>
          <a:ln w="19050" algn="ctr">
            <a:noFill/>
            <a:miter lim="800000"/>
            <a:headEnd/>
            <a:tailEnd/>
          </a:ln>
        </p:spPr>
        <p:txBody>
          <a:bodyPr wrap="square" lIns="66675" tIns="66675" rIns="66675" bIns="66675" rtlCol="0" anchor="ctr"/>
          <a:lstStyle/>
          <a:p>
            <a:pPr algn="ctr">
              <a:lnSpc>
                <a:spcPct val="106000"/>
              </a:lnSpc>
              <a:defRPr/>
            </a:pPr>
            <a:endParaRPr lang="en-US" sz="1200" b="1">
              <a:solidFill>
                <a:prstClr val="white"/>
              </a:solidFill>
              <a:latin typeface="Open Sans"/>
            </a:endParaRPr>
          </a:p>
        </p:txBody>
      </p:sp>
      <p:sp>
        <p:nvSpPr>
          <p:cNvPr id="92" name="Freeform 908">
            <a:extLst>
              <a:ext uri="{FF2B5EF4-FFF2-40B4-BE49-F238E27FC236}">
                <a16:creationId xmlns="" xmlns:a16="http://schemas.microsoft.com/office/drawing/2014/main" id="{48047B73-B66F-4BFD-A8DC-B74337195D7C}"/>
              </a:ext>
            </a:extLst>
          </p:cNvPr>
          <p:cNvSpPr>
            <a:spLocks noEditPoints="1"/>
          </p:cNvSpPr>
          <p:nvPr/>
        </p:nvSpPr>
        <p:spPr bwMode="auto">
          <a:xfrm>
            <a:off x="3831225" y="5545457"/>
            <a:ext cx="233172" cy="274320"/>
          </a:xfrm>
          <a:custGeom>
            <a:avLst/>
            <a:gdLst>
              <a:gd name="T0" fmla="*/ 384 w 512"/>
              <a:gd name="T1" fmla="*/ 160 h 512"/>
              <a:gd name="T2" fmla="*/ 213 w 512"/>
              <a:gd name="T3" fmla="*/ 256 h 512"/>
              <a:gd name="T4" fmla="*/ 181 w 512"/>
              <a:gd name="T5" fmla="*/ 256 h 512"/>
              <a:gd name="T6" fmla="*/ 202 w 512"/>
              <a:gd name="T7" fmla="*/ 234 h 512"/>
              <a:gd name="T8" fmla="*/ 245 w 512"/>
              <a:gd name="T9" fmla="*/ 288 h 512"/>
              <a:gd name="T10" fmla="*/ 213 w 512"/>
              <a:gd name="T11" fmla="*/ 288 h 512"/>
              <a:gd name="T12" fmla="*/ 234 w 512"/>
              <a:gd name="T13" fmla="*/ 266 h 512"/>
              <a:gd name="T14" fmla="*/ 277 w 512"/>
              <a:gd name="T15" fmla="*/ 256 h 512"/>
              <a:gd name="T16" fmla="*/ 245 w 512"/>
              <a:gd name="T17" fmla="*/ 256 h 512"/>
              <a:gd name="T18" fmla="*/ 266 w 512"/>
              <a:gd name="T19" fmla="*/ 234 h 512"/>
              <a:gd name="T20" fmla="*/ 309 w 512"/>
              <a:gd name="T21" fmla="*/ 288 h 512"/>
              <a:gd name="T22" fmla="*/ 277 w 512"/>
              <a:gd name="T23" fmla="*/ 288 h 512"/>
              <a:gd name="T24" fmla="*/ 298 w 512"/>
              <a:gd name="T25" fmla="*/ 266 h 512"/>
              <a:gd name="T26" fmla="*/ 341 w 512"/>
              <a:gd name="T27" fmla="*/ 256 h 512"/>
              <a:gd name="T28" fmla="*/ 309 w 512"/>
              <a:gd name="T29" fmla="*/ 256 h 512"/>
              <a:gd name="T30" fmla="*/ 330 w 512"/>
              <a:gd name="T31" fmla="*/ 234 h 512"/>
              <a:gd name="T32" fmla="*/ 373 w 512"/>
              <a:gd name="T33" fmla="*/ 288 h 512"/>
              <a:gd name="T34" fmla="*/ 341 w 512"/>
              <a:gd name="T35" fmla="*/ 288 h 512"/>
              <a:gd name="T36" fmla="*/ 362 w 512"/>
              <a:gd name="T37" fmla="*/ 266 h 512"/>
              <a:gd name="T38" fmla="*/ 373 w 512"/>
              <a:gd name="T39" fmla="*/ 224 h 512"/>
              <a:gd name="T40" fmla="*/ 341 w 512"/>
              <a:gd name="T41" fmla="*/ 224 h 512"/>
              <a:gd name="T42" fmla="*/ 362 w 512"/>
              <a:gd name="T43" fmla="*/ 202 h 512"/>
              <a:gd name="T44" fmla="*/ 341 w 512"/>
              <a:gd name="T45" fmla="*/ 192 h 512"/>
              <a:gd name="T46" fmla="*/ 309 w 512"/>
              <a:gd name="T47" fmla="*/ 192 h 512"/>
              <a:gd name="T48" fmla="*/ 330 w 512"/>
              <a:gd name="T49" fmla="*/ 170 h 512"/>
              <a:gd name="T50" fmla="*/ 309 w 512"/>
              <a:gd name="T51" fmla="*/ 224 h 512"/>
              <a:gd name="T52" fmla="*/ 277 w 512"/>
              <a:gd name="T53" fmla="*/ 224 h 512"/>
              <a:gd name="T54" fmla="*/ 298 w 512"/>
              <a:gd name="T55" fmla="*/ 202 h 512"/>
              <a:gd name="T56" fmla="*/ 277 w 512"/>
              <a:gd name="T57" fmla="*/ 192 h 512"/>
              <a:gd name="T58" fmla="*/ 245 w 512"/>
              <a:gd name="T59" fmla="*/ 192 h 512"/>
              <a:gd name="T60" fmla="*/ 266 w 512"/>
              <a:gd name="T61" fmla="*/ 170 h 512"/>
              <a:gd name="T62" fmla="*/ 245 w 512"/>
              <a:gd name="T63" fmla="*/ 224 h 512"/>
              <a:gd name="T64" fmla="*/ 213 w 512"/>
              <a:gd name="T65" fmla="*/ 224 h 512"/>
              <a:gd name="T66" fmla="*/ 234 w 512"/>
              <a:gd name="T67" fmla="*/ 202 h 512"/>
              <a:gd name="T68" fmla="*/ 213 w 512"/>
              <a:gd name="T69" fmla="*/ 192 h 512"/>
              <a:gd name="T70" fmla="*/ 181 w 512"/>
              <a:gd name="T71" fmla="*/ 192 h 512"/>
              <a:gd name="T72" fmla="*/ 202 w 512"/>
              <a:gd name="T73" fmla="*/ 170 h 512"/>
              <a:gd name="T74" fmla="*/ 181 w 512"/>
              <a:gd name="T75" fmla="*/ 224 h 512"/>
              <a:gd name="T76" fmla="*/ 149 w 512"/>
              <a:gd name="T77" fmla="*/ 224 h 512"/>
              <a:gd name="T78" fmla="*/ 170 w 512"/>
              <a:gd name="T79" fmla="*/ 202 h 512"/>
              <a:gd name="T80" fmla="*/ 181 w 512"/>
              <a:gd name="T81" fmla="*/ 288 h 512"/>
              <a:gd name="T82" fmla="*/ 149 w 512"/>
              <a:gd name="T83" fmla="*/ 288 h 512"/>
              <a:gd name="T84" fmla="*/ 170 w 512"/>
              <a:gd name="T85" fmla="*/ 266 h 512"/>
              <a:gd name="T86" fmla="*/ 256 w 512"/>
              <a:gd name="T87" fmla="*/ 0 h 512"/>
              <a:gd name="T88" fmla="*/ 512 w 512"/>
              <a:gd name="T89" fmla="*/ 256 h 512"/>
              <a:gd name="T90" fmla="*/ 394 w 512"/>
              <a:gd name="T91" fmla="*/ 330 h 512"/>
              <a:gd name="T92" fmla="*/ 128 w 512"/>
              <a:gd name="T93" fmla="*/ 394 h 512"/>
              <a:gd name="T94" fmla="*/ 117 w 512"/>
              <a:gd name="T95" fmla="*/ 149 h 512"/>
              <a:gd name="T96" fmla="*/ 405 w 512"/>
              <a:gd name="T97" fmla="*/ 14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2" h="512">
                <a:moveTo>
                  <a:pt x="138" y="309"/>
                </a:moveTo>
                <a:cubicBezTo>
                  <a:pt x="384" y="309"/>
                  <a:pt x="384" y="309"/>
                  <a:pt x="384" y="309"/>
                </a:cubicBezTo>
                <a:cubicBezTo>
                  <a:pt x="384" y="160"/>
                  <a:pt x="384" y="160"/>
                  <a:pt x="384" y="160"/>
                </a:cubicBezTo>
                <a:cubicBezTo>
                  <a:pt x="138" y="160"/>
                  <a:pt x="138" y="160"/>
                  <a:pt x="138" y="160"/>
                </a:cubicBezTo>
                <a:lnTo>
                  <a:pt x="138" y="309"/>
                </a:lnTo>
                <a:close/>
                <a:moveTo>
                  <a:pt x="213" y="256"/>
                </a:moveTo>
                <a:cubicBezTo>
                  <a:pt x="213" y="262"/>
                  <a:pt x="208" y="266"/>
                  <a:pt x="202" y="266"/>
                </a:cubicBezTo>
                <a:cubicBezTo>
                  <a:pt x="192" y="266"/>
                  <a:pt x="192" y="266"/>
                  <a:pt x="192" y="266"/>
                </a:cubicBezTo>
                <a:cubicBezTo>
                  <a:pt x="186" y="266"/>
                  <a:pt x="181" y="262"/>
                  <a:pt x="181" y="256"/>
                </a:cubicBezTo>
                <a:cubicBezTo>
                  <a:pt x="181" y="245"/>
                  <a:pt x="181" y="245"/>
                  <a:pt x="181" y="245"/>
                </a:cubicBezTo>
                <a:cubicBezTo>
                  <a:pt x="181" y="239"/>
                  <a:pt x="186" y="234"/>
                  <a:pt x="192" y="234"/>
                </a:cubicBezTo>
                <a:cubicBezTo>
                  <a:pt x="202" y="234"/>
                  <a:pt x="202" y="234"/>
                  <a:pt x="202" y="234"/>
                </a:cubicBezTo>
                <a:cubicBezTo>
                  <a:pt x="208" y="234"/>
                  <a:pt x="213" y="239"/>
                  <a:pt x="213" y="245"/>
                </a:cubicBezTo>
                <a:lnTo>
                  <a:pt x="213" y="256"/>
                </a:lnTo>
                <a:close/>
                <a:moveTo>
                  <a:pt x="245" y="288"/>
                </a:moveTo>
                <a:cubicBezTo>
                  <a:pt x="245" y="294"/>
                  <a:pt x="240" y="298"/>
                  <a:pt x="234" y="298"/>
                </a:cubicBezTo>
                <a:cubicBezTo>
                  <a:pt x="224" y="298"/>
                  <a:pt x="224" y="298"/>
                  <a:pt x="224" y="298"/>
                </a:cubicBezTo>
                <a:cubicBezTo>
                  <a:pt x="218" y="298"/>
                  <a:pt x="213" y="294"/>
                  <a:pt x="213" y="288"/>
                </a:cubicBezTo>
                <a:cubicBezTo>
                  <a:pt x="213" y="277"/>
                  <a:pt x="213" y="277"/>
                  <a:pt x="213" y="277"/>
                </a:cubicBezTo>
                <a:cubicBezTo>
                  <a:pt x="213" y="271"/>
                  <a:pt x="218" y="266"/>
                  <a:pt x="224" y="266"/>
                </a:cubicBezTo>
                <a:cubicBezTo>
                  <a:pt x="234" y="266"/>
                  <a:pt x="234" y="266"/>
                  <a:pt x="234" y="266"/>
                </a:cubicBezTo>
                <a:cubicBezTo>
                  <a:pt x="240" y="266"/>
                  <a:pt x="245" y="271"/>
                  <a:pt x="245" y="277"/>
                </a:cubicBezTo>
                <a:lnTo>
                  <a:pt x="245" y="288"/>
                </a:lnTo>
                <a:close/>
                <a:moveTo>
                  <a:pt x="277" y="256"/>
                </a:moveTo>
                <a:cubicBezTo>
                  <a:pt x="277" y="262"/>
                  <a:pt x="272" y="266"/>
                  <a:pt x="266" y="266"/>
                </a:cubicBezTo>
                <a:cubicBezTo>
                  <a:pt x="256" y="266"/>
                  <a:pt x="256" y="266"/>
                  <a:pt x="256" y="266"/>
                </a:cubicBezTo>
                <a:cubicBezTo>
                  <a:pt x="250" y="266"/>
                  <a:pt x="245" y="262"/>
                  <a:pt x="245" y="256"/>
                </a:cubicBezTo>
                <a:cubicBezTo>
                  <a:pt x="245" y="245"/>
                  <a:pt x="245" y="245"/>
                  <a:pt x="245" y="245"/>
                </a:cubicBezTo>
                <a:cubicBezTo>
                  <a:pt x="245" y="239"/>
                  <a:pt x="250" y="234"/>
                  <a:pt x="256" y="234"/>
                </a:cubicBezTo>
                <a:cubicBezTo>
                  <a:pt x="266" y="234"/>
                  <a:pt x="266" y="234"/>
                  <a:pt x="266" y="234"/>
                </a:cubicBezTo>
                <a:cubicBezTo>
                  <a:pt x="272" y="234"/>
                  <a:pt x="277" y="239"/>
                  <a:pt x="277" y="245"/>
                </a:cubicBezTo>
                <a:lnTo>
                  <a:pt x="277" y="256"/>
                </a:lnTo>
                <a:close/>
                <a:moveTo>
                  <a:pt x="309" y="288"/>
                </a:moveTo>
                <a:cubicBezTo>
                  <a:pt x="309" y="294"/>
                  <a:pt x="304" y="298"/>
                  <a:pt x="298" y="298"/>
                </a:cubicBezTo>
                <a:cubicBezTo>
                  <a:pt x="288" y="298"/>
                  <a:pt x="288" y="298"/>
                  <a:pt x="288" y="298"/>
                </a:cubicBezTo>
                <a:cubicBezTo>
                  <a:pt x="282" y="298"/>
                  <a:pt x="277" y="294"/>
                  <a:pt x="277" y="288"/>
                </a:cubicBezTo>
                <a:cubicBezTo>
                  <a:pt x="277" y="277"/>
                  <a:pt x="277" y="277"/>
                  <a:pt x="277" y="277"/>
                </a:cubicBezTo>
                <a:cubicBezTo>
                  <a:pt x="277" y="271"/>
                  <a:pt x="282" y="266"/>
                  <a:pt x="288" y="266"/>
                </a:cubicBezTo>
                <a:cubicBezTo>
                  <a:pt x="298" y="266"/>
                  <a:pt x="298" y="266"/>
                  <a:pt x="298" y="266"/>
                </a:cubicBezTo>
                <a:cubicBezTo>
                  <a:pt x="304" y="266"/>
                  <a:pt x="309" y="271"/>
                  <a:pt x="309" y="277"/>
                </a:cubicBezTo>
                <a:lnTo>
                  <a:pt x="309" y="288"/>
                </a:lnTo>
                <a:close/>
                <a:moveTo>
                  <a:pt x="341" y="256"/>
                </a:moveTo>
                <a:cubicBezTo>
                  <a:pt x="341" y="262"/>
                  <a:pt x="336" y="266"/>
                  <a:pt x="330" y="266"/>
                </a:cubicBezTo>
                <a:cubicBezTo>
                  <a:pt x="320" y="266"/>
                  <a:pt x="320" y="266"/>
                  <a:pt x="320" y="266"/>
                </a:cubicBezTo>
                <a:cubicBezTo>
                  <a:pt x="314" y="266"/>
                  <a:pt x="309" y="262"/>
                  <a:pt x="309" y="256"/>
                </a:cubicBezTo>
                <a:cubicBezTo>
                  <a:pt x="309" y="245"/>
                  <a:pt x="309" y="245"/>
                  <a:pt x="309" y="245"/>
                </a:cubicBezTo>
                <a:cubicBezTo>
                  <a:pt x="309" y="239"/>
                  <a:pt x="314" y="234"/>
                  <a:pt x="320" y="234"/>
                </a:cubicBezTo>
                <a:cubicBezTo>
                  <a:pt x="330" y="234"/>
                  <a:pt x="330" y="234"/>
                  <a:pt x="330" y="234"/>
                </a:cubicBezTo>
                <a:cubicBezTo>
                  <a:pt x="336" y="234"/>
                  <a:pt x="341" y="239"/>
                  <a:pt x="341" y="245"/>
                </a:cubicBezTo>
                <a:lnTo>
                  <a:pt x="341" y="256"/>
                </a:lnTo>
                <a:close/>
                <a:moveTo>
                  <a:pt x="373" y="288"/>
                </a:moveTo>
                <a:cubicBezTo>
                  <a:pt x="373" y="294"/>
                  <a:pt x="368" y="298"/>
                  <a:pt x="362" y="298"/>
                </a:cubicBezTo>
                <a:cubicBezTo>
                  <a:pt x="352" y="298"/>
                  <a:pt x="352" y="298"/>
                  <a:pt x="352" y="298"/>
                </a:cubicBezTo>
                <a:cubicBezTo>
                  <a:pt x="346" y="298"/>
                  <a:pt x="341" y="294"/>
                  <a:pt x="341" y="288"/>
                </a:cubicBezTo>
                <a:cubicBezTo>
                  <a:pt x="341" y="277"/>
                  <a:pt x="341" y="277"/>
                  <a:pt x="341" y="277"/>
                </a:cubicBezTo>
                <a:cubicBezTo>
                  <a:pt x="341" y="271"/>
                  <a:pt x="346" y="266"/>
                  <a:pt x="352" y="266"/>
                </a:cubicBezTo>
                <a:cubicBezTo>
                  <a:pt x="362" y="266"/>
                  <a:pt x="362" y="266"/>
                  <a:pt x="362" y="266"/>
                </a:cubicBezTo>
                <a:cubicBezTo>
                  <a:pt x="368" y="266"/>
                  <a:pt x="373" y="271"/>
                  <a:pt x="373" y="277"/>
                </a:cubicBezTo>
                <a:lnTo>
                  <a:pt x="373" y="288"/>
                </a:lnTo>
                <a:close/>
                <a:moveTo>
                  <a:pt x="373" y="224"/>
                </a:moveTo>
                <a:cubicBezTo>
                  <a:pt x="373" y="230"/>
                  <a:pt x="368" y="234"/>
                  <a:pt x="362" y="234"/>
                </a:cubicBezTo>
                <a:cubicBezTo>
                  <a:pt x="352" y="234"/>
                  <a:pt x="352" y="234"/>
                  <a:pt x="352" y="234"/>
                </a:cubicBezTo>
                <a:cubicBezTo>
                  <a:pt x="346" y="234"/>
                  <a:pt x="341" y="230"/>
                  <a:pt x="341" y="224"/>
                </a:cubicBezTo>
                <a:cubicBezTo>
                  <a:pt x="341" y="213"/>
                  <a:pt x="341" y="213"/>
                  <a:pt x="341" y="213"/>
                </a:cubicBezTo>
                <a:cubicBezTo>
                  <a:pt x="341" y="207"/>
                  <a:pt x="346" y="202"/>
                  <a:pt x="352" y="202"/>
                </a:cubicBezTo>
                <a:cubicBezTo>
                  <a:pt x="362" y="202"/>
                  <a:pt x="362" y="202"/>
                  <a:pt x="362" y="202"/>
                </a:cubicBezTo>
                <a:cubicBezTo>
                  <a:pt x="368" y="202"/>
                  <a:pt x="373" y="207"/>
                  <a:pt x="373" y="213"/>
                </a:cubicBezTo>
                <a:lnTo>
                  <a:pt x="373" y="224"/>
                </a:lnTo>
                <a:close/>
                <a:moveTo>
                  <a:pt x="341" y="192"/>
                </a:moveTo>
                <a:cubicBezTo>
                  <a:pt x="341" y="198"/>
                  <a:pt x="336" y="202"/>
                  <a:pt x="330" y="202"/>
                </a:cubicBezTo>
                <a:cubicBezTo>
                  <a:pt x="320" y="202"/>
                  <a:pt x="320" y="202"/>
                  <a:pt x="320" y="202"/>
                </a:cubicBezTo>
                <a:cubicBezTo>
                  <a:pt x="314" y="202"/>
                  <a:pt x="309" y="198"/>
                  <a:pt x="309" y="192"/>
                </a:cubicBezTo>
                <a:cubicBezTo>
                  <a:pt x="309" y="181"/>
                  <a:pt x="309" y="181"/>
                  <a:pt x="309" y="181"/>
                </a:cubicBezTo>
                <a:cubicBezTo>
                  <a:pt x="309" y="175"/>
                  <a:pt x="314" y="170"/>
                  <a:pt x="320" y="170"/>
                </a:cubicBezTo>
                <a:cubicBezTo>
                  <a:pt x="330" y="170"/>
                  <a:pt x="330" y="170"/>
                  <a:pt x="330" y="170"/>
                </a:cubicBezTo>
                <a:cubicBezTo>
                  <a:pt x="336" y="170"/>
                  <a:pt x="341" y="175"/>
                  <a:pt x="341" y="181"/>
                </a:cubicBezTo>
                <a:lnTo>
                  <a:pt x="341" y="192"/>
                </a:lnTo>
                <a:close/>
                <a:moveTo>
                  <a:pt x="309" y="224"/>
                </a:moveTo>
                <a:cubicBezTo>
                  <a:pt x="309" y="230"/>
                  <a:pt x="304" y="234"/>
                  <a:pt x="298" y="234"/>
                </a:cubicBezTo>
                <a:cubicBezTo>
                  <a:pt x="288" y="234"/>
                  <a:pt x="288" y="234"/>
                  <a:pt x="288" y="234"/>
                </a:cubicBezTo>
                <a:cubicBezTo>
                  <a:pt x="282" y="234"/>
                  <a:pt x="277" y="230"/>
                  <a:pt x="277" y="224"/>
                </a:cubicBezTo>
                <a:cubicBezTo>
                  <a:pt x="277" y="213"/>
                  <a:pt x="277" y="213"/>
                  <a:pt x="277" y="213"/>
                </a:cubicBezTo>
                <a:cubicBezTo>
                  <a:pt x="277" y="207"/>
                  <a:pt x="282" y="202"/>
                  <a:pt x="288" y="202"/>
                </a:cubicBezTo>
                <a:cubicBezTo>
                  <a:pt x="298" y="202"/>
                  <a:pt x="298" y="202"/>
                  <a:pt x="298" y="202"/>
                </a:cubicBezTo>
                <a:cubicBezTo>
                  <a:pt x="304" y="202"/>
                  <a:pt x="309" y="207"/>
                  <a:pt x="309" y="213"/>
                </a:cubicBezTo>
                <a:lnTo>
                  <a:pt x="309" y="224"/>
                </a:lnTo>
                <a:close/>
                <a:moveTo>
                  <a:pt x="277" y="192"/>
                </a:moveTo>
                <a:cubicBezTo>
                  <a:pt x="277" y="198"/>
                  <a:pt x="272" y="202"/>
                  <a:pt x="266" y="202"/>
                </a:cubicBezTo>
                <a:cubicBezTo>
                  <a:pt x="256" y="202"/>
                  <a:pt x="256" y="202"/>
                  <a:pt x="256" y="202"/>
                </a:cubicBezTo>
                <a:cubicBezTo>
                  <a:pt x="250" y="202"/>
                  <a:pt x="245" y="198"/>
                  <a:pt x="245" y="192"/>
                </a:cubicBezTo>
                <a:cubicBezTo>
                  <a:pt x="245" y="181"/>
                  <a:pt x="245" y="181"/>
                  <a:pt x="245" y="181"/>
                </a:cubicBezTo>
                <a:cubicBezTo>
                  <a:pt x="245" y="175"/>
                  <a:pt x="250" y="170"/>
                  <a:pt x="256" y="170"/>
                </a:cubicBezTo>
                <a:cubicBezTo>
                  <a:pt x="266" y="170"/>
                  <a:pt x="266" y="170"/>
                  <a:pt x="266" y="170"/>
                </a:cubicBezTo>
                <a:cubicBezTo>
                  <a:pt x="272" y="170"/>
                  <a:pt x="277" y="175"/>
                  <a:pt x="277" y="181"/>
                </a:cubicBezTo>
                <a:lnTo>
                  <a:pt x="277" y="192"/>
                </a:lnTo>
                <a:close/>
                <a:moveTo>
                  <a:pt x="245" y="224"/>
                </a:moveTo>
                <a:cubicBezTo>
                  <a:pt x="245" y="230"/>
                  <a:pt x="240" y="234"/>
                  <a:pt x="234" y="234"/>
                </a:cubicBezTo>
                <a:cubicBezTo>
                  <a:pt x="224" y="234"/>
                  <a:pt x="224" y="234"/>
                  <a:pt x="224" y="234"/>
                </a:cubicBezTo>
                <a:cubicBezTo>
                  <a:pt x="218" y="234"/>
                  <a:pt x="213" y="230"/>
                  <a:pt x="213" y="224"/>
                </a:cubicBezTo>
                <a:cubicBezTo>
                  <a:pt x="213" y="213"/>
                  <a:pt x="213" y="213"/>
                  <a:pt x="213" y="213"/>
                </a:cubicBezTo>
                <a:cubicBezTo>
                  <a:pt x="213" y="207"/>
                  <a:pt x="218" y="202"/>
                  <a:pt x="224" y="202"/>
                </a:cubicBezTo>
                <a:cubicBezTo>
                  <a:pt x="234" y="202"/>
                  <a:pt x="234" y="202"/>
                  <a:pt x="234" y="202"/>
                </a:cubicBezTo>
                <a:cubicBezTo>
                  <a:pt x="240" y="202"/>
                  <a:pt x="245" y="207"/>
                  <a:pt x="245" y="213"/>
                </a:cubicBezTo>
                <a:lnTo>
                  <a:pt x="245" y="224"/>
                </a:lnTo>
                <a:close/>
                <a:moveTo>
                  <a:pt x="213" y="192"/>
                </a:moveTo>
                <a:cubicBezTo>
                  <a:pt x="213" y="198"/>
                  <a:pt x="208" y="202"/>
                  <a:pt x="202" y="202"/>
                </a:cubicBezTo>
                <a:cubicBezTo>
                  <a:pt x="192" y="202"/>
                  <a:pt x="192" y="202"/>
                  <a:pt x="192" y="202"/>
                </a:cubicBezTo>
                <a:cubicBezTo>
                  <a:pt x="186" y="202"/>
                  <a:pt x="181" y="198"/>
                  <a:pt x="181" y="192"/>
                </a:cubicBezTo>
                <a:cubicBezTo>
                  <a:pt x="181" y="181"/>
                  <a:pt x="181" y="181"/>
                  <a:pt x="181" y="181"/>
                </a:cubicBezTo>
                <a:cubicBezTo>
                  <a:pt x="181" y="175"/>
                  <a:pt x="186" y="170"/>
                  <a:pt x="192" y="170"/>
                </a:cubicBezTo>
                <a:cubicBezTo>
                  <a:pt x="202" y="170"/>
                  <a:pt x="202" y="170"/>
                  <a:pt x="202" y="170"/>
                </a:cubicBezTo>
                <a:cubicBezTo>
                  <a:pt x="208" y="170"/>
                  <a:pt x="213" y="175"/>
                  <a:pt x="213" y="181"/>
                </a:cubicBezTo>
                <a:lnTo>
                  <a:pt x="213" y="192"/>
                </a:lnTo>
                <a:close/>
                <a:moveTo>
                  <a:pt x="181" y="224"/>
                </a:moveTo>
                <a:cubicBezTo>
                  <a:pt x="181" y="230"/>
                  <a:pt x="176" y="234"/>
                  <a:pt x="170" y="234"/>
                </a:cubicBezTo>
                <a:cubicBezTo>
                  <a:pt x="160" y="234"/>
                  <a:pt x="160" y="234"/>
                  <a:pt x="160" y="234"/>
                </a:cubicBezTo>
                <a:cubicBezTo>
                  <a:pt x="154" y="234"/>
                  <a:pt x="149" y="230"/>
                  <a:pt x="149" y="224"/>
                </a:cubicBezTo>
                <a:cubicBezTo>
                  <a:pt x="149" y="213"/>
                  <a:pt x="149" y="213"/>
                  <a:pt x="149" y="213"/>
                </a:cubicBezTo>
                <a:cubicBezTo>
                  <a:pt x="149" y="207"/>
                  <a:pt x="154" y="202"/>
                  <a:pt x="160" y="202"/>
                </a:cubicBezTo>
                <a:cubicBezTo>
                  <a:pt x="170" y="202"/>
                  <a:pt x="170" y="202"/>
                  <a:pt x="170" y="202"/>
                </a:cubicBezTo>
                <a:cubicBezTo>
                  <a:pt x="176" y="202"/>
                  <a:pt x="181" y="207"/>
                  <a:pt x="181" y="213"/>
                </a:cubicBezTo>
                <a:lnTo>
                  <a:pt x="181" y="224"/>
                </a:lnTo>
                <a:close/>
                <a:moveTo>
                  <a:pt x="181" y="288"/>
                </a:moveTo>
                <a:cubicBezTo>
                  <a:pt x="181" y="294"/>
                  <a:pt x="176" y="298"/>
                  <a:pt x="170" y="298"/>
                </a:cubicBezTo>
                <a:cubicBezTo>
                  <a:pt x="160" y="298"/>
                  <a:pt x="160" y="298"/>
                  <a:pt x="160" y="298"/>
                </a:cubicBezTo>
                <a:cubicBezTo>
                  <a:pt x="154" y="298"/>
                  <a:pt x="149" y="294"/>
                  <a:pt x="149" y="288"/>
                </a:cubicBezTo>
                <a:cubicBezTo>
                  <a:pt x="149" y="277"/>
                  <a:pt x="149" y="277"/>
                  <a:pt x="149" y="277"/>
                </a:cubicBezTo>
                <a:cubicBezTo>
                  <a:pt x="149" y="271"/>
                  <a:pt x="154" y="266"/>
                  <a:pt x="160" y="266"/>
                </a:cubicBezTo>
                <a:cubicBezTo>
                  <a:pt x="170" y="266"/>
                  <a:pt x="170" y="266"/>
                  <a:pt x="170" y="266"/>
                </a:cubicBezTo>
                <a:cubicBezTo>
                  <a:pt x="176" y="266"/>
                  <a:pt x="181" y="271"/>
                  <a:pt x="181" y="277"/>
                </a:cubicBezTo>
                <a:lnTo>
                  <a:pt x="181" y="288"/>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320"/>
                </a:moveTo>
                <a:cubicBezTo>
                  <a:pt x="405" y="326"/>
                  <a:pt x="400" y="330"/>
                  <a:pt x="394" y="330"/>
                </a:cubicBezTo>
                <a:cubicBezTo>
                  <a:pt x="138" y="330"/>
                  <a:pt x="138" y="330"/>
                  <a:pt x="138" y="330"/>
                </a:cubicBezTo>
                <a:cubicBezTo>
                  <a:pt x="138" y="384"/>
                  <a:pt x="138" y="384"/>
                  <a:pt x="138" y="384"/>
                </a:cubicBezTo>
                <a:cubicBezTo>
                  <a:pt x="138" y="390"/>
                  <a:pt x="134" y="394"/>
                  <a:pt x="128" y="394"/>
                </a:cubicBezTo>
                <a:cubicBezTo>
                  <a:pt x="122" y="394"/>
                  <a:pt x="117" y="390"/>
                  <a:pt x="117" y="384"/>
                </a:cubicBezTo>
                <a:cubicBezTo>
                  <a:pt x="117" y="320"/>
                  <a:pt x="117" y="320"/>
                  <a:pt x="117" y="320"/>
                </a:cubicBezTo>
                <a:cubicBezTo>
                  <a:pt x="117" y="149"/>
                  <a:pt x="117" y="149"/>
                  <a:pt x="117" y="149"/>
                </a:cubicBezTo>
                <a:cubicBezTo>
                  <a:pt x="117" y="143"/>
                  <a:pt x="122" y="138"/>
                  <a:pt x="128" y="138"/>
                </a:cubicBezTo>
                <a:cubicBezTo>
                  <a:pt x="394" y="138"/>
                  <a:pt x="394" y="138"/>
                  <a:pt x="394" y="138"/>
                </a:cubicBezTo>
                <a:cubicBezTo>
                  <a:pt x="400" y="138"/>
                  <a:pt x="405" y="143"/>
                  <a:pt x="405" y="149"/>
                </a:cubicBezTo>
                <a:lnTo>
                  <a:pt x="405" y="32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a:defRPr/>
            </a:pPr>
            <a:endParaRPr lang="en-GB">
              <a:solidFill>
                <a:prstClr val="black"/>
              </a:solidFill>
              <a:latin typeface="Open Sans"/>
            </a:endParaRPr>
          </a:p>
        </p:txBody>
      </p:sp>
      <p:sp>
        <p:nvSpPr>
          <p:cNvPr id="93" name="Freeform 908">
            <a:extLst>
              <a:ext uri="{FF2B5EF4-FFF2-40B4-BE49-F238E27FC236}">
                <a16:creationId xmlns="" xmlns:a16="http://schemas.microsoft.com/office/drawing/2014/main" id="{CE982382-482F-493D-8471-18073E58D191}"/>
              </a:ext>
            </a:extLst>
          </p:cNvPr>
          <p:cNvSpPr>
            <a:spLocks noEditPoints="1"/>
          </p:cNvSpPr>
          <p:nvPr/>
        </p:nvSpPr>
        <p:spPr bwMode="auto">
          <a:xfrm>
            <a:off x="8300621" y="5543227"/>
            <a:ext cx="233172" cy="274320"/>
          </a:xfrm>
          <a:custGeom>
            <a:avLst/>
            <a:gdLst>
              <a:gd name="T0" fmla="*/ 384 w 512"/>
              <a:gd name="T1" fmla="*/ 160 h 512"/>
              <a:gd name="T2" fmla="*/ 213 w 512"/>
              <a:gd name="T3" fmla="*/ 256 h 512"/>
              <a:gd name="T4" fmla="*/ 181 w 512"/>
              <a:gd name="T5" fmla="*/ 256 h 512"/>
              <a:gd name="T6" fmla="*/ 202 w 512"/>
              <a:gd name="T7" fmla="*/ 234 h 512"/>
              <a:gd name="T8" fmla="*/ 245 w 512"/>
              <a:gd name="T9" fmla="*/ 288 h 512"/>
              <a:gd name="T10" fmla="*/ 213 w 512"/>
              <a:gd name="T11" fmla="*/ 288 h 512"/>
              <a:gd name="T12" fmla="*/ 234 w 512"/>
              <a:gd name="T13" fmla="*/ 266 h 512"/>
              <a:gd name="T14" fmla="*/ 277 w 512"/>
              <a:gd name="T15" fmla="*/ 256 h 512"/>
              <a:gd name="T16" fmla="*/ 245 w 512"/>
              <a:gd name="T17" fmla="*/ 256 h 512"/>
              <a:gd name="T18" fmla="*/ 266 w 512"/>
              <a:gd name="T19" fmla="*/ 234 h 512"/>
              <a:gd name="T20" fmla="*/ 309 w 512"/>
              <a:gd name="T21" fmla="*/ 288 h 512"/>
              <a:gd name="T22" fmla="*/ 277 w 512"/>
              <a:gd name="T23" fmla="*/ 288 h 512"/>
              <a:gd name="T24" fmla="*/ 298 w 512"/>
              <a:gd name="T25" fmla="*/ 266 h 512"/>
              <a:gd name="T26" fmla="*/ 341 w 512"/>
              <a:gd name="T27" fmla="*/ 256 h 512"/>
              <a:gd name="T28" fmla="*/ 309 w 512"/>
              <a:gd name="T29" fmla="*/ 256 h 512"/>
              <a:gd name="T30" fmla="*/ 330 w 512"/>
              <a:gd name="T31" fmla="*/ 234 h 512"/>
              <a:gd name="T32" fmla="*/ 373 w 512"/>
              <a:gd name="T33" fmla="*/ 288 h 512"/>
              <a:gd name="T34" fmla="*/ 341 w 512"/>
              <a:gd name="T35" fmla="*/ 288 h 512"/>
              <a:gd name="T36" fmla="*/ 362 w 512"/>
              <a:gd name="T37" fmla="*/ 266 h 512"/>
              <a:gd name="T38" fmla="*/ 373 w 512"/>
              <a:gd name="T39" fmla="*/ 224 h 512"/>
              <a:gd name="T40" fmla="*/ 341 w 512"/>
              <a:gd name="T41" fmla="*/ 224 h 512"/>
              <a:gd name="T42" fmla="*/ 362 w 512"/>
              <a:gd name="T43" fmla="*/ 202 h 512"/>
              <a:gd name="T44" fmla="*/ 341 w 512"/>
              <a:gd name="T45" fmla="*/ 192 h 512"/>
              <a:gd name="T46" fmla="*/ 309 w 512"/>
              <a:gd name="T47" fmla="*/ 192 h 512"/>
              <a:gd name="T48" fmla="*/ 330 w 512"/>
              <a:gd name="T49" fmla="*/ 170 h 512"/>
              <a:gd name="T50" fmla="*/ 309 w 512"/>
              <a:gd name="T51" fmla="*/ 224 h 512"/>
              <a:gd name="T52" fmla="*/ 277 w 512"/>
              <a:gd name="T53" fmla="*/ 224 h 512"/>
              <a:gd name="T54" fmla="*/ 298 w 512"/>
              <a:gd name="T55" fmla="*/ 202 h 512"/>
              <a:gd name="T56" fmla="*/ 277 w 512"/>
              <a:gd name="T57" fmla="*/ 192 h 512"/>
              <a:gd name="T58" fmla="*/ 245 w 512"/>
              <a:gd name="T59" fmla="*/ 192 h 512"/>
              <a:gd name="T60" fmla="*/ 266 w 512"/>
              <a:gd name="T61" fmla="*/ 170 h 512"/>
              <a:gd name="T62" fmla="*/ 245 w 512"/>
              <a:gd name="T63" fmla="*/ 224 h 512"/>
              <a:gd name="T64" fmla="*/ 213 w 512"/>
              <a:gd name="T65" fmla="*/ 224 h 512"/>
              <a:gd name="T66" fmla="*/ 234 w 512"/>
              <a:gd name="T67" fmla="*/ 202 h 512"/>
              <a:gd name="T68" fmla="*/ 213 w 512"/>
              <a:gd name="T69" fmla="*/ 192 h 512"/>
              <a:gd name="T70" fmla="*/ 181 w 512"/>
              <a:gd name="T71" fmla="*/ 192 h 512"/>
              <a:gd name="T72" fmla="*/ 202 w 512"/>
              <a:gd name="T73" fmla="*/ 170 h 512"/>
              <a:gd name="T74" fmla="*/ 181 w 512"/>
              <a:gd name="T75" fmla="*/ 224 h 512"/>
              <a:gd name="T76" fmla="*/ 149 w 512"/>
              <a:gd name="T77" fmla="*/ 224 h 512"/>
              <a:gd name="T78" fmla="*/ 170 w 512"/>
              <a:gd name="T79" fmla="*/ 202 h 512"/>
              <a:gd name="T80" fmla="*/ 181 w 512"/>
              <a:gd name="T81" fmla="*/ 288 h 512"/>
              <a:gd name="T82" fmla="*/ 149 w 512"/>
              <a:gd name="T83" fmla="*/ 288 h 512"/>
              <a:gd name="T84" fmla="*/ 170 w 512"/>
              <a:gd name="T85" fmla="*/ 266 h 512"/>
              <a:gd name="T86" fmla="*/ 256 w 512"/>
              <a:gd name="T87" fmla="*/ 0 h 512"/>
              <a:gd name="T88" fmla="*/ 512 w 512"/>
              <a:gd name="T89" fmla="*/ 256 h 512"/>
              <a:gd name="T90" fmla="*/ 394 w 512"/>
              <a:gd name="T91" fmla="*/ 330 h 512"/>
              <a:gd name="T92" fmla="*/ 128 w 512"/>
              <a:gd name="T93" fmla="*/ 394 h 512"/>
              <a:gd name="T94" fmla="*/ 117 w 512"/>
              <a:gd name="T95" fmla="*/ 149 h 512"/>
              <a:gd name="T96" fmla="*/ 405 w 512"/>
              <a:gd name="T97" fmla="*/ 14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2" h="512">
                <a:moveTo>
                  <a:pt x="138" y="309"/>
                </a:moveTo>
                <a:cubicBezTo>
                  <a:pt x="384" y="309"/>
                  <a:pt x="384" y="309"/>
                  <a:pt x="384" y="309"/>
                </a:cubicBezTo>
                <a:cubicBezTo>
                  <a:pt x="384" y="160"/>
                  <a:pt x="384" y="160"/>
                  <a:pt x="384" y="160"/>
                </a:cubicBezTo>
                <a:cubicBezTo>
                  <a:pt x="138" y="160"/>
                  <a:pt x="138" y="160"/>
                  <a:pt x="138" y="160"/>
                </a:cubicBezTo>
                <a:lnTo>
                  <a:pt x="138" y="309"/>
                </a:lnTo>
                <a:close/>
                <a:moveTo>
                  <a:pt x="213" y="256"/>
                </a:moveTo>
                <a:cubicBezTo>
                  <a:pt x="213" y="262"/>
                  <a:pt x="208" y="266"/>
                  <a:pt x="202" y="266"/>
                </a:cubicBezTo>
                <a:cubicBezTo>
                  <a:pt x="192" y="266"/>
                  <a:pt x="192" y="266"/>
                  <a:pt x="192" y="266"/>
                </a:cubicBezTo>
                <a:cubicBezTo>
                  <a:pt x="186" y="266"/>
                  <a:pt x="181" y="262"/>
                  <a:pt x="181" y="256"/>
                </a:cubicBezTo>
                <a:cubicBezTo>
                  <a:pt x="181" y="245"/>
                  <a:pt x="181" y="245"/>
                  <a:pt x="181" y="245"/>
                </a:cubicBezTo>
                <a:cubicBezTo>
                  <a:pt x="181" y="239"/>
                  <a:pt x="186" y="234"/>
                  <a:pt x="192" y="234"/>
                </a:cubicBezTo>
                <a:cubicBezTo>
                  <a:pt x="202" y="234"/>
                  <a:pt x="202" y="234"/>
                  <a:pt x="202" y="234"/>
                </a:cubicBezTo>
                <a:cubicBezTo>
                  <a:pt x="208" y="234"/>
                  <a:pt x="213" y="239"/>
                  <a:pt x="213" y="245"/>
                </a:cubicBezTo>
                <a:lnTo>
                  <a:pt x="213" y="256"/>
                </a:lnTo>
                <a:close/>
                <a:moveTo>
                  <a:pt x="245" y="288"/>
                </a:moveTo>
                <a:cubicBezTo>
                  <a:pt x="245" y="294"/>
                  <a:pt x="240" y="298"/>
                  <a:pt x="234" y="298"/>
                </a:cubicBezTo>
                <a:cubicBezTo>
                  <a:pt x="224" y="298"/>
                  <a:pt x="224" y="298"/>
                  <a:pt x="224" y="298"/>
                </a:cubicBezTo>
                <a:cubicBezTo>
                  <a:pt x="218" y="298"/>
                  <a:pt x="213" y="294"/>
                  <a:pt x="213" y="288"/>
                </a:cubicBezTo>
                <a:cubicBezTo>
                  <a:pt x="213" y="277"/>
                  <a:pt x="213" y="277"/>
                  <a:pt x="213" y="277"/>
                </a:cubicBezTo>
                <a:cubicBezTo>
                  <a:pt x="213" y="271"/>
                  <a:pt x="218" y="266"/>
                  <a:pt x="224" y="266"/>
                </a:cubicBezTo>
                <a:cubicBezTo>
                  <a:pt x="234" y="266"/>
                  <a:pt x="234" y="266"/>
                  <a:pt x="234" y="266"/>
                </a:cubicBezTo>
                <a:cubicBezTo>
                  <a:pt x="240" y="266"/>
                  <a:pt x="245" y="271"/>
                  <a:pt x="245" y="277"/>
                </a:cubicBezTo>
                <a:lnTo>
                  <a:pt x="245" y="288"/>
                </a:lnTo>
                <a:close/>
                <a:moveTo>
                  <a:pt x="277" y="256"/>
                </a:moveTo>
                <a:cubicBezTo>
                  <a:pt x="277" y="262"/>
                  <a:pt x="272" y="266"/>
                  <a:pt x="266" y="266"/>
                </a:cubicBezTo>
                <a:cubicBezTo>
                  <a:pt x="256" y="266"/>
                  <a:pt x="256" y="266"/>
                  <a:pt x="256" y="266"/>
                </a:cubicBezTo>
                <a:cubicBezTo>
                  <a:pt x="250" y="266"/>
                  <a:pt x="245" y="262"/>
                  <a:pt x="245" y="256"/>
                </a:cubicBezTo>
                <a:cubicBezTo>
                  <a:pt x="245" y="245"/>
                  <a:pt x="245" y="245"/>
                  <a:pt x="245" y="245"/>
                </a:cubicBezTo>
                <a:cubicBezTo>
                  <a:pt x="245" y="239"/>
                  <a:pt x="250" y="234"/>
                  <a:pt x="256" y="234"/>
                </a:cubicBezTo>
                <a:cubicBezTo>
                  <a:pt x="266" y="234"/>
                  <a:pt x="266" y="234"/>
                  <a:pt x="266" y="234"/>
                </a:cubicBezTo>
                <a:cubicBezTo>
                  <a:pt x="272" y="234"/>
                  <a:pt x="277" y="239"/>
                  <a:pt x="277" y="245"/>
                </a:cubicBezTo>
                <a:lnTo>
                  <a:pt x="277" y="256"/>
                </a:lnTo>
                <a:close/>
                <a:moveTo>
                  <a:pt x="309" y="288"/>
                </a:moveTo>
                <a:cubicBezTo>
                  <a:pt x="309" y="294"/>
                  <a:pt x="304" y="298"/>
                  <a:pt x="298" y="298"/>
                </a:cubicBezTo>
                <a:cubicBezTo>
                  <a:pt x="288" y="298"/>
                  <a:pt x="288" y="298"/>
                  <a:pt x="288" y="298"/>
                </a:cubicBezTo>
                <a:cubicBezTo>
                  <a:pt x="282" y="298"/>
                  <a:pt x="277" y="294"/>
                  <a:pt x="277" y="288"/>
                </a:cubicBezTo>
                <a:cubicBezTo>
                  <a:pt x="277" y="277"/>
                  <a:pt x="277" y="277"/>
                  <a:pt x="277" y="277"/>
                </a:cubicBezTo>
                <a:cubicBezTo>
                  <a:pt x="277" y="271"/>
                  <a:pt x="282" y="266"/>
                  <a:pt x="288" y="266"/>
                </a:cubicBezTo>
                <a:cubicBezTo>
                  <a:pt x="298" y="266"/>
                  <a:pt x="298" y="266"/>
                  <a:pt x="298" y="266"/>
                </a:cubicBezTo>
                <a:cubicBezTo>
                  <a:pt x="304" y="266"/>
                  <a:pt x="309" y="271"/>
                  <a:pt x="309" y="277"/>
                </a:cubicBezTo>
                <a:lnTo>
                  <a:pt x="309" y="288"/>
                </a:lnTo>
                <a:close/>
                <a:moveTo>
                  <a:pt x="341" y="256"/>
                </a:moveTo>
                <a:cubicBezTo>
                  <a:pt x="341" y="262"/>
                  <a:pt x="336" y="266"/>
                  <a:pt x="330" y="266"/>
                </a:cubicBezTo>
                <a:cubicBezTo>
                  <a:pt x="320" y="266"/>
                  <a:pt x="320" y="266"/>
                  <a:pt x="320" y="266"/>
                </a:cubicBezTo>
                <a:cubicBezTo>
                  <a:pt x="314" y="266"/>
                  <a:pt x="309" y="262"/>
                  <a:pt x="309" y="256"/>
                </a:cubicBezTo>
                <a:cubicBezTo>
                  <a:pt x="309" y="245"/>
                  <a:pt x="309" y="245"/>
                  <a:pt x="309" y="245"/>
                </a:cubicBezTo>
                <a:cubicBezTo>
                  <a:pt x="309" y="239"/>
                  <a:pt x="314" y="234"/>
                  <a:pt x="320" y="234"/>
                </a:cubicBezTo>
                <a:cubicBezTo>
                  <a:pt x="330" y="234"/>
                  <a:pt x="330" y="234"/>
                  <a:pt x="330" y="234"/>
                </a:cubicBezTo>
                <a:cubicBezTo>
                  <a:pt x="336" y="234"/>
                  <a:pt x="341" y="239"/>
                  <a:pt x="341" y="245"/>
                </a:cubicBezTo>
                <a:lnTo>
                  <a:pt x="341" y="256"/>
                </a:lnTo>
                <a:close/>
                <a:moveTo>
                  <a:pt x="373" y="288"/>
                </a:moveTo>
                <a:cubicBezTo>
                  <a:pt x="373" y="294"/>
                  <a:pt x="368" y="298"/>
                  <a:pt x="362" y="298"/>
                </a:cubicBezTo>
                <a:cubicBezTo>
                  <a:pt x="352" y="298"/>
                  <a:pt x="352" y="298"/>
                  <a:pt x="352" y="298"/>
                </a:cubicBezTo>
                <a:cubicBezTo>
                  <a:pt x="346" y="298"/>
                  <a:pt x="341" y="294"/>
                  <a:pt x="341" y="288"/>
                </a:cubicBezTo>
                <a:cubicBezTo>
                  <a:pt x="341" y="277"/>
                  <a:pt x="341" y="277"/>
                  <a:pt x="341" y="277"/>
                </a:cubicBezTo>
                <a:cubicBezTo>
                  <a:pt x="341" y="271"/>
                  <a:pt x="346" y="266"/>
                  <a:pt x="352" y="266"/>
                </a:cubicBezTo>
                <a:cubicBezTo>
                  <a:pt x="362" y="266"/>
                  <a:pt x="362" y="266"/>
                  <a:pt x="362" y="266"/>
                </a:cubicBezTo>
                <a:cubicBezTo>
                  <a:pt x="368" y="266"/>
                  <a:pt x="373" y="271"/>
                  <a:pt x="373" y="277"/>
                </a:cubicBezTo>
                <a:lnTo>
                  <a:pt x="373" y="288"/>
                </a:lnTo>
                <a:close/>
                <a:moveTo>
                  <a:pt x="373" y="224"/>
                </a:moveTo>
                <a:cubicBezTo>
                  <a:pt x="373" y="230"/>
                  <a:pt x="368" y="234"/>
                  <a:pt x="362" y="234"/>
                </a:cubicBezTo>
                <a:cubicBezTo>
                  <a:pt x="352" y="234"/>
                  <a:pt x="352" y="234"/>
                  <a:pt x="352" y="234"/>
                </a:cubicBezTo>
                <a:cubicBezTo>
                  <a:pt x="346" y="234"/>
                  <a:pt x="341" y="230"/>
                  <a:pt x="341" y="224"/>
                </a:cubicBezTo>
                <a:cubicBezTo>
                  <a:pt x="341" y="213"/>
                  <a:pt x="341" y="213"/>
                  <a:pt x="341" y="213"/>
                </a:cubicBezTo>
                <a:cubicBezTo>
                  <a:pt x="341" y="207"/>
                  <a:pt x="346" y="202"/>
                  <a:pt x="352" y="202"/>
                </a:cubicBezTo>
                <a:cubicBezTo>
                  <a:pt x="362" y="202"/>
                  <a:pt x="362" y="202"/>
                  <a:pt x="362" y="202"/>
                </a:cubicBezTo>
                <a:cubicBezTo>
                  <a:pt x="368" y="202"/>
                  <a:pt x="373" y="207"/>
                  <a:pt x="373" y="213"/>
                </a:cubicBezTo>
                <a:lnTo>
                  <a:pt x="373" y="224"/>
                </a:lnTo>
                <a:close/>
                <a:moveTo>
                  <a:pt x="341" y="192"/>
                </a:moveTo>
                <a:cubicBezTo>
                  <a:pt x="341" y="198"/>
                  <a:pt x="336" y="202"/>
                  <a:pt x="330" y="202"/>
                </a:cubicBezTo>
                <a:cubicBezTo>
                  <a:pt x="320" y="202"/>
                  <a:pt x="320" y="202"/>
                  <a:pt x="320" y="202"/>
                </a:cubicBezTo>
                <a:cubicBezTo>
                  <a:pt x="314" y="202"/>
                  <a:pt x="309" y="198"/>
                  <a:pt x="309" y="192"/>
                </a:cubicBezTo>
                <a:cubicBezTo>
                  <a:pt x="309" y="181"/>
                  <a:pt x="309" y="181"/>
                  <a:pt x="309" y="181"/>
                </a:cubicBezTo>
                <a:cubicBezTo>
                  <a:pt x="309" y="175"/>
                  <a:pt x="314" y="170"/>
                  <a:pt x="320" y="170"/>
                </a:cubicBezTo>
                <a:cubicBezTo>
                  <a:pt x="330" y="170"/>
                  <a:pt x="330" y="170"/>
                  <a:pt x="330" y="170"/>
                </a:cubicBezTo>
                <a:cubicBezTo>
                  <a:pt x="336" y="170"/>
                  <a:pt x="341" y="175"/>
                  <a:pt x="341" y="181"/>
                </a:cubicBezTo>
                <a:lnTo>
                  <a:pt x="341" y="192"/>
                </a:lnTo>
                <a:close/>
                <a:moveTo>
                  <a:pt x="309" y="224"/>
                </a:moveTo>
                <a:cubicBezTo>
                  <a:pt x="309" y="230"/>
                  <a:pt x="304" y="234"/>
                  <a:pt x="298" y="234"/>
                </a:cubicBezTo>
                <a:cubicBezTo>
                  <a:pt x="288" y="234"/>
                  <a:pt x="288" y="234"/>
                  <a:pt x="288" y="234"/>
                </a:cubicBezTo>
                <a:cubicBezTo>
                  <a:pt x="282" y="234"/>
                  <a:pt x="277" y="230"/>
                  <a:pt x="277" y="224"/>
                </a:cubicBezTo>
                <a:cubicBezTo>
                  <a:pt x="277" y="213"/>
                  <a:pt x="277" y="213"/>
                  <a:pt x="277" y="213"/>
                </a:cubicBezTo>
                <a:cubicBezTo>
                  <a:pt x="277" y="207"/>
                  <a:pt x="282" y="202"/>
                  <a:pt x="288" y="202"/>
                </a:cubicBezTo>
                <a:cubicBezTo>
                  <a:pt x="298" y="202"/>
                  <a:pt x="298" y="202"/>
                  <a:pt x="298" y="202"/>
                </a:cubicBezTo>
                <a:cubicBezTo>
                  <a:pt x="304" y="202"/>
                  <a:pt x="309" y="207"/>
                  <a:pt x="309" y="213"/>
                </a:cubicBezTo>
                <a:lnTo>
                  <a:pt x="309" y="224"/>
                </a:lnTo>
                <a:close/>
                <a:moveTo>
                  <a:pt x="277" y="192"/>
                </a:moveTo>
                <a:cubicBezTo>
                  <a:pt x="277" y="198"/>
                  <a:pt x="272" y="202"/>
                  <a:pt x="266" y="202"/>
                </a:cubicBezTo>
                <a:cubicBezTo>
                  <a:pt x="256" y="202"/>
                  <a:pt x="256" y="202"/>
                  <a:pt x="256" y="202"/>
                </a:cubicBezTo>
                <a:cubicBezTo>
                  <a:pt x="250" y="202"/>
                  <a:pt x="245" y="198"/>
                  <a:pt x="245" y="192"/>
                </a:cubicBezTo>
                <a:cubicBezTo>
                  <a:pt x="245" y="181"/>
                  <a:pt x="245" y="181"/>
                  <a:pt x="245" y="181"/>
                </a:cubicBezTo>
                <a:cubicBezTo>
                  <a:pt x="245" y="175"/>
                  <a:pt x="250" y="170"/>
                  <a:pt x="256" y="170"/>
                </a:cubicBezTo>
                <a:cubicBezTo>
                  <a:pt x="266" y="170"/>
                  <a:pt x="266" y="170"/>
                  <a:pt x="266" y="170"/>
                </a:cubicBezTo>
                <a:cubicBezTo>
                  <a:pt x="272" y="170"/>
                  <a:pt x="277" y="175"/>
                  <a:pt x="277" y="181"/>
                </a:cubicBezTo>
                <a:lnTo>
                  <a:pt x="277" y="192"/>
                </a:lnTo>
                <a:close/>
                <a:moveTo>
                  <a:pt x="245" y="224"/>
                </a:moveTo>
                <a:cubicBezTo>
                  <a:pt x="245" y="230"/>
                  <a:pt x="240" y="234"/>
                  <a:pt x="234" y="234"/>
                </a:cubicBezTo>
                <a:cubicBezTo>
                  <a:pt x="224" y="234"/>
                  <a:pt x="224" y="234"/>
                  <a:pt x="224" y="234"/>
                </a:cubicBezTo>
                <a:cubicBezTo>
                  <a:pt x="218" y="234"/>
                  <a:pt x="213" y="230"/>
                  <a:pt x="213" y="224"/>
                </a:cubicBezTo>
                <a:cubicBezTo>
                  <a:pt x="213" y="213"/>
                  <a:pt x="213" y="213"/>
                  <a:pt x="213" y="213"/>
                </a:cubicBezTo>
                <a:cubicBezTo>
                  <a:pt x="213" y="207"/>
                  <a:pt x="218" y="202"/>
                  <a:pt x="224" y="202"/>
                </a:cubicBezTo>
                <a:cubicBezTo>
                  <a:pt x="234" y="202"/>
                  <a:pt x="234" y="202"/>
                  <a:pt x="234" y="202"/>
                </a:cubicBezTo>
                <a:cubicBezTo>
                  <a:pt x="240" y="202"/>
                  <a:pt x="245" y="207"/>
                  <a:pt x="245" y="213"/>
                </a:cubicBezTo>
                <a:lnTo>
                  <a:pt x="245" y="224"/>
                </a:lnTo>
                <a:close/>
                <a:moveTo>
                  <a:pt x="213" y="192"/>
                </a:moveTo>
                <a:cubicBezTo>
                  <a:pt x="213" y="198"/>
                  <a:pt x="208" y="202"/>
                  <a:pt x="202" y="202"/>
                </a:cubicBezTo>
                <a:cubicBezTo>
                  <a:pt x="192" y="202"/>
                  <a:pt x="192" y="202"/>
                  <a:pt x="192" y="202"/>
                </a:cubicBezTo>
                <a:cubicBezTo>
                  <a:pt x="186" y="202"/>
                  <a:pt x="181" y="198"/>
                  <a:pt x="181" y="192"/>
                </a:cubicBezTo>
                <a:cubicBezTo>
                  <a:pt x="181" y="181"/>
                  <a:pt x="181" y="181"/>
                  <a:pt x="181" y="181"/>
                </a:cubicBezTo>
                <a:cubicBezTo>
                  <a:pt x="181" y="175"/>
                  <a:pt x="186" y="170"/>
                  <a:pt x="192" y="170"/>
                </a:cubicBezTo>
                <a:cubicBezTo>
                  <a:pt x="202" y="170"/>
                  <a:pt x="202" y="170"/>
                  <a:pt x="202" y="170"/>
                </a:cubicBezTo>
                <a:cubicBezTo>
                  <a:pt x="208" y="170"/>
                  <a:pt x="213" y="175"/>
                  <a:pt x="213" y="181"/>
                </a:cubicBezTo>
                <a:lnTo>
                  <a:pt x="213" y="192"/>
                </a:lnTo>
                <a:close/>
                <a:moveTo>
                  <a:pt x="181" y="224"/>
                </a:moveTo>
                <a:cubicBezTo>
                  <a:pt x="181" y="230"/>
                  <a:pt x="176" y="234"/>
                  <a:pt x="170" y="234"/>
                </a:cubicBezTo>
                <a:cubicBezTo>
                  <a:pt x="160" y="234"/>
                  <a:pt x="160" y="234"/>
                  <a:pt x="160" y="234"/>
                </a:cubicBezTo>
                <a:cubicBezTo>
                  <a:pt x="154" y="234"/>
                  <a:pt x="149" y="230"/>
                  <a:pt x="149" y="224"/>
                </a:cubicBezTo>
                <a:cubicBezTo>
                  <a:pt x="149" y="213"/>
                  <a:pt x="149" y="213"/>
                  <a:pt x="149" y="213"/>
                </a:cubicBezTo>
                <a:cubicBezTo>
                  <a:pt x="149" y="207"/>
                  <a:pt x="154" y="202"/>
                  <a:pt x="160" y="202"/>
                </a:cubicBezTo>
                <a:cubicBezTo>
                  <a:pt x="170" y="202"/>
                  <a:pt x="170" y="202"/>
                  <a:pt x="170" y="202"/>
                </a:cubicBezTo>
                <a:cubicBezTo>
                  <a:pt x="176" y="202"/>
                  <a:pt x="181" y="207"/>
                  <a:pt x="181" y="213"/>
                </a:cubicBezTo>
                <a:lnTo>
                  <a:pt x="181" y="224"/>
                </a:lnTo>
                <a:close/>
                <a:moveTo>
                  <a:pt x="181" y="288"/>
                </a:moveTo>
                <a:cubicBezTo>
                  <a:pt x="181" y="294"/>
                  <a:pt x="176" y="298"/>
                  <a:pt x="170" y="298"/>
                </a:cubicBezTo>
                <a:cubicBezTo>
                  <a:pt x="160" y="298"/>
                  <a:pt x="160" y="298"/>
                  <a:pt x="160" y="298"/>
                </a:cubicBezTo>
                <a:cubicBezTo>
                  <a:pt x="154" y="298"/>
                  <a:pt x="149" y="294"/>
                  <a:pt x="149" y="288"/>
                </a:cubicBezTo>
                <a:cubicBezTo>
                  <a:pt x="149" y="277"/>
                  <a:pt x="149" y="277"/>
                  <a:pt x="149" y="277"/>
                </a:cubicBezTo>
                <a:cubicBezTo>
                  <a:pt x="149" y="271"/>
                  <a:pt x="154" y="266"/>
                  <a:pt x="160" y="266"/>
                </a:cubicBezTo>
                <a:cubicBezTo>
                  <a:pt x="170" y="266"/>
                  <a:pt x="170" y="266"/>
                  <a:pt x="170" y="266"/>
                </a:cubicBezTo>
                <a:cubicBezTo>
                  <a:pt x="176" y="266"/>
                  <a:pt x="181" y="271"/>
                  <a:pt x="181" y="277"/>
                </a:cubicBezTo>
                <a:lnTo>
                  <a:pt x="181" y="288"/>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320"/>
                </a:moveTo>
                <a:cubicBezTo>
                  <a:pt x="405" y="326"/>
                  <a:pt x="400" y="330"/>
                  <a:pt x="394" y="330"/>
                </a:cubicBezTo>
                <a:cubicBezTo>
                  <a:pt x="138" y="330"/>
                  <a:pt x="138" y="330"/>
                  <a:pt x="138" y="330"/>
                </a:cubicBezTo>
                <a:cubicBezTo>
                  <a:pt x="138" y="384"/>
                  <a:pt x="138" y="384"/>
                  <a:pt x="138" y="384"/>
                </a:cubicBezTo>
                <a:cubicBezTo>
                  <a:pt x="138" y="390"/>
                  <a:pt x="134" y="394"/>
                  <a:pt x="128" y="394"/>
                </a:cubicBezTo>
                <a:cubicBezTo>
                  <a:pt x="122" y="394"/>
                  <a:pt x="117" y="390"/>
                  <a:pt x="117" y="384"/>
                </a:cubicBezTo>
                <a:cubicBezTo>
                  <a:pt x="117" y="320"/>
                  <a:pt x="117" y="320"/>
                  <a:pt x="117" y="320"/>
                </a:cubicBezTo>
                <a:cubicBezTo>
                  <a:pt x="117" y="149"/>
                  <a:pt x="117" y="149"/>
                  <a:pt x="117" y="149"/>
                </a:cubicBezTo>
                <a:cubicBezTo>
                  <a:pt x="117" y="143"/>
                  <a:pt x="122" y="138"/>
                  <a:pt x="128" y="138"/>
                </a:cubicBezTo>
                <a:cubicBezTo>
                  <a:pt x="394" y="138"/>
                  <a:pt x="394" y="138"/>
                  <a:pt x="394" y="138"/>
                </a:cubicBezTo>
                <a:cubicBezTo>
                  <a:pt x="400" y="138"/>
                  <a:pt x="405" y="143"/>
                  <a:pt x="405" y="149"/>
                </a:cubicBezTo>
                <a:lnTo>
                  <a:pt x="405" y="32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pPr>
              <a:defRPr/>
            </a:pPr>
            <a:endParaRPr lang="en-GB">
              <a:solidFill>
                <a:prstClr val="black"/>
              </a:solidFill>
              <a:latin typeface="Open Sans"/>
            </a:endParaRPr>
          </a:p>
        </p:txBody>
      </p:sp>
      <p:sp>
        <p:nvSpPr>
          <p:cNvPr id="94" name="TextBox 93">
            <a:extLst>
              <a:ext uri="{FF2B5EF4-FFF2-40B4-BE49-F238E27FC236}">
                <a16:creationId xmlns="" xmlns:a16="http://schemas.microsoft.com/office/drawing/2014/main" id="{56DC1052-CD20-4985-BDBE-6502EC575C44}"/>
              </a:ext>
            </a:extLst>
          </p:cNvPr>
          <p:cNvSpPr txBox="1"/>
          <p:nvPr/>
        </p:nvSpPr>
        <p:spPr>
          <a:xfrm>
            <a:off x="1332928" y="2011023"/>
            <a:ext cx="515865" cy="246221"/>
          </a:xfrm>
          <a:prstGeom prst="rect">
            <a:avLst/>
          </a:prstGeom>
          <a:noFill/>
        </p:spPr>
        <p:txBody>
          <a:bodyPr vert="horz" wrap="square" lIns="0" tIns="0" rIns="0" bIns="0" rtlCol="0">
            <a:spAutoFit/>
          </a:bodyPr>
          <a:lstStyle/>
          <a:p>
            <a:pPr algn="r">
              <a:spcBef>
                <a:spcPts val="150"/>
              </a:spcBef>
              <a:buSzPct val="100000"/>
              <a:defRPr/>
            </a:pPr>
            <a:r>
              <a:rPr lang="en-US" sz="800" b="1">
                <a:solidFill>
                  <a:prstClr val="black"/>
                </a:solidFill>
                <a:latin typeface="Open Sans"/>
              </a:rPr>
              <a:t>Supplier Data</a:t>
            </a:r>
          </a:p>
        </p:txBody>
      </p:sp>
      <p:sp>
        <p:nvSpPr>
          <p:cNvPr id="95" name="TextBox 94">
            <a:extLst>
              <a:ext uri="{FF2B5EF4-FFF2-40B4-BE49-F238E27FC236}">
                <a16:creationId xmlns="" xmlns:a16="http://schemas.microsoft.com/office/drawing/2014/main" id="{6A16EFFC-657E-463C-91B1-B2A9EBACA8D1}"/>
              </a:ext>
            </a:extLst>
          </p:cNvPr>
          <p:cNvSpPr txBox="1"/>
          <p:nvPr/>
        </p:nvSpPr>
        <p:spPr>
          <a:xfrm>
            <a:off x="1115497" y="2470187"/>
            <a:ext cx="733297" cy="246221"/>
          </a:xfrm>
          <a:prstGeom prst="rect">
            <a:avLst/>
          </a:prstGeom>
          <a:noFill/>
        </p:spPr>
        <p:txBody>
          <a:bodyPr vert="horz" wrap="square" lIns="0" tIns="0" rIns="0" bIns="0" rtlCol="0">
            <a:spAutoFit/>
          </a:bodyPr>
          <a:lstStyle/>
          <a:p>
            <a:pPr algn="r">
              <a:spcBef>
                <a:spcPts val="150"/>
              </a:spcBef>
              <a:buSzPct val="100000"/>
              <a:defRPr/>
            </a:pPr>
            <a:r>
              <a:rPr lang="en-US" sz="800" b="1">
                <a:solidFill>
                  <a:prstClr val="black"/>
                </a:solidFill>
                <a:latin typeface="Open Sans"/>
              </a:rPr>
              <a:t>MFG Process Data</a:t>
            </a:r>
          </a:p>
        </p:txBody>
      </p:sp>
      <p:sp>
        <p:nvSpPr>
          <p:cNvPr id="96" name="TextBox 95">
            <a:extLst>
              <a:ext uri="{FF2B5EF4-FFF2-40B4-BE49-F238E27FC236}">
                <a16:creationId xmlns="" xmlns:a16="http://schemas.microsoft.com/office/drawing/2014/main" id="{0F36F189-1E2D-4B51-B2C4-C407A3E304EA}"/>
              </a:ext>
            </a:extLst>
          </p:cNvPr>
          <p:cNvSpPr txBox="1"/>
          <p:nvPr/>
        </p:nvSpPr>
        <p:spPr>
          <a:xfrm>
            <a:off x="2159835" y="2470187"/>
            <a:ext cx="633855" cy="246221"/>
          </a:xfrm>
          <a:prstGeom prst="rect">
            <a:avLst/>
          </a:prstGeom>
          <a:noFill/>
        </p:spPr>
        <p:txBody>
          <a:bodyPr vert="horz" wrap="square" lIns="0" tIns="0" rIns="0" bIns="0" rtlCol="0">
            <a:spAutoFit/>
          </a:bodyPr>
          <a:lstStyle/>
          <a:p>
            <a:pPr algn="r">
              <a:spcBef>
                <a:spcPts val="150"/>
              </a:spcBef>
              <a:buSzPct val="100000"/>
              <a:defRPr/>
            </a:pPr>
            <a:r>
              <a:rPr lang="en-US" sz="800" b="1" dirty="0">
                <a:solidFill>
                  <a:prstClr val="black"/>
                </a:solidFill>
                <a:latin typeface="Open Sans"/>
              </a:rPr>
              <a:t>IoT/Sensor Data</a:t>
            </a:r>
          </a:p>
        </p:txBody>
      </p:sp>
      <p:sp>
        <p:nvSpPr>
          <p:cNvPr id="97" name="TextBox 96">
            <a:extLst>
              <a:ext uri="{FF2B5EF4-FFF2-40B4-BE49-F238E27FC236}">
                <a16:creationId xmlns="" xmlns:a16="http://schemas.microsoft.com/office/drawing/2014/main" id="{57919792-9332-4634-9DE1-B609CF7A5631}"/>
              </a:ext>
            </a:extLst>
          </p:cNvPr>
          <p:cNvSpPr txBox="1"/>
          <p:nvPr/>
        </p:nvSpPr>
        <p:spPr>
          <a:xfrm>
            <a:off x="2232031" y="2011023"/>
            <a:ext cx="561658" cy="246221"/>
          </a:xfrm>
          <a:prstGeom prst="rect">
            <a:avLst/>
          </a:prstGeom>
          <a:noFill/>
        </p:spPr>
        <p:txBody>
          <a:bodyPr vert="horz" wrap="square" lIns="0" tIns="0" rIns="0" bIns="0" rtlCol="0">
            <a:spAutoFit/>
          </a:bodyPr>
          <a:lstStyle/>
          <a:p>
            <a:pPr algn="r">
              <a:spcBef>
                <a:spcPts val="150"/>
              </a:spcBef>
              <a:buSzPct val="100000"/>
              <a:defRPr/>
            </a:pPr>
            <a:r>
              <a:rPr lang="en-US" sz="800" b="1">
                <a:solidFill>
                  <a:prstClr val="black"/>
                </a:solidFill>
                <a:latin typeface="Open Sans"/>
              </a:rPr>
              <a:t>Warranty Data</a:t>
            </a:r>
          </a:p>
        </p:txBody>
      </p:sp>
      <p:sp>
        <p:nvSpPr>
          <p:cNvPr id="98" name="TextBox 97">
            <a:extLst>
              <a:ext uri="{FF2B5EF4-FFF2-40B4-BE49-F238E27FC236}">
                <a16:creationId xmlns="" xmlns:a16="http://schemas.microsoft.com/office/drawing/2014/main" id="{1C263078-52EA-4981-BC3C-C68087CA683A}"/>
              </a:ext>
            </a:extLst>
          </p:cNvPr>
          <p:cNvSpPr txBox="1"/>
          <p:nvPr/>
        </p:nvSpPr>
        <p:spPr>
          <a:xfrm>
            <a:off x="3140526" y="2011023"/>
            <a:ext cx="625466" cy="246221"/>
          </a:xfrm>
          <a:prstGeom prst="rect">
            <a:avLst/>
          </a:prstGeom>
          <a:noFill/>
        </p:spPr>
        <p:txBody>
          <a:bodyPr vert="horz" wrap="square" lIns="0" tIns="0" rIns="0" bIns="0" rtlCol="0">
            <a:spAutoFit/>
          </a:bodyPr>
          <a:lstStyle/>
          <a:p>
            <a:pPr algn="r">
              <a:spcBef>
                <a:spcPts val="150"/>
              </a:spcBef>
              <a:buSzPct val="100000"/>
              <a:defRPr/>
            </a:pPr>
            <a:r>
              <a:rPr lang="en-US" sz="800" b="1">
                <a:solidFill>
                  <a:prstClr val="black"/>
                </a:solidFill>
                <a:latin typeface="Open Sans"/>
              </a:rPr>
              <a:t>Customer Complaints</a:t>
            </a:r>
          </a:p>
        </p:txBody>
      </p:sp>
      <p:sp>
        <p:nvSpPr>
          <p:cNvPr id="99" name="TextBox 98">
            <a:extLst>
              <a:ext uri="{FF2B5EF4-FFF2-40B4-BE49-F238E27FC236}">
                <a16:creationId xmlns="" xmlns:a16="http://schemas.microsoft.com/office/drawing/2014/main" id="{39EDE9CA-0582-4ACB-852E-F8A2296740A4}"/>
              </a:ext>
            </a:extLst>
          </p:cNvPr>
          <p:cNvSpPr txBox="1"/>
          <p:nvPr/>
        </p:nvSpPr>
        <p:spPr>
          <a:xfrm>
            <a:off x="4240688" y="2011023"/>
            <a:ext cx="431695" cy="246221"/>
          </a:xfrm>
          <a:prstGeom prst="rect">
            <a:avLst/>
          </a:prstGeom>
          <a:noFill/>
        </p:spPr>
        <p:txBody>
          <a:bodyPr vert="horz" wrap="square" lIns="0" tIns="0" rIns="0" bIns="0" rtlCol="0">
            <a:spAutoFit/>
          </a:bodyPr>
          <a:lstStyle/>
          <a:p>
            <a:pPr algn="r">
              <a:spcBef>
                <a:spcPts val="150"/>
              </a:spcBef>
              <a:buSzPct val="100000"/>
              <a:defRPr/>
            </a:pPr>
            <a:r>
              <a:rPr lang="en-US" sz="800" b="1" dirty="0">
                <a:solidFill>
                  <a:prstClr val="black"/>
                </a:solidFill>
                <a:latin typeface="Open Sans"/>
              </a:rPr>
              <a:t>Repair Orders</a:t>
            </a:r>
          </a:p>
        </p:txBody>
      </p:sp>
      <p:sp>
        <p:nvSpPr>
          <p:cNvPr id="100" name="TextBox 99">
            <a:extLst>
              <a:ext uri="{FF2B5EF4-FFF2-40B4-BE49-F238E27FC236}">
                <a16:creationId xmlns="" xmlns:a16="http://schemas.microsoft.com/office/drawing/2014/main" id="{4D0BBAD7-24C1-4CA3-9199-537BDB5172D0}"/>
              </a:ext>
            </a:extLst>
          </p:cNvPr>
          <p:cNvSpPr txBox="1"/>
          <p:nvPr/>
        </p:nvSpPr>
        <p:spPr>
          <a:xfrm>
            <a:off x="3121526" y="2470187"/>
            <a:ext cx="644466" cy="246221"/>
          </a:xfrm>
          <a:prstGeom prst="rect">
            <a:avLst/>
          </a:prstGeom>
          <a:noFill/>
        </p:spPr>
        <p:txBody>
          <a:bodyPr vert="horz" wrap="square" lIns="0" tIns="0" rIns="0" bIns="0" rtlCol="0">
            <a:spAutoFit/>
          </a:bodyPr>
          <a:lstStyle/>
          <a:p>
            <a:pPr algn="r">
              <a:spcBef>
                <a:spcPts val="150"/>
              </a:spcBef>
              <a:buSzPct val="100000"/>
              <a:defRPr/>
            </a:pPr>
            <a:r>
              <a:rPr lang="en-US" sz="800" b="1">
                <a:solidFill>
                  <a:prstClr val="black"/>
                </a:solidFill>
                <a:latin typeface="Open Sans"/>
              </a:rPr>
              <a:t>Regulatory Complaints</a:t>
            </a:r>
          </a:p>
        </p:txBody>
      </p:sp>
      <p:sp>
        <p:nvSpPr>
          <p:cNvPr id="101" name="TextBox 100">
            <a:extLst>
              <a:ext uri="{FF2B5EF4-FFF2-40B4-BE49-F238E27FC236}">
                <a16:creationId xmlns="" xmlns:a16="http://schemas.microsoft.com/office/drawing/2014/main" id="{9C2163DE-E2BD-4914-A112-30249D25044C}"/>
              </a:ext>
            </a:extLst>
          </p:cNvPr>
          <p:cNvSpPr txBox="1"/>
          <p:nvPr/>
        </p:nvSpPr>
        <p:spPr>
          <a:xfrm>
            <a:off x="4085430" y="2470187"/>
            <a:ext cx="586952" cy="246221"/>
          </a:xfrm>
          <a:prstGeom prst="rect">
            <a:avLst/>
          </a:prstGeom>
          <a:noFill/>
        </p:spPr>
        <p:txBody>
          <a:bodyPr vert="horz" wrap="square" lIns="0" tIns="0" rIns="0" bIns="0" rtlCol="0">
            <a:spAutoFit/>
          </a:bodyPr>
          <a:lstStyle/>
          <a:p>
            <a:pPr algn="r">
              <a:spcBef>
                <a:spcPts val="150"/>
              </a:spcBef>
              <a:buSzPct val="100000"/>
              <a:defRPr/>
            </a:pPr>
            <a:r>
              <a:rPr lang="en-US" sz="800" b="1">
                <a:solidFill>
                  <a:prstClr val="black"/>
                </a:solidFill>
                <a:latin typeface="Open Sans"/>
              </a:rPr>
              <a:t>Social Sentiment</a:t>
            </a:r>
          </a:p>
        </p:txBody>
      </p:sp>
      <p:grpSp>
        <p:nvGrpSpPr>
          <p:cNvPr id="102" name="Group 285">
            <a:extLst>
              <a:ext uri="{FF2B5EF4-FFF2-40B4-BE49-F238E27FC236}">
                <a16:creationId xmlns="" xmlns:a16="http://schemas.microsoft.com/office/drawing/2014/main" id="{792FDCA0-E884-4C2C-99E1-A3C70255D5CF}"/>
              </a:ext>
            </a:extLst>
          </p:cNvPr>
          <p:cNvGrpSpPr>
            <a:grpSpLocks noChangeAspect="1"/>
          </p:cNvGrpSpPr>
          <p:nvPr/>
        </p:nvGrpSpPr>
        <p:grpSpPr bwMode="auto">
          <a:xfrm>
            <a:off x="1928417" y="2027751"/>
            <a:ext cx="205740" cy="274320"/>
            <a:chOff x="388" y="758"/>
            <a:chExt cx="341" cy="340"/>
          </a:xfrm>
          <a:solidFill>
            <a:schemeClr val="accent1"/>
          </a:solidFill>
        </p:grpSpPr>
        <p:sp>
          <p:nvSpPr>
            <p:cNvPr id="103" name="Freeform 286">
              <a:extLst>
                <a:ext uri="{FF2B5EF4-FFF2-40B4-BE49-F238E27FC236}">
                  <a16:creationId xmlns="" xmlns:a16="http://schemas.microsoft.com/office/drawing/2014/main" id="{9285E947-99A4-4C85-B87E-D916A13D1CB1}"/>
                </a:ext>
              </a:extLst>
            </p:cNvPr>
            <p:cNvSpPr>
              <a:spLocks noEditPoints="1"/>
            </p:cNvSpPr>
            <p:nvPr/>
          </p:nvSpPr>
          <p:spPr bwMode="auto">
            <a:xfrm>
              <a:off x="462" y="834"/>
              <a:ext cx="192" cy="192"/>
            </a:xfrm>
            <a:custGeom>
              <a:avLst/>
              <a:gdLst>
                <a:gd name="T0" fmla="*/ 43 w 289"/>
                <a:gd name="T1" fmla="*/ 289 h 289"/>
                <a:gd name="T2" fmla="*/ 13 w 289"/>
                <a:gd name="T3" fmla="*/ 276 h 289"/>
                <a:gd name="T4" fmla="*/ 0 w 289"/>
                <a:gd name="T5" fmla="*/ 246 h 289"/>
                <a:gd name="T6" fmla="*/ 13 w 289"/>
                <a:gd name="T7" fmla="*/ 216 h 289"/>
                <a:gd name="T8" fmla="*/ 118 w 289"/>
                <a:gd name="T9" fmla="*/ 111 h 289"/>
                <a:gd name="T10" fmla="*/ 140 w 289"/>
                <a:gd name="T11" fmla="*/ 29 h 289"/>
                <a:gd name="T12" fmla="*/ 156 w 289"/>
                <a:gd name="T13" fmla="*/ 16 h 289"/>
                <a:gd name="T14" fmla="*/ 229 w 289"/>
                <a:gd name="T15" fmla="*/ 9 h 289"/>
                <a:gd name="T16" fmla="*/ 235 w 289"/>
                <a:gd name="T17" fmla="*/ 16 h 289"/>
                <a:gd name="T18" fmla="*/ 233 w 289"/>
                <a:gd name="T19" fmla="*/ 26 h 289"/>
                <a:gd name="T20" fmla="*/ 194 w 289"/>
                <a:gd name="T21" fmla="*/ 65 h 289"/>
                <a:gd name="T22" fmla="*/ 208 w 289"/>
                <a:gd name="T23" fmla="*/ 81 h 289"/>
                <a:gd name="T24" fmla="*/ 224 w 289"/>
                <a:gd name="T25" fmla="*/ 95 h 289"/>
                <a:gd name="T26" fmla="*/ 263 w 289"/>
                <a:gd name="T27" fmla="*/ 56 h 289"/>
                <a:gd name="T28" fmla="*/ 273 w 289"/>
                <a:gd name="T29" fmla="*/ 54 h 289"/>
                <a:gd name="T30" fmla="*/ 280 w 289"/>
                <a:gd name="T31" fmla="*/ 60 h 289"/>
                <a:gd name="T32" fmla="*/ 273 w 289"/>
                <a:gd name="T33" fmla="*/ 133 h 289"/>
                <a:gd name="T34" fmla="*/ 273 w 289"/>
                <a:gd name="T35" fmla="*/ 133 h 289"/>
                <a:gd name="T36" fmla="*/ 260 w 289"/>
                <a:gd name="T37" fmla="*/ 149 h 289"/>
                <a:gd name="T38" fmla="*/ 178 w 289"/>
                <a:gd name="T39" fmla="*/ 171 h 289"/>
                <a:gd name="T40" fmla="*/ 73 w 289"/>
                <a:gd name="T41" fmla="*/ 276 h 289"/>
                <a:gd name="T42" fmla="*/ 43 w 289"/>
                <a:gd name="T43" fmla="*/ 289 h 289"/>
                <a:gd name="T44" fmla="*/ 200 w 289"/>
                <a:gd name="T45" fmla="*/ 25 h 289"/>
                <a:gd name="T46" fmla="*/ 167 w 289"/>
                <a:gd name="T47" fmla="*/ 34 h 289"/>
                <a:gd name="T48" fmla="*/ 155 w 289"/>
                <a:gd name="T49" fmla="*/ 44 h 289"/>
                <a:gd name="T50" fmla="*/ 140 w 289"/>
                <a:gd name="T51" fmla="*/ 110 h 289"/>
                <a:gd name="T52" fmla="*/ 137 w 289"/>
                <a:gd name="T53" fmla="*/ 122 h 289"/>
                <a:gd name="T54" fmla="*/ 28 w 289"/>
                <a:gd name="T55" fmla="*/ 231 h 289"/>
                <a:gd name="T56" fmla="*/ 22 w 289"/>
                <a:gd name="T57" fmla="*/ 246 h 289"/>
                <a:gd name="T58" fmla="*/ 28 w 289"/>
                <a:gd name="T59" fmla="*/ 261 h 289"/>
                <a:gd name="T60" fmla="*/ 58 w 289"/>
                <a:gd name="T61" fmla="*/ 261 h 289"/>
                <a:gd name="T62" fmla="*/ 167 w 289"/>
                <a:gd name="T63" fmla="*/ 152 h 289"/>
                <a:gd name="T64" fmla="*/ 179 w 289"/>
                <a:gd name="T65" fmla="*/ 149 h 289"/>
                <a:gd name="T66" fmla="*/ 245 w 289"/>
                <a:gd name="T67" fmla="*/ 134 h 289"/>
                <a:gd name="T68" fmla="*/ 255 w 289"/>
                <a:gd name="T69" fmla="*/ 122 h 289"/>
                <a:gd name="T70" fmla="*/ 255 w 289"/>
                <a:gd name="T71" fmla="*/ 122 h 289"/>
                <a:gd name="T72" fmla="*/ 264 w 289"/>
                <a:gd name="T73" fmla="*/ 85 h 289"/>
                <a:gd name="T74" fmla="*/ 232 w 289"/>
                <a:gd name="T75" fmla="*/ 117 h 289"/>
                <a:gd name="T76" fmla="*/ 219 w 289"/>
                <a:gd name="T77" fmla="*/ 118 h 289"/>
                <a:gd name="T78" fmla="*/ 192 w 289"/>
                <a:gd name="T79" fmla="*/ 96 h 289"/>
                <a:gd name="T80" fmla="*/ 171 w 289"/>
                <a:gd name="T81" fmla="*/ 70 h 289"/>
                <a:gd name="T82" fmla="*/ 172 w 289"/>
                <a:gd name="T83" fmla="*/ 56 h 289"/>
                <a:gd name="T84" fmla="*/ 204 w 289"/>
                <a:gd name="T85" fmla="*/ 25 h 289"/>
                <a:gd name="T86" fmla="*/ 200 w 289"/>
                <a:gd name="T87" fmla="*/ 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289">
                  <a:moveTo>
                    <a:pt x="43" y="289"/>
                  </a:moveTo>
                  <a:cubicBezTo>
                    <a:pt x="32" y="289"/>
                    <a:pt x="21" y="284"/>
                    <a:pt x="13" y="276"/>
                  </a:cubicBezTo>
                  <a:cubicBezTo>
                    <a:pt x="5" y="268"/>
                    <a:pt x="0" y="257"/>
                    <a:pt x="0" y="246"/>
                  </a:cubicBezTo>
                  <a:cubicBezTo>
                    <a:pt x="0" y="235"/>
                    <a:pt x="5" y="224"/>
                    <a:pt x="13" y="216"/>
                  </a:cubicBezTo>
                  <a:cubicBezTo>
                    <a:pt x="118" y="111"/>
                    <a:pt x="118" y="111"/>
                    <a:pt x="118" y="111"/>
                  </a:cubicBezTo>
                  <a:cubicBezTo>
                    <a:pt x="110" y="82"/>
                    <a:pt x="118" y="50"/>
                    <a:pt x="140" y="29"/>
                  </a:cubicBezTo>
                  <a:cubicBezTo>
                    <a:pt x="144" y="24"/>
                    <a:pt x="150" y="20"/>
                    <a:pt x="156" y="16"/>
                  </a:cubicBezTo>
                  <a:cubicBezTo>
                    <a:pt x="178" y="3"/>
                    <a:pt x="204" y="0"/>
                    <a:pt x="229" y="9"/>
                  </a:cubicBezTo>
                  <a:cubicBezTo>
                    <a:pt x="232" y="10"/>
                    <a:pt x="235" y="13"/>
                    <a:pt x="235" y="16"/>
                  </a:cubicBezTo>
                  <a:cubicBezTo>
                    <a:pt x="236" y="20"/>
                    <a:pt x="235" y="24"/>
                    <a:pt x="233" y="26"/>
                  </a:cubicBezTo>
                  <a:cubicBezTo>
                    <a:pt x="194" y="65"/>
                    <a:pt x="194" y="65"/>
                    <a:pt x="194" y="65"/>
                  </a:cubicBezTo>
                  <a:cubicBezTo>
                    <a:pt x="198" y="71"/>
                    <a:pt x="203" y="76"/>
                    <a:pt x="208" y="81"/>
                  </a:cubicBezTo>
                  <a:cubicBezTo>
                    <a:pt x="213" y="86"/>
                    <a:pt x="218" y="91"/>
                    <a:pt x="224" y="95"/>
                  </a:cubicBezTo>
                  <a:cubicBezTo>
                    <a:pt x="263" y="56"/>
                    <a:pt x="263" y="56"/>
                    <a:pt x="263" y="56"/>
                  </a:cubicBezTo>
                  <a:cubicBezTo>
                    <a:pt x="265" y="54"/>
                    <a:pt x="269" y="53"/>
                    <a:pt x="273" y="54"/>
                  </a:cubicBezTo>
                  <a:cubicBezTo>
                    <a:pt x="276" y="54"/>
                    <a:pt x="279" y="57"/>
                    <a:pt x="280" y="60"/>
                  </a:cubicBezTo>
                  <a:cubicBezTo>
                    <a:pt x="289" y="85"/>
                    <a:pt x="286" y="111"/>
                    <a:pt x="273" y="133"/>
                  </a:cubicBezTo>
                  <a:cubicBezTo>
                    <a:pt x="273" y="133"/>
                    <a:pt x="273" y="133"/>
                    <a:pt x="273" y="133"/>
                  </a:cubicBezTo>
                  <a:cubicBezTo>
                    <a:pt x="269" y="139"/>
                    <a:pt x="265" y="145"/>
                    <a:pt x="260" y="149"/>
                  </a:cubicBezTo>
                  <a:cubicBezTo>
                    <a:pt x="239" y="171"/>
                    <a:pt x="207" y="179"/>
                    <a:pt x="178" y="171"/>
                  </a:cubicBezTo>
                  <a:cubicBezTo>
                    <a:pt x="73" y="276"/>
                    <a:pt x="73" y="276"/>
                    <a:pt x="73" y="276"/>
                  </a:cubicBezTo>
                  <a:cubicBezTo>
                    <a:pt x="65" y="284"/>
                    <a:pt x="54" y="289"/>
                    <a:pt x="43" y="289"/>
                  </a:cubicBezTo>
                  <a:close/>
                  <a:moveTo>
                    <a:pt x="200" y="25"/>
                  </a:moveTo>
                  <a:cubicBezTo>
                    <a:pt x="188" y="25"/>
                    <a:pt x="177" y="28"/>
                    <a:pt x="167" y="34"/>
                  </a:cubicBezTo>
                  <a:cubicBezTo>
                    <a:pt x="162" y="37"/>
                    <a:pt x="158" y="40"/>
                    <a:pt x="155" y="44"/>
                  </a:cubicBezTo>
                  <a:cubicBezTo>
                    <a:pt x="137" y="61"/>
                    <a:pt x="132" y="87"/>
                    <a:pt x="140" y="110"/>
                  </a:cubicBezTo>
                  <a:cubicBezTo>
                    <a:pt x="141" y="114"/>
                    <a:pt x="140" y="119"/>
                    <a:pt x="137" y="122"/>
                  </a:cubicBezTo>
                  <a:cubicBezTo>
                    <a:pt x="28" y="231"/>
                    <a:pt x="28" y="231"/>
                    <a:pt x="28" y="231"/>
                  </a:cubicBezTo>
                  <a:cubicBezTo>
                    <a:pt x="24" y="235"/>
                    <a:pt x="22" y="240"/>
                    <a:pt x="22" y="246"/>
                  </a:cubicBezTo>
                  <a:cubicBezTo>
                    <a:pt x="22" y="252"/>
                    <a:pt x="24" y="257"/>
                    <a:pt x="28" y="261"/>
                  </a:cubicBezTo>
                  <a:cubicBezTo>
                    <a:pt x="36" y="269"/>
                    <a:pt x="50" y="269"/>
                    <a:pt x="58" y="261"/>
                  </a:cubicBezTo>
                  <a:cubicBezTo>
                    <a:pt x="167" y="152"/>
                    <a:pt x="167" y="152"/>
                    <a:pt x="167" y="152"/>
                  </a:cubicBezTo>
                  <a:cubicBezTo>
                    <a:pt x="170" y="149"/>
                    <a:pt x="175" y="148"/>
                    <a:pt x="179" y="149"/>
                  </a:cubicBezTo>
                  <a:cubicBezTo>
                    <a:pt x="202" y="157"/>
                    <a:pt x="228" y="152"/>
                    <a:pt x="245" y="134"/>
                  </a:cubicBezTo>
                  <a:cubicBezTo>
                    <a:pt x="249" y="131"/>
                    <a:pt x="252" y="127"/>
                    <a:pt x="255" y="122"/>
                  </a:cubicBezTo>
                  <a:cubicBezTo>
                    <a:pt x="255" y="122"/>
                    <a:pt x="255" y="122"/>
                    <a:pt x="255" y="122"/>
                  </a:cubicBezTo>
                  <a:cubicBezTo>
                    <a:pt x="261" y="111"/>
                    <a:pt x="265" y="98"/>
                    <a:pt x="264" y="85"/>
                  </a:cubicBezTo>
                  <a:cubicBezTo>
                    <a:pt x="232" y="117"/>
                    <a:pt x="232" y="117"/>
                    <a:pt x="232" y="117"/>
                  </a:cubicBezTo>
                  <a:cubicBezTo>
                    <a:pt x="229" y="120"/>
                    <a:pt x="223" y="121"/>
                    <a:pt x="219" y="118"/>
                  </a:cubicBezTo>
                  <a:cubicBezTo>
                    <a:pt x="210" y="112"/>
                    <a:pt x="201" y="105"/>
                    <a:pt x="192" y="96"/>
                  </a:cubicBezTo>
                  <a:cubicBezTo>
                    <a:pt x="184" y="88"/>
                    <a:pt x="177" y="79"/>
                    <a:pt x="171" y="70"/>
                  </a:cubicBezTo>
                  <a:cubicBezTo>
                    <a:pt x="168" y="66"/>
                    <a:pt x="169" y="60"/>
                    <a:pt x="172" y="56"/>
                  </a:cubicBezTo>
                  <a:cubicBezTo>
                    <a:pt x="204" y="25"/>
                    <a:pt x="204" y="25"/>
                    <a:pt x="204" y="25"/>
                  </a:cubicBezTo>
                  <a:cubicBezTo>
                    <a:pt x="202" y="25"/>
                    <a:pt x="201" y="25"/>
                    <a:pt x="20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sp>
          <p:nvSpPr>
            <p:cNvPr id="104" name="Freeform 287">
              <a:extLst>
                <a:ext uri="{FF2B5EF4-FFF2-40B4-BE49-F238E27FC236}">
                  <a16:creationId xmlns="" xmlns:a16="http://schemas.microsoft.com/office/drawing/2014/main" id="{9BE82346-5FCA-4C15-816A-15E28C37AC3D}"/>
                </a:ext>
              </a:extLst>
            </p:cNvPr>
            <p:cNvSpPr>
              <a:spLocks noEditPoints="1"/>
            </p:cNvSpPr>
            <p:nvPr/>
          </p:nvSpPr>
          <p:spPr bwMode="auto">
            <a:xfrm>
              <a:off x="388" y="758"/>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grpSp>
      <p:grpSp>
        <p:nvGrpSpPr>
          <p:cNvPr id="105" name="Group 578">
            <a:extLst>
              <a:ext uri="{FF2B5EF4-FFF2-40B4-BE49-F238E27FC236}">
                <a16:creationId xmlns="" xmlns:a16="http://schemas.microsoft.com/office/drawing/2014/main" id="{9CA4BBFB-2848-4A5F-8808-19D33E902284}"/>
              </a:ext>
            </a:extLst>
          </p:cNvPr>
          <p:cNvGrpSpPr>
            <a:grpSpLocks noChangeAspect="1"/>
          </p:cNvGrpSpPr>
          <p:nvPr/>
        </p:nvGrpSpPr>
        <p:grpSpPr bwMode="auto">
          <a:xfrm>
            <a:off x="1929023" y="2486909"/>
            <a:ext cx="205137" cy="274319"/>
            <a:chOff x="399" y="2382"/>
            <a:chExt cx="340" cy="341"/>
          </a:xfrm>
          <a:solidFill>
            <a:schemeClr val="accent1"/>
          </a:solidFill>
        </p:grpSpPr>
        <p:sp>
          <p:nvSpPr>
            <p:cNvPr id="106" name="Freeform 579">
              <a:extLst>
                <a:ext uri="{FF2B5EF4-FFF2-40B4-BE49-F238E27FC236}">
                  <a16:creationId xmlns="" xmlns:a16="http://schemas.microsoft.com/office/drawing/2014/main" id="{A8D26A6B-9F2C-448F-B64D-D0CF48EC34D0}"/>
                </a:ext>
              </a:extLst>
            </p:cNvPr>
            <p:cNvSpPr>
              <a:spLocks noEditPoints="1"/>
            </p:cNvSpPr>
            <p:nvPr/>
          </p:nvSpPr>
          <p:spPr bwMode="auto">
            <a:xfrm>
              <a:off x="463" y="2503"/>
              <a:ext cx="212" cy="127"/>
            </a:xfrm>
            <a:custGeom>
              <a:avLst/>
              <a:gdLst>
                <a:gd name="T0" fmla="*/ 287 w 320"/>
                <a:gd name="T1" fmla="*/ 9 h 192"/>
                <a:gd name="T2" fmla="*/ 277 w 320"/>
                <a:gd name="T3" fmla="*/ 0 h 192"/>
                <a:gd name="T4" fmla="*/ 213 w 320"/>
                <a:gd name="T5" fmla="*/ 0 h 192"/>
                <a:gd name="T6" fmla="*/ 202 w 320"/>
                <a:gd name="T7" fmla="*/ 9 h 192"/>
                <a:gd name="T8" fmla="*/ 190 w 320"/>
                <a:gd name="T9" fmla="*/ 107 h 192"/>
                <a:gd name="T10" fmla="*/ 112 w 320"/>
                <a:gd name="T11" fmla="*/ 55 h 192"/>
                <a:gd name="T12" fmla="*/ 101 w 320"/>
                <a:gd name="T13" fmla="*/ 55 h 192"/>
                <a:gd name="T14" fmla="*/ 96 w 320"/>
                <a:gd name="T15" fmla="*/ 64 h 192"/>
                <a:gd name="T16" fmla="*/ 96 w 320"/>
                <a:gd name="T17" fmla="*/ 108 h 192"/>
                <a:gd name="T18" fmla="*/ 16 w 320"/>
                <a:gd name="T19" fmla="*/ 55 h 192"/>
                <a:gd name="T20" fmla="*/ 5 w 320"/>
                <a:gd name="T21" fmla="*/ 55 h 192"/>
                <a:gd name="T22" fmla="*/ 0 w 320"/>
                <a:gd name="T23" fmla="*/ 64 h 192"/>
                <a:gd name="T24" fmla="*/ 0 w 320"/>
                <a:gd name="T25" fmla="*/ 181 h 192"/>
                <a:gd name="T26" fmla="*/ 10 w 320"/>
                <a:gd name="T27" fmla="*/ 192 h 192"/>
                <a:gd name="T28" fmla="*/ 309 w 320"/>
                <a:gd name="T29" fmla="*/ 192 h 192"/>
                <a:gd name="T30" fmla="*/ 317 w 320"/>
                <a:gd name="T31" fmla="*/ 188 h 192"/>
                <a:gd name="T32" fmla="*/ 319 w 320"/>
                <a:gd name="T33" fmla="*/ 179 h 192"/>
                <a:gd name="T34" fmla="*/ 287 w 320"/>
                <a:gd name="T35" fmla="*/ 9 h 192"/>
                <a:gd name="T36" fmla="*/ 187 w 320"/>
                <a:gd name="T37" fmla="*/ 131 h 192"/>
                <a:gd name="T38" fmla="*/ 182 w 320"/>
                <a:gd name="T39" fmla="*/ 171 h 192"/>
                <a:gd name="T40" fmla="*/ 117 w 320"/>
                <a:gd name="T41" fmla="*/ 171 h 192"/>
                <a:gd name="T42" fmla="*/ 117 w 320"/>
                <a:gd name="T43" fmla="*/ 84 h 192"/>
                <a:gd name="T44" fmla="*/ 187 w 320"/>
                <a:gd name="T45" fmla="*/ 131 h 192"/>
                <a:gd name="T46" fmla="*/ 96 w 320"/>
                <a:gd name="T47" fmla="*/ 134 h 192"/>
                <a:gd name="T48" fmla="*/ 96 w 320"/>
                <a:gd name="T49" fmla="*/ 171 h 192"/>
                <a:gd name="T50" fmla="*/ 21 w 320"/>
                <a:gd name="T51" fmla="*/ 171 h 192"/>
                <a:gd name="T52" fmla="*/ 21 w 320"/>
                <a:gd name="T53" fmla="*/ 84 h 192"/>
                <a:gd name="T54" fmla="*/ 96 w 320"/>
                <a:gd name="T55" fmla="*/ 134 h 192"/>
                <a:gd name="T56" fmla="*/ 204 w 320"/>
                <a:gd name="T57" fmla="*/ 171 h 192"/>
                <a:gd name="T58" fmla="*/ 222 w 320"/>
                <a:gd name="T59" fmla="*/ 21 h 192"/>
                <a:gd name="T60" fmla="*/ 268 w 320"/>
                <a:gd name="T61" fmla="*/ 21 h 192"/>
                <a:gd name="T62" fmla="*/ 296 w 320"/>
                <a:gd name="T63" fmla="*/ 171 h 192"/>
                <a:gd name="T64" fmla="*/ 204 w 320"/>
                <a:gd name="T65" fmla="*/ 1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192">
                  <a:moveTo>
                    <a:pt x="287" y="9"/>
                  </a:moveTo>
                  <a:cubicBezTo>
                    <a:pt x="287" y="4"/>
                    <a:pt x="282" y="0"/>
                    <a:pt x="277" y="0"/>
                  </a:cubicBezTo>
                  <a:cubicBezTo>
                    <a:pt x="213" y="0"/>
                    <a:pt x="213" y="0"/>
                    <a:pt x="213" y="0"/>
                  </a:cubicBezTo>
                  <a:cubicBezTo>
                    <a:pt x="208" y="0"/>
                    <a:pt x="203" y="4"/>
                    <a:pt x="202" y="9"/>
                  </a:cubicBezTo>
                  <a:cubicBezTo>
                    <a:pt x="190" y="107"/>
                    <a:pt x="190" y="107"/>
                    <a:pt x="190" y="107"/>
                  </a:cubicBezTo>
                  <a:cubicBezTo>
                    <a:pt x="112" y="55"/>
                    <a:pt x="112" y="55"/>
                    <a:pt x="112" y="55"/>
                  </a:cubicBezTo>
                  <a:cubicBezTo>
                    <a:pt x="109" y="53"/>
                    <a:pt x="105" y="53"/>
                    <a:pt x="101" y="55"/>
                  </a:cubicBezTo>
                  <a:cubicBezTo>
                    <a:pt x="98" y="56"/>
                    <a:pt x="96" y="60"/>
                    <a:pt x="96" y="64"/>
                  </a:cubicBezTo>
                  <a:cubicBezTo>
                    <a:pt x="96" y="108"/>
                    <a:pt x="96" y="108"/>
                    <a:pt x="96" y="108"/>
                  </a:cubicBezTo>
                  <a:cubicBezTo>
                    <a:pt x="16" y="55"/>
                    <a:pt x="16" y="55"/>
                    <a:pt x="16" y="55"/>
                  </a:cubicBezTo>
                  <a:cubicBezTo>
                    <a:pt x="13" y="53"/>
                    <a:pt x="9" y="53"/>
                    <a:pt x="5" y="55"/>
                  </a:cubicBezTo>
                  <a:cubicBezTo>
                    <a:pt x="2" y="56"/>
                    <a:pt x="0" y="60"/>
                    <a:pt x="0" y="64"/>
                  </a:cubicBezTo>
                  <a:cubicBezTo>
                    <a:pt x="0" y="181"/>
                    <a:pt x="0" y="181"/>
                    <a:pt x="0" y="181"/>
                  </a:cubicBezTo>
                  <a:cubicBezTo>
                    <a:pt x="0" y="187"/>
                    <a:pt x="4" y="192"/>
                    <a:pt x="10" y="192"/>
                  </a:cubicBezTo>
                  <a:cubicBezTo>
                    <a:pt x="309" y="192"/>
                    <a:pt x="309" y="192"/>
                    <a:pt x="309" y="192"/>
                  </a:cubicBezTo>
                  <a:cubicBezTo>
                    <a:pt x="312" y="192"/>
                    <a:pt x="315" y="191"/>
                    <a:pt x="317" y="188"/>
                  </a:cubicBezTo>
                  <a:cubicBezTo>
                    <a:pt x="319" y="186"/>
                    <a:pt x="320" y="182"/>
                    <a:pt x="319" y="179"/>
                  </a:cubicBezTo>
                  <a:lnTo>
                    <a:pt x="287" y="9"/>
                  </a:lnTo>
                  <a:close/>
                  <a:moveTo>
                    <a:pt x="187" y="131"/>
                  </a:moveTo>
                  <a:cubicBezTo>
                    <a:pt x="182" y="171"/>
                    <a:pt x="182" y="171"/>
                    <a:pt x="182" y="171"/>
                  </a:cubicBezTo>
                  <a:cubicBezTo>
                    <a:pt x="117" y="171"/>
                    <a:pt x="117" y="171"/>
                    <a:pt x="117" y="171"/>
                  </a:cubicBezTo>
                  <a:cubicBezTo>
                    <a:pt x="117" y="84"/>
                    <a:pt x="117" y="84"/>
                    <a:pt x="117" y="84"/>
                  </a:cubicBezTo>
                  <a:lnTo>
                    <a:pt x="187" y="131"/>
                  </a:lnTo>
                  <a:close/>
                  <a:moveTo>
                    <a:pt x="96" y="134"/>
                  </a:moveTo>
                  <a:cubicBezTo>
                    <a:pt x="96" y="171"/>
                    <a:pt x="96" y="171"/>
                    <a:pt x="96" y="171"/>
                  </a:cubicBezTo>
                  <a:cubicBezTo>
                    <a:pt x="21" y="171"/>
                    <a:pt x="21" y="171"/>
                    <a:pt x="21" y="171"/>
                  </a:cubicBezTo>
                  <a:cubicBezTo>
                    <a:pt x="21" y="84"/>
                    <a:pt x="21" y="84"/>
                    <a:pt x="21" y="84"/>
                  </a:cubicBezTo>
                  <a:lnTo>
                    <a:pt x="96" y="134"/>
                  </a:lnTo>
                  <a:close/>
                  <a:moveTo>
                    <a:pt x="204" y="171"/>
                  </a:moveTo>
                  <a:cubicBezTo>
                    <a:pt x="222" y="21"/>
                    <a:pt x="222" y="21"/>
                    <a:pt x="222" y="21"/>
                  </a:cubicBezTo>
                  <a:cubicBezTo>
                    <a:pt x="268" y="21"/>
                    <a:pt x="268" y="21"/>
                    <a:pt x="268" y="21"/>
                  </a:cubicBezTo>
                  <a:cubicBezTo>
                    <a:pt x="296" y="171"/>
                    <a:pt x="296" y="171"/>
                    <a:pt x="296" y="171"/>
                  </a:cubicBezTo>
                  <a:lnTo>
                    <a:pt x="204"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sp>
          <p:nvSpPr>
            <p:cNvPr id="107" name="Freeform 580">
              <a:extLst>
                <a:ext uri="{FF2B5EF4-FFF2-40B4-BE49-F238E27FC236}">
                  <a16:creationId xmlns="" xmlns:a16="http://schemas.microsoft.com/office/drawing/2014/main" id="{5D3B62FF-F8D0-45FC-835E-8001D0276749}"/>
                </a:ext>
              </a:extLst>
            </p:cNvPr>
            <p:cNvSpPr>
              <a:spLocks/>
            </p:cNvSpPr>
            <p:nvPr/>
          </p:nvSpPr>
          <p:spPr bwMode="auto">
            <a:xfrm>
              <a:off x="601" y="2445"/>
              <a:ext cx="20" cy="44"/>
            </a:xfrm>
            <a:custGeom>
              <a:avLst/>
              <a:gdLst>
                <a:gd name="T0" fmla="*/ 8 w 31"/>
                <a:gd name="T1" fmla="*/ 46 h 65"/>
                <a:gd name="T2" fmla="*/ 8 w 31"/>
                <a:gd name="T3" fmla="*/ 61 h 65"/>
                <a:gd name="T4" fmla="*/ 16 w 31"/>
                <a:gd name="T5" fmla="*/ 65 h 65"/>
                <a:gd name="T6" fmla="*/ 23 w 31"/>
                <a:gd name="T7" fmla="*/ 62 h 65"/>
                <a:gd name="T8" fmla="*/ 31 w 31"/>
                <a:gd name="T9" fmla="*/ 43 h 65"/>
                <a:gd name="T10" fmla="*/ 23 w 31"/>
                <a:gd name="T11" fmla="*/ 25 h 65"/>
                <a:gd name="T12" fmla="*/ 23 w 31"/>
                <a:gd name="T13" fmla="*/ 19 h 65"/>
                <a:gd name="T14" fmla="*/ 23 w 31"/>
                <a:gd name="T15" fmla="*/ 4 h 65"/>
                <a:gd name="T16" fmla="*/ 8 w 31"/>
                <a:gd name="T17" fmla="*/ 4 h 65"/>
                <a:gd name="T18" fmla="*/ 0 w 31"/>
                <a:gd name="T19" fmla="*/ 22 h 65"/>
                <a:gd name="T20" fmla="*/ 8 w 31"/>
                <a:gd name="T21" fmla="*/ 40 h 65"/>
                <a:gd name="T22" fmla="*/ 8 w 31"/>
                <a:gd name="T2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5">
                  <a:moveTo>
                    <a:pt x="8" y="46"/>
                  </a:moveTo>
                  <a:cubicBezTo>
                    <a:pt x="4" y="50"/>
                    <a:pt x="4" y="57"/>
                    <a:pt x="8" y="61"/>
                  </a:cubicBezTo>
                  <a:cubicBezTo>
                    <a:pt x="10" y="64"/>
                    <a:pt x="13" y="65"/>
                    <a:pt x="16" y="65"/>
                  </a:cubicBezTo>
                  <a:cubicBezTo>
                    <a:pt x="18" y="65"/>
                    <a:pt x="21" y="64"/>
                    <a:pt x="23" y="62"/>
                  </a:cubicBezTo>
                  <a:cubicBezTo>
                    <a:pt x="24" y="60"/>
                    <a:pt x="31" y="53"/>
                    <a:pt x="31" y="43"/>
                  </a:cubicBezTo>
                  <a:cubicBezTo>
                    <a:pt x="31" y="39"/>
                    <a:pt x="30" y="32"/>
                    <a:pt x="23" y="25"/>
                  </a:cubicBezTo>
                  <a:cubicBezTo>
                    <a:pt x="22" y="24"/>
                    <a:pt x="20" y="22"/>
                    <a:pt x="23" y="19"/>
                  </a:cubicBezTo>
                  <a:cubicBezTo>
                    <a:pt x="27" y="15"/>
                    <a:pt x="27" y="8"/>
                    <a:pt x="23" y="4"/>
                  </a:cubicBezTo>
                  <a:cubicBezTo>
                    <a:pt x="19" y="0"/>
                    <a:pt x="12" y="0"/>
                    <a:pt x="8" y="4"/>
                  </a:cubicBezTo>
                  <a:cubicBezTo>
                    <a:pt x="7" y="5"/>
                    <a:pt x="0" y="12"/>
                    <a:pt x="0" y="22"/>
                  </a:cubicBezTo>
                  <a:cubicBezTo>
                    <a:pt x="0" y="27"/>
                    <a:pt x="2" y="34"/>
                    <a:pt x="8" y="40"/>
                  </a:cubicBezTo>
                  <a:cubicBezTo>
                    <a:pt x="9" y="41"/>
                    <a:pt x="11" y="43"/>
                    <a:pt x="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sp>
          <p:nvSpPr>
            <p:cNvPr id="108" name="Freeform 581">
              <a:extLst>
                <a:ext uri="{FF2B5EF4-FFF2-40B4-BE49-F238E27FC236}">
                  <a16:creationId xmlns="" xmlns:a16="http://schemas.microsoft.com/office/drawing/2014/main" id="{2CA18258-37BE-48B6-8902-B373596AA5FB}"/>
                </a:ext>
              </a:extLst>
            </p:cNvPr>
            <p:cNvSpPr>
              <a:spLocks/>
            </p:cNvSpPr>
            <p:nvPr/>
          </p:nvSpPr>
          <p:spPr bwMode="auto">
            <a:xfrm>
              <a:off x="629" y="2445"/>
              <a:ext cx="21" cy="44"/>
            </a:xfrm>
            <a:custGeom>
              <a:avLst/>
              <a:gdLst>
                <a:gd name="T0" fmla="*/ 8 w 31"/>
                <a:gd name="T1" fmla="*/ 46 h 65"/>
                <a:gd name="T2" fmla="*/ 8 w 31"/>
                <a:gd name="T3" fmla="*/ 61 h 65"/>
                <a:gd name="T4" fmla="*/ 15 w 31"/>
                <a:gd name="T5" fmla="*/ 65 h 65"/>
                <a:gd name="T6" fmla="*/ 23 w 31"/>
                <a:gd name="T7" fmla="*/ 62 h 65"/>
                <a:gd name="T8" fmla="*/ 31 w 31"/>
                <a:gd name="T9" fmla="*/ 43 h 65"/>
                <a:gd name="T10" fmla="*/ 23 w 31"/>
                <a:gd name="T11" fmla="*/ 25 h 65"/>
                <a:gd name="T12" fmla="*/ 23 w 31"/>
                <a:gd name="T13" fmla="*/ 19 h 65"/>
                <a:gd name="T14" fmla="*/ 23 w 31"/>
                <a:gd name="T15" fmla="*/ 4 h 65"/>
                <a:gd name="T16" fmla="*/ 8 w 31"/>
                <a:gd name="T17" fmla="*/ 4 h 65"/>
                <a:gd name="T18" fmla="*/ 0 w 31"/>
                <a:gd name="T19" fmla="*/ 22 h 65"/>
                <a:gd name="T20" fmla="*/ 8 w 31"/>
                <a:gd name="T21" fmla="*/ 40 h 65"/>
                <a:gd name="T22" fmla="*/ 8 w 31"/>
                <a:gd name="T2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5">
                  <a:moveTo>
                    <a:pt x="8" y="46"/>
                  </a:moveTo>
                  <a:cubicBezTo>
                    <a:pt x="4" y="50"/>
                    <a:pt x="4" y="57"/>
                    <a:pt x="8" y="61"/>
                  </a:cubicBezTo>
                  <a:cubicBezTo>
                    <a:pt x="10" y="64"/>
                    <a:pt x="13" y="65"/>
                    <a:pt x="15" y="65"/>
                  </a:cubicBezTo>
                  <a:cubicBezTo>
                    <a:pt x="18" y="65"/>
                    <a:pt x="21" y="64"/>
                    <a:pt x="23" y="62"/>
                  </a:cubicBezTo>
                  <a:cubicBezTo>
                    <a:pt x="24" y="60"/>
                    <a:pt x="31" y="53"/>
                    <a:pt x="31" y="43"/>
                  </a:cubicBezTo>
                  <a:cubicBezTo>
                    <a:pt x="31" y="39"/>
                    <a:pt x="30" y="32"/>
                    <a:pt x="23" y="25"/>
                  </a:cubicBezTo>
                  <a:cubicBezTo>
                    <a:pt x="22" y="24"/>
                    <a:pt x="20" y="22"/>
                    <a:pt x="23" y="19"/>
                  </a:cubicBezTo>
                  <a:cubicBezTo>
                    <a:pt x="27" y="15"/>
                    <a:pt x="27" y="8"/>
                    <a:pt x="23" y="4"/>
                  </a:cubicBezTo>
                  <a:cubicBezTo>
                    <a:pt x="19" y="0"/>
                    <a:pt x="12" y="0"/>
                    <a:pt x="8" y="4"/>
                  </a:cubicBezTo>
                  <a:cubicBezTo>
                    <a:pt x="7" y="5"/>
                    <a:pt x="0" y="12"/>
                    <a:pt x="0" y="22"/>
                  </a:cubicBezTo>
                  <a:cubicBezTo>
                    <a:pt x="0" y="27"/>
                    <a:pt x="1" y="34"/>
                    <a:pt x="8" y="40"/>
                  </a:cubicBezTo>
                  <a:cubicBezTo>
                    <a:pt x="9" y="41"/>
                    <a:pt x="11" y="43"/>
                    <a:pt x="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sp>
          <p:nvSpPr>
            <p:cNvPr id="109" name="Freeform 582">
              <a:extLst>
                <a:ext uri="{FF2B5EF4-FFF2-40B4-BE49-F238E27FC236}">
                  <a16:creationId xmlns="" xmlns:a16="http://schemas.microsoft.com/office/drawing/2014/main" id="{9D389BBA-F33A-4BC6-9C35-3E9209F5B3BB}"/>
                </a:ext>
              </a:extLst>
            </p:cNvPr>
            <p:cNvSpPr>
              <a:spLocks noEditPoints="1"/>
            </p:cNvSpPr>
            <p:nvPr/>
          </p:nvSpPr>
          <p:spPr bwMode="auto">
            <a:xfrm>
              <a:off x="399" y="2382"/>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grpSp>
      <p:grpSp>
        <p:nvGrpSpPr>
          <p:cNvPr id="110" name="Group 883">
            <a:extLst>
              <a:ext uri="{FF2B5EF4-FFF2-40B4-BE49-F238E27FC236}">
                <a16:creationId xmlns="" xmlns:a16="http://schemas.microsoft.com/office/drawing/2014/main" id="{954739B8-4A7B-43A0-BE8C-096F563B0470}"/>
              </a:ext>
            </a:extLst>
          </p:cNvPr>
          <p:cNvGrpSpPr>
            <a:grpSpLocks noChangeAspect="1"/>
          </p:cNvGrpSpPr>
          <p:nvPr/>
        </p:nvGrpSpPr>
        <p:grpSpPr bwMode="auto">
          <a:xfrm>
            <a:off x="2873919" y="2486915"/>
            <a:ext cx="206345" cy="274320"/>
            <a:chOff x="5070" y="3459"/>
            <a:chExt cx="341" cy="340"/>
          </a:xfrm>
          <a:solidFill>
            <a:schemeClr val="accent1"/>
          </a:solidFill>
        </p:grpSpPr>
        <p:sp>
          <p:nvSpPr>
            <p:cNvPr id="111" name="Freeform 884">
              <a:extLst>
                <a:ext uri="{FF2B5EF4-FFF2-40B4-BE49-F238E27FC236}">
                  <a16:creationId xmlns="" xmlns:a16="http://schemas.microsoft.com/office/drawing/2014/main" id="{7B6A826E-37D3-4BD4-83F1-314158B73143}"/>
                </a:ext>
              </a:extLst>
            </p:cNvPr>
            <p:cNvSpPr>
              <a:spLocks noEditPoints="1"/>
            </p:cNvSpPr>
            <p:nvPr/>
          </p:nvSpPr>
          <p:spPr bwMode="auto">
            <a:xfrm>
              <a:off x="5070" y="3459"/>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sp>
          <p:nvSpPr>
            <p:cNvPr id="112" name="Freeform 885">
              <a:extLst>
                <a:ext uri="{FF2B5EF4-FFF2-40B4-BE49-F238E27FC236}">
                  <a16:creationId xmlns="" xmlns:a16="http://schemas.microsoft.com/office/drawing/2014/main" id="{2523B906-F93F-47C1-A112-50F8130BC324}"/>
                </a:ext>
              </a:extLst>
            </p:cNvPr>
            <p:cNvSpPr>
              <a:spLocks noEditPoints="1"/>
            </p:cNvSpPr>
            <p:nvPr/>
          </p:nvSpPr>
          <p:spPr bwMode="auto">
            <a:xfrm>
              <a:off x="5155" y="3529"/>
              <a:ext cx="171" cy="206"/>
            </a:xfrm>
            <a:custGeom>
              <a:avLst/>
              <a:gdLst>
                <a:gd name="T0" fmla="*/ 234 w 256"/>
                <a:gd name="T1" fmla="*/ 171 h 310"/>
                <a:gd name="T2" fmla="*/ 208 w 256"/>
                <a:gd name="T3" fmla="*/ 160 h 310"/>
                <a:gd name="T4" fmla="*/ 200 w 256"/>
                <a:gd name="T5" fmla="*/ 133 h 310"/>
                <a:gd name="T6" fmla="*/ 96 w 256"/>
                <a:gd name="T7" fmla="*/ 107 h 310"/>
                <a:gd name="T8" fmla="*/ 53 w 256"/>
                <a:gd name="T9" fmla="*/ 136 h 310"/>
                <a:gd name="T10" fmla="*/ 32 w 256"/>
                <a:gd name="T11" fmla="*/ 160 h 310"/>
                <a:gd name="T12" fmla="*/ 25 w 256"/>
                <a:gd name="T13" fmla="*/ 179 h 310"/>
                <a:gd name="T14" fmla="*/ 0 w 256"/>
                <a:gd name="T15" fmla="*/ 245 h 310"/>
                <a:gd name="T16" fmla="*/ 10 w 256"/>
                <a:gd name="T17" fmla="*/ 265 h 310"/>
                <a:gd name="T18" fmla="*/ 21 w 256"/>
                <a:gd name="T19" fmla="*/ 310 h 310"/>
                <a:gd name="T20" fmla="*/ 74 w 256"/>
                <a:gd name="T21" fmla="*/ 299 h 310"/>
                <a:gd name="T22" fmla="*/ 128 w 256"/>
                <a:gd name="T23" fmla="*/ 288 h 310"/>
                <a:gd name="T24" fmla="*/ 181 w 256"/>
                <a:gd name="T25" fmla="*/ 299 h 310"/>
                <a:gd name="T26" fmla="*/ 234 w 256"/>
                <a:gd name="T27" fmla="*/ 310 h 310"/>
                <a:gd name="T28" fmla="*/ 245 w 256"/>
                <a:gd name="T29" fmla="*/ 265 h 310"/>
                <a:gd name="T30" fmla="*/ 256 w 256"/>
                <a:gd name="T31" fmla="*/ 245 h 310"/>
                <a:gd name="T32" fmla="*/ 230 w 256"/>
                <a:gd name="T33" fmla="*/ 179 h 310"/>
                <a:gd name="T34" fmla="*/ 160 w 256"/>
                <a:gd name="T35" fmla="*/ 128 h 310"/>
                <a:gd name="T36" fmla="*/ 189 w 256"/>
                <a:gd name="T37" fmla="*/ 171 h 310"/>
                <a:gd name="T38" fmla="*/ 73 w 256"/>
                <a:gd name="T39" fmla="*/ 144 h 310"/>
                <a:gd name="T40" fmla="*/ 53 w 256"/>
                <a:gd name="T41" fmla="*/ 288 h 310"/>
                <a:gd name="T42" fmla="*/ 32 w 256"/>
                <a:gd name="T43" fmla="*/ 277 h 310"/>
                <a:gd name="T44" fmla="*/ 53 w 256"/>
                <a:gd name="T45" fmla="*/ 288 h 310"/>
                <a:gd name="T46" fmla="*/ 21 w 256"/>
                <a:gd name="T47" fmla="*/ 224 h 310"/>
                <a:gd name="T48" fmla="*/ 202 w 256"/>
                <a:gd name="T49" fmla="*/ 192 h 310"/>
                <a:gd name="T50" fmla="*/ 234 w 256"/>
                <a:gd name="T51" fmla="*/ 245 h 310"/>
                <a:gd name="T52" fmla="*/ 21 w 256"/>
                <a:gd name="T53" fmla="*/ 245 h 310"/>
                <a:gd name="T54" fmla="*/ 202 w 256"/>
                <a:gd name="T55" fmla="*/ 288 h 310"/>
                <a:gd name="T56" fmla="*/ 224 w 256"/>
                <a:gd name="T57" fmla="*/ 277 h 310"/>
                <a:gd name="T58" fmla="*/ 160 w 256"/>
                <a:gd name="T59" fmla="*/ 224 h 310"/>
                <a:gd name="T60" fmla="*/ 106 w 256"/>
                <a:gd name="T61" fmla="*/ 235 h 310"/>
                <a:gd name="T62" fmla="*/ 106 w 256"/>
                <a:gd name="T63" fmla="*/ 214 h 310"/>
                <a:gd name="T64" fmla="*/ 160 w 256"/>
                <a:gd name="T65" fmla="*/ 224 h 310"/>
                <a:gd name="T66" fmla="*/ 57 w 256"/>
                <a:gd name="T67" fmla="*/ 239 h 310"/>
                <a:gd name="T68" fmla="*/ 57 w 256"/>
                <a:gd name="T69" fmla="*/ 218 h 310"/>
                <a:gd name="T70" fmla="*/ 208 w 256"/>
                <a:gd name="T71" fmla="*/ 228 h 310"/>
                <a:gd name="T72" fmla="*/ 188 w 256"/>
                <a:gd name="T73" fmla="*/ 228 h 310"/>
                <a:gd name="T74" fmla="*/ 208 w 256"/>
                <a:gd name="T75" fmla="*/ 228 h 310"/>
                <a:gd name="T76" fmla="*/ 13 w 256"/>
                <a:gd name="T77" fmla="*/ 55 h 310"/>
                <a:gd name="T78" fmla="*/ 242 w 256"/>
                <a:gd name="T79" fmla="*/ 55 h 310"/>
                <a:gd name="T80" fmla="*/ 226 w 256"/>
                <a:gd name="T81" fmla="*/ 69 h 310"/>
                <a:gd name="T82" fmla="*/ 29 w 256"/>
                <a:gd name="T83" fmla="*/ 69 h 310"/>
                <a:gd name="T84" fmla="*/ 14 w 256"/>
                <a:gd name="T85" fmla="*/ 70 h 310"/>
                <a:gd name="T86" fmla="*/ 211 w 256"/>
                <a:gd name="T87" fmla="*/ 104 h 310"/>
                <a:gd name="T88" fmla="*/ 128 w 256"/>
                <a:gd name="T89" fmla="*/ 70 h 310"/>
                <a:gd name="T90" fmla="*/ 51 w 256"/>
                <a:gd name="T91" fmla="*/ 107 h 310"/>
                <a:gd name="T92" fmla="*/ 43 w 256"/>
                <a:gd name="T93" fmla="*/ 89 h 310"/>
                <a:gd name="T94" fmla="*/ 212 w 256"/>
                <a:gd name="T95" fmla="*/ 8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310">
                  <a:moveTo>
                    <a:pt x="230" y="179"/>
                  </a:moveTo>
                  <a:cubicBezTo>
                    <a:pt x="233" y="177"/>
                    <a:pt x="234" y="175"/>
                    <a:pt x="234" y="171"/>
                  </a:cubicBezTo>
                  <a:cubicBezTo>
                    <a:pt x="234" y="165"/>
                    <a:pt x="230" y="160"/>
                    <a:pt x="224" y="160"/>
                  </a:cubicBezTo>
                  <a:cubicBezTo>
                    <a:pt x="208" y="160"/>
                    <a:pt x="208" y="160"/>
                    <a:pt x="208" y="160"/>
                  </a:cubicBezTo>
                  <a:cubicBezTo>
                    <a:pt x="202" y="136"/>
                    <a:pt x="202" y="136"/>
                    <a:pt x="202" y="136"/>
                  </a:cubicBezTo>
                  <a:cubicBezTo>
                    <a:pt x="202" y="135"/>
                    <a:pt x="201" y="134"/>
                    <a:pt x="200" y="133"/>
                  </a:cubicBezTo>
                  <a:cubicBezTo>
                    <a:pt x="198" y="130"/>
                    <a:pt x="180" y="107"/>
                    <a:pt x="160" y="107"/>
                  </a:cubicBezTo>
                  <a:cubicBezTo>
                    <a:pt x="96" y="107"/>
                    <a:pt x="96" y="107"/>
                    <a:pt x="96" y="107"/>
                  </a:cubicBezTo>
                  <a:cubicBezTo>
                    <a:pt x="75" y="107"/>
                    <a:pt x="57" y="130"/>
                    <a:pt x="55" y="133"/>
                  </a:cubicBezTo>
                  <a:cubicBezTo>
                    <a:pt x="54" y="134"/>
                    <a:pt x="54" y="135"/>
                    <a:pt x="53" y="136"/>
                  </a:cubicBezTo>
                  <a:cubicBezTo>
                    <a:pt x="47" y="160"/>
                    <a:pt x="47" y="160"/>
                    <a:pt x="47" y="160"/>
                  </a:cubicBezTo>
                  <a:cubicBezTo>
                    <a:pt x="32" y="160"/>
                    <a:pt x="32" y="160"/>
                    <a:pt x="32" y="160"/>
                  </a:cubicBezTo>
                  <a:cubicBezTo>
                    <a:pt x="26" y="160"/>
                    <a:pt x="21" y="165"/>
                    <a:pt x="21" y="171"/>
                  </a:cubicBezTo>
                  <a:cubicBezTo>
                    <a:pt x="21" y="175"/>
                    <a:pt x="23" y="177"/>
                    <a:pt x="25" y="179"/>
                  </a:cubicBezTo>
                  <a:cubicBezTo>
                    <a:pt x="10" y="189"/>
                    <a:pt x="0" y="206"/>
                    <a:pt x="0" y="224"/>
                  </a:cubicBezTo>
                  <a:cubicBezTo>
                    <a:pt x="0" y="245"/>
                    <a:pt x="0" y="245"/>
                    <a:pt x="0" y="245"/>
                  </a:cubicBezTo>
                  <a:cubicBezTo>
                    <a:pt x="0" y="248"/>
                    <a:pt x="0" y="255"/>
                    <a:pt x="6" y="262"/>
                  </a:cubicBezTo>
                  <a:cubicBezTo>
                    <a:pt x="8" y="263"/>
                    <a:pt x="9" y="264"/>
                    <a:pt x="10" y="265"/>
                  </a:cubicBezTo>
                  <a:cubicBezTo>
                    <a:pt x="10" y="299"/>
                    <a:pt x="10" y="299"/>
                    <a:pt x="10" y="299"/>
                  </a:cubicBezTo>
                  <a:cubicBezTo>
                    <a:pt x="10" y="305"/>
                    <a:pt x="15" y="310"/>
                    <a:pt x="21" y="310"/>
                  </a:cubicBezTo>
                  <a:cubicBezTo>
                    <a:pt x="64" y="310"/>
                    <a:pt x="64" y="310"/>
                    <a:pt x="64" y="310"/>
                  </a:cubicBezTo>
                  <a:cubicBezTo>
                    <a:pt x="70" y="310"/>
                    <a:pt x="74" y="305"/>
                    <a:pt x="74" y="299"/>
                  </a:cubicBezTo>
                  <a:cubicBezTo>
                    <a:pt x="74" y="286"/>
                    <a:pt x="74" y="286"/>
                    <a:pt x="74" y="286"/>
                  </a:cubicBezTo>
                  <a:cubicBezTo>
                    <a:pt x="90" y="287"/>
                    <a:pt x="107" y="288"/>
                    <a:pt x="128" y="288"/>
                  </a:cubicBezTo>
                  <a:cubicBezTo>
                    <a:pt x="148" y="288"/>
                    <a:pt x="165" y="287"/>
                    <a:pt x="181" y="286"/>
                  </a:cubicBezTo>
                  <a:cubicBezTo>
                    <a:pt x="181" y="299"/>
                    <a:pt x="181" y="299"/>
                    <a:pt x="181" y="299"/>
                  </a:cubicBezTo>
                  <a:cubicBezTo>
                    <a:pt x="181" y="305"/>
                    <a:pt x="186" y="310"/>
                    <a:pt x="192" y="310"/>
                  </a:cubicBezTo>
                  <a:cubicBezTo>
                    <a:pt x="234" y="310"/>
                    <a:pt x="234" y="310"/>
                    <a:pt x="234" y="310"/>
                  </a:cubicBezTo>
                  <a:cubicBezTo>
                    <a:pt x="240" y="310"/>
                    <a:pt x="245" y="305"/>
                    <a:pt x="245" y="299"/>
                  </a:cubicBezTo>
                  <a:cubicBezTo>
                    <a:pt x="245" y="265"/>
                    <a:pt x="245" y="265"/>
                    <a:pt x="245" y="265"/>
                  </a:cubicBezTo>
                  <a:cubicBezTo>
                    <a:pt x="246" y="264"/>
                    <a:pt x="248" y="263"/>
                    <a:pt x="249" y="262"/>
                  </a:cubicBezTo>
                  <a:cubicBezTo>
                    <a:pt x="255" y="255"/>
                    <a:pt x="256" y="248"/>
                    <a:pt x="256" y="245"/>
                  </a:cubicBezTo>
                  <a:cubicBezTo>
                    <a:pt x="256" y="224"/>
                    <a:pt x="256" y="224"/>
                    <a:pt x="256" y="224"/>
                  </a:cubicBezTo>
                  <a:cubicBezTo>
                    <a:pt x="256" y="206"/>
                    <a:pt x="245" y="189"/>
                    <a:pt x="230" y="179"/>
                  </a:cubicBezTo>
                  <a:close/>
                  <a:moveTo>
                    <a:pt x="96" y="128"/>
                  </a:moveTo>
                  <a:cubicBezTo>
                    <a:pt x="160" y="128"/>
                    <a:pt x="160" y="128"/>
                    <a:pt x="160" y="128"/>
                  </a:cubicBezTo>
                  <a:cubicBezTo>
                    <a:pt x="166" y="128"/>
                    <a:pt x="176" y="137"/>
                    <a:pt x="182" y="144"/>
                  </a:cubicBezTo>
                  <a:cubicBezTo>
                    <a:pt x="189" y="171"/>
                    <a:pt x="189" y="171"/>
                    <a:pt x="189" y="171"/>
                  </a:cubicBezTo>
                  <a:cubicBezTo>
                    <a:pt x="67" y="171"/>
                    <a:pt x="67" y="171"/>
                    <a:pt x="67" y="171"/>
                  </a:cubicBezTo>
                  <a:cubicBezTo>
                    <a:pt x="73" y="144"/>
                    <a:pt x="73" y="144"/>
                    <a:pt x="73" y="144"/>
                  </a:cubicBezTo>
                  <a:cubicBezTo>
                    <a:pt x="79" y="137"/>
                    <a:pt x="89" y="128"/>
                    <a:pt x="96" y="128"/>
                  </a:cubicBezTo>
                  <a:close/>
                  <a:moveTo>
                    <a:pt x="53" y="288"/>
                  </a:moveTo>
                  <a:cubicBezTo>
                    <a:pt x="32" y="288"/>
                    <a:pt x="32" y="288"/>
                    <a:pt x="32" y="288"/>
                  </a:cubicBezTo>
                  <a:cubicBezTo>
                    <a:pt x="32" y="277"/>
                    <a:pt x="32" y="277"/>
                    <a:pt x="32" y="277"/>
                  </a:cubicBezTo>
                  <a:cubicBezTo>
                    <a:pt x="38" y="279"/>
                    <a:pt x="45" y="281"/>
                    <a:pt x="53" y="282"/>
                  </a:cubicBezTo>
                  <a:lnTo>
                    <a:pt x="53" y="288"/>
                  </a:lnTo>
                  <a:close/>
                  <a:moveTo>
                    <a:pt x="21" y="245"/>
                  </a:moveTo>
                  <a:cubicBezTo>
                    <a:pt x="21" y="224"/>
                    <a:pt x="21" y="224"/>
                    <a:pt x="21" y="224"/>
                  </a:cubicBezTo>
                  <a:cubicBezTo>
                    <a:pt x="21" y="208"/>
                    <a:pt x="37" y="192"/>
                    <a:pt x="53" y="192"/>
                  </a:cubicBezTo>
                  <a:cubicBezTo>
                    <a:pt x="202" y="192"/>
                    <a:pt x="202" y="192"/>
                    <a:pt x="202" y="192"/>
                  </a:cubicBezTo>
                  <a:cubicBezTo>
                    <a:pt x="219" y="192"/>
                    <a:pt x="234" y="208"/>
                    <a:pt x="234" y="224"/>
                  </a:cubicBezTo>
                  <a:cubicBezTo>
                    <a:pt x="234" y="245"/>
                    <a:pt x="234" y="245"/>
                    <a:pt x="234" y="245"/>
                  </a:cubicBezTo>
                  <a:cubicBezTo>
                    <a:pt x="233" y="247"/>
                    <a:pt x="222" y="267"/>
                    <a:pt x="128" y="267"/>
                  </a:cubicBezTo>
                  <a:cubicBezTo>
                    <a:pt x="34" y="267"/>
                    <a:pt x="22" y="247"/>
                    <a:pt x="21" y="245"/>
                  </a:cubicBezTo>
                  <a:close/>
                  <a:moveTo>
                    <a:pt x="224" y="288"/>
                  </a:moveTo>
                  <a:cubicBezTo>
                    <a:pt x="202" y="288"/>
                    <a:pt x="202" y="288"/>
                    <a:pt x="202" y="288"/>
                  </a:cubicBezTo>
                  <a:cubicBezTo>
                    <a:pt x="202" y="282"/>
                    <a:pt x="202" y="282"/>
                    <a:pt x="202" y="282"/>
                  </a:cubicBezTo>
                  <a:cubicBezTo>
                    <a:pt x="210" y="281"/>
                    <a:pt x="217" y="279"/>
                    <a:pt x="224" y="277"/>
                  </a:cubicBezTo>
                  <a:lnTo>
                    <a:pt x="224" y="288"/>
                  </a:lnTo>
                  <a:close/>
                  <a:moveTo>
                    <a:pt x="160" y="224"/>
                  </a:moveTo>
                  <a:cubicBezTo>
                    <a:pt x="160" y="230"/>
                    <a:pt x="155" y="235"/>
                    <a:pt x="149" y="235"/>
                  </a:cubicBezTo>
                  <a:cubicBezTo>
                    <a:pt x="106" y="235"/>
                    <a:pt x="106" y="235"/>
                    <a:pt x="106" y="235"/>
                  </a:cubicBezTo>
                  <a:cubicBezTo>
                    <a:pt x="100" y="235"/>
                    <a:pt x="96" y="230"/>
                    <a:pt x="96" y="224"/>
                  </a:cubicBezTo>
                  <a:cubicBezTo>
                    <a:pt x="96" y="218"/>
                    <a:pt x="100" y="214"/>
                    <a:pt x="106" y="214"/>
                  </a:cubicBezTo>
                  <a:cubicBezTo>
                    <a:pt x="149" y="214"/>
                    <a:pt x="149" y="214"/>
                    <a:pt x="149" y="214"/>
                  </a:cubicBezTo>
                  <a:cubicBezTo>
                    <a:pt x="155" y="214"/>
                    <a:pt x="160" y="218"/>
                    <a:pt x="160" y="224"/>
                  </a:cubicBezTo>
                  <a:close/>
                  <a:moveTo>
                    <a:pt x="67" y="228"/>
                  </a:moveTo>
                  <a:cubicBezTo>
                    <a:pt x="67" y="234"/>
                    <a:pt x="63" y="239"/>
                    <a:pt x="57" y="239"/>
                  </a:cubicBezTo>
                  <a:cubicBezTo>
                    <a:pt x="52" y="239"/>
                    <a:pt x="47" y="234"/>
                    <a:pt x="47" y="228"/>
                  </a:cubicBezTo>
                  <a:cubicBezTo>
                    <a:pt x="47" y="223"/>
                    <a:pt x="52" y="218"/>
                    <a:pt x="57" y="218"/>
                  </a:cubicBezTo>
                  <a:cubicBezTo>
                    <a:pt x="63" y="218"/>
                    <a:pt x="67" y="223"/>
                    <a:pt x="67" y="228"/>
                  </a:cubicBezTo>
                  <a:close/>
                  <a:moveTo>
                    <a:pt x="208" y="228"/>
                  </a:moveTo>
                  <a:cubicBezTo>
                    <a:pt x="208" y="234"/>
                    <a:pt x="204" y="239"/>
                    <a:pt x="198" y="239"/>
                  </a:cubicBezTo>
                  <a:cubicBezTo>
                    <a:pt x="193" y="239"/>
                    <a:pt x="188" y="234"/>
                    <a:pt x="188" y="228"/>
                  </a:cubicBezTo>
                  <a:cubicBezTo>
                    <a:pt x="188" y="223"/>
                    <a:pt x="193" y="218"/>
                    <a:pt x="198" y="218"/>
                  </a:cubicBezTo>
                  <a:cubicBezTo>
                    <a:pt x="204" y="218"/>
                    <a:pt x="208" y="223"/>
                    <a:pt x="208" y="228"/>
                  </a:cubicBezTo>
                  <a:close/>
                  <a:moveTo>
                    <a:pt x="14" y="70"/>
                  </a:moveTo>
                  <a:cubicBezTo>
                    <a:pt x="10" y="66"/>
                    <a:pt x="9" y="60"/>
                    <a:pt x="13" y="55"/>
                  </a:cubicBezTo>
                  <a:cubicBezTo>
                    <a:pt x="43" y="20"/>
                    <a:pt x="84" y="0"/>
                    <a:pt x="128" y="0"/>
                  </a:cubicBezTo>
                  <a:cubicBezTo>
                    <a:pt x="171" y="0"/>
                    <a:pt x="212" y="20"/>
                    <a:pt x="242" y="55"/>
                  </a:cubicBezTo>
                  <a:cubicBezTo>
                    <a:pt x="246" y="60"/>
                    <a:pt x="246" y="66"/>
                    <a:pt x="241" y="70"/>
                  </a:cubicBezTo>
                  <a:cubicBezTo>
                    <a:pt x="237" y="74"/>
                    <a:pt x="230" y="74"/>
                    <a:pt x="226" y="69"/>
                  </a:cubicBezTo>
                  <a:cubicBezTo>
                    <a:pt x="200" y="39"/>
                    <a:pt x="165" y="22"/>
                    <a:pt x="128" y="22"/>
                  </a:cubicBezTo>
                  <a:cubicBezTo>
                    <a:pt x="90" y="22"/>
                    <a:pt x="55" y="39"/>
                    <a:pt x="29" y="69"/>
                  </a:cubicBezTo>
                  <a:cubicBezTo>
                    <a:pt x="27" y="72"/>
                    <a:pt x="24" y="73"/>
                    <a:pt x="21" y="73"/>
                  </a:cubicBezTo>
                  <a:cubicBezTo>
                    <a:pt x="19" y="73"/>
                    <a:pt x="16" y="72"/>
                    <a:pt x="14" y="70"/>
                  </a:cubicBezTo>
                  <a:close/>
                  <a:moveTo>
                    <a:pt x="212" y="89"/>
                  </a:moveTo>
                  <a:cubicBezTo>
                    <a:pt x="216" y="94"/>
                    <a:pt x="215" y="101"/>
                    <a:pt x="211" y="104"/>
                  </a:cubicBezTo>
                  <a:cubicBezTo>
                    <a:pt x="206" y="108"/>
                    <a:pt x="200" y="108"/>
                    <a:pt x="196" y="103"/>
                  </a:cubicBezTo>
                  <a:cubicBezTo>
                    <a:pt x="178" y="82"/>
                    <a:pt x="153" y="70"/>
                    <a:pt x="128" y="70"/>
                  </a:cubicBezTo>
                  <a:cubicBezTo>
                    <a:pt x="102" y="70"/>
                    <a:pt x="78" y="82"/>
                    <a:pt x="60" y="103"/>
                  </a:cubicBezTo>
                  <a:cubicBezTo>
                    <a:pt x="57" y="106"/>
                    <a:pt x="54" y="107"/>
                    <a:pt x="51" y="107"/>
                  </a:cubicBezTo>
                  <a:cubicBezTo>
                    <a:pt x="49" y="107"/>
                    <a:pt x="47" y="106"/>
                    <a:pt x="45" y="104"/>
                  </a:cubicBezTo>
                  <a:cubicBezTo>
                    <a:pt x="40" y="101"/>
                    <a:pt x="40" y="94"/>
                    <a:pt x="43" y="89"/>
                  </a:cubicBezTo>
                  <a:cubicBezTo>
                    <a:pt x="66" y="63"/>
                    <a:pt x="96" y="49"/>
                    <a:pt x="128" y="49"/>
                  </a:cubicBezTo>
                  <a:cubicBezTo>
                    <a:pt x="160" y="49"/>
                    <a:pt x="190" y="63"/>
                    <a:pt x="212"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grpSp>
      <p:grpSp>
        <p:nvGrpSpPr>
          <p:cNvPr id="113" name="Group 291">
            <a:extLst>
              <a:ext uri="{FF2B5EF4-FFF2-40B4-BE49-F238E27FC236}">
                <a16:creationId xmlns="" xmlns:a16="http://schemas.microsoft.com/office/drawing/2014/main" id="{20EB6E92-A8B1-425A-BBF2-DCD6FD0D5B25}"/>
              </a:ext>
            </a:extLst>
          </p:cNvPr>
          <p:cNvGrpSpPr>
            <a:grpSpLocks noChangeAspect="1"/>
          </p:cNvGrpSpPr>
          <p:nvPr/>
        </p:nvGrpSpPr>
        <p:grpSpPr bwMode="auto">
          <a:xfrm>
            <a:off x="2874523" y="2027751"/>
            <a:ext cx="205740" cy="274320"/>
            <a:chOff x="1197" y="1315"/>
            <a:chExt cx="340" cy="340"/>
          </a:xfrm>
          <a:solidFill>
            <a:schemeClr val="accent1"/>
          </a:solidFill>
        </p:grpSpPr>
        <p:sp>
          <p:nvSpPr>
            <p:cNvPr id="114" name="Freeform 292">
              <a:extLst>
                <a:ext uri="{FF2B5EF4-FFF2-40B4-BE49-F238E27FC236}">
                  <a16:creationId xmlns="" xmlns:a16="http://schemas.microsoft.com/office/drawing/2014/main" id="{47BD2955-73BD-47B7-B074-DD9F28448FC7}"/>
                </a:ext>
              </a:extLst>
            </p:cNvPr>
            <p:cNvSpPr>
              <a:spLocks noEditPoints="1"/>
            </p:cNvSpPr>
            <p:nvPr/>
          </p:nvSpPr>
          <p:spPr bwMode="auto">
            <a:xfrm>
              <a:off x="1197" y="131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sp>
          <p:nvSpPr>
            <p:cNvPr id="115" name="Freeform 293">
              <a:extLst>
                <a:ext uri="{FF2B5EF4-FFF2-40B4-BE49-F238E27FC236}">
                  <a16:creationId xmlns="" xmlns:a16="http://schemas.microsoft.com/office/drawing/2014/main" id="{99499777-A226-4AEC-9EF6-880EF0C4FDAE}"/>
                </a:ext>
              </a:extLst>
            </p:cNvPr>
            <p:cNvSpPr>
              <a:spLocks noEditPoints="1"/>
            </p:cNvSpPr>
            <p:nvPr/>
          </p:nvSpPr>
          <p:spPr bwMode="auto">
            <a:xfrm>
              <a:off x="1261" y="1442"/>
              <a:ext cx="212" cy="113"/>
            </a:xfrm>
            <a:custGeom>
              <a:avLst/>
              <a:gdLst>
                <a:gd name="T0" fmla="*/ 317 w 320"/>
                <a:gd name="T1" fmla="*/ 45 h 170"/>
                <a:gd name="T2" fmla="*/ 295 w 320"/>
                <a:gd name="T3" fmla="*/ 24 h 170"/>
                <a:gd name="T4" fmla="*/ 288 w 320"/>
                <a:gd name="T5" fmla="*/ 21 h 170"/>
                <a:gd name="T6" fmla="*/ 245 w 320"/>
                <a:gd name="T7" fmla="*/ 21 h 170"/>
                <a:gd name="T8" fmla="*/ 245 w 320"/>
                <a:gd name="T9" fmla="*/ 10 h 170"/>
                <a:gd name="T10" fmla="*/ 234 w 320"/>
                <a:gd name="T11" fmla="*/ 0 h 170"/>
                <a:gd name="T12" fmla="*/ 10 w 320"/>
                <a:gd name="T13" fmla="*/ 0 h 170"/>
                <a:gd name="T14" fmla="*/ 0 w 320"/>
                <a:gd name="T15" fmla="*/ 10 h 170"/>
                <a:gd name="T16" fmla="*/ 0 w 320"/>
                <a:gd name="T17" fmla="*/ 117 h 170"/>
                <a:gd name="T18" fmla="*/ 10 w 320"/>
                <a:gd name="T19" fmla="*/ 128 h 170"/>
                <a:gd name="T20" fmla="*/ 23 w 320"/>
                <a:gd name="T21" fmla="*/ 128 h 170"/>
                <a:gd name="T22" fmla="*/ 21 w 320"/>
                <a:gd name="T23" fmla="*/ 138 h 170"/>
                <a:gd name="T24" fmla="*/ 53 w 320"/>
                <a:gd name="T25" fmla="*/ 170 h 170"/>
                <a:gd name="T26" fmla="*/ 80 w 320"/>
                <a:gd name="T27" fmla="*/ 156 h 170"/>
                <a:gd name="T28" fmla="*/ 106 w 320"/>
                <a:gd name="T29" fmla="*/ 170 h 170"/>
                <a:gd name="T30" fmla="*/ 138 w 320"/>
                <a:gd name="T31" fmla="*/ 138 h 170"/>
                <a:gd name="T32" fmla="*/ 136 w 320"/>
                <a:gd name="T33" fmla="*/ 128 h 170"/>
                <a:gd name="T34" fmla="*/ 234 w 320"/>
                <a:gd name="T35" fmla="*/ 128 h 170"/>
                <a:gd name="T36" fmla="*/ 236 w 320"/>
                <a:gd name="T37" fmla="*/ 128 h 170"/>
                <a:gd name="T38" fmla="*/ 234 w 320"/>
                <a:gd name="T39" fmla="*/ 138 h 170"/>
                <a:gd name="T40" fmla="*/ 266 w 320"/>
                <a:gd name="T41" fmla="*/ 170 h 170"/>
                <a:gd name="T42" fmla="*/ 298 w 320"/>
                <a:gd name="T43" fmla="*/ 138 h 170"/>
                <a:gd name="T44" fmla="*/ 296 w 320"/>
                <a:gd name="T45" fmla="*/ 128 h 170"/>
                <a:gd name="T46" fmla="*/ 309 w 320"/>
                <a:gd name="T47" fmla="*/ 128 h 170"/>
                <a:gd name="T48" fmla="*/ 320 w 320"/>
                <a:gd name="T49" fmla="*/ 117 h 170"/>
                <a:gd name="T50" fmla="*/ 320 w 320"/>
                <a:gd name="T51" fmla="*/ 53 h 170"/>
                <a:gd name="T52" fmla="*/ 317 w 320"/>
                <a:gd name="T53" fmla="*/ 45 h 170"/>
                <a:gd name="T54" fmla="*/ 21 w 320"/>
                <a:gd name="T55" fmla="*/ 21 h 170"/>
                <a:gd name="T56" fmla="*/ 224 w 320"/>
                <a:gd name="T57" fmla="*/ 21 h 170"/>
                <a:gd name="T58" fmla="*/ 224 w 320"/>
                <a:gd name="T59" fmla="*/ 32 h 170"/>
                <a:gd name="T60" fmla="*/ 224 w 320"/>
                <a:gd name="T61" fmla="*/ 106 h 170"/>
                <a:gd name="T62" fmla="*/ 21 w 320"/>
                <a:gd name="T63" fmla="*/ 106 h 170"/>
                <a:gd name="T64" fmla="*/ 21 w 320"/>
                <a:gd name="T65" fmla="*/ 21 h 170"/>
                <a:gd name="T66" fmla="*/ 53 w 320"/>
                <a:gd name="T67" fmla="*/ 149 h 170"/>
                <a:gd name="T68" fmla="*/ 42 w 320"/>
                <a:gd name="T69" fmla="*/ 138 h 170"/>
                <a:gd name="T70" fmla="*/ 53 w 320"/>
                <a:gd name="T71" fmla="*/ 128 h 170"/>
                <a:gd name="T72" fmla="*/ 64 w 320"/>
                <a:gd name="T73" fmla="*/ 138 h 170"/>
                <a:gd name="T74" fmla="*/ 53 w 320"/>
                <a:gd name="T75" fmla="*/ 149 h 170"/>
                <a:gd name="T76" fmla="*/ 117 w 320"/>
                <a:gd name="T77" fmla="*/ 138 h 170"/>
                <a:gd name="T78" fmla="*/ 106 w 320"/>
                <a:gd name="T79" fmla="*/ 149 h 170"/>
                <a:gd name="T80" fmla="*/ 96 w 320"/>
                <a:gd name="T81" fmla="*/ 138 h 170"/>
                <a:gd name="T82" fmla="*/ 106 w 320"/>
                <a:gd name="T83" fmla="*/ 128 h 170"/>
                <a:gd name="T84" fmla="*/ 117 w 320"/>
                <a:gd name="T85" fmla="*/ 138 h 170"/>
                <a:gd name="T86" fmla="*/ 277 w 320"/>
                <a:gd name="T87" fmla="*/ 138 h 170"/>
                <a:gd name="T88" fmla="*/ 266 w 320"/>
                <a:gd name="T89" fmla="*/ 149 h 170"/>
                <a:gd name="T90" fmla="*/ 256 w 320"/>
                <a:gd name="T91" fmla="*/ 138 h 170"/>
                <a:gd name="T92" fmla="*/ 266 w 320"/>
                <a:gd name="T93" fmla="*/ 128 h 170"/>
                <a:gd name="T94" fmla="*/ 277 w 320"/>
                <a:gd name="T95" fmla="*/ 138 h 170"/>
                <a:gd name="T96" fmla="*/ 298 w 320"/>
                <a:gd name="T97" fmla="*/ 106 h 170"/>
                <a:gd name="T98" fmla="*/ 245 w 320"/>
                <a:gd name="T99" fmla="*/ 106 h 170"/>
                <a:gd name="T100" fmla="*/ 245 w 320"/>
                <a:gd name="T101" fmla="*/ 42 h 170"/>
                <a:gd name="T102" fmla="*/ 283 w 320"/>
                <a:gd name="T103" fmla="*/ 42 h 170"/>
                <a:gd name="T104" fmla="*/ 298 w 320"/>
                <a:gd name="T105" fmla="*/ 57 h 170"/>
                <a:gd name="T106" fmla="*/ 298 w 320"/>
                <a:gd name="T107"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0" h="170">
                  <a:moveTo>
                    <a:pt x="317" y="45"/>
                  </a:moveTo>
                  <a:cubicBezTo>
                    <a:pt x="295" y="24"/>
                    <a:pt x="295" y="24"/>
                    <a:pt x="295" y="24"/>
                  </a:cubicBezTo>
                  <a:cubicBezTo>
                    <a:pt x="293" y="22"/>
                    <a:pt x="290" y="21"/>
                    <a:pt x="288" y="21"/>
                  </a:cubicBezTo>
                  <a:cubicBezTo>
                    <a:pt x="245" y="21"/>
                    <a:pt x="245" y="21"/>
                    <a:pt x="245" y="21"/>
                  </a:cubicBezTo>
                  <a:cubicBezTo>
                    <a:pt x="245" y="10"/>
                    <a:pt x="245" y="10"/>
                    <a:pt x="245" y="10"/>
                  </a:cubicBezTo>
                  <a:cubicBezTo>
                    <a:pt x="245" y="4"/>
                    <a:pt x="240" y="0"/>
                    <a:pt x="234" y="0"/>
                  </a:cubicBezTo>
                  <a:cubicBezTo>
                    <a:pt x="10" y="0"/>
                    <a:pt x="10" y="0"/>
                    <a:pt x="10" y="0"/>
                  </a:cubicBezTo>
                  <a:cubicBezTo>
                    <a:pt x="4" y="0"/>
                    <a:pt x="0" y="4"/>
                    <a:pt x="0" y="10"/>
                  </a:cubicBezTo>
                  <a:cubicBezTo>
                    <a:pt x="0" y="117"/>
                    <a:pt x="0" y="117"/>
                    <a:pt x="0" y="117"/>
                  </a:cubicBezTo>
                  <a:cubicBezTo>
                    <a:pt x="0" y="123"/>
                    <a:pt x="4" y="128"/>
                    <a:pt x="10" y="128"/>
                  </a:cubicBezTo>
                  <a:cubicBezTo>
                    <a:pt x="23" y="128"/>
                    <a:pt x="23" y="128"/>
                    <a:pt x="23" y="128"/>
                  </a:cubicBezTo>
                  <a:cubicBezTo>
                    <a:pt x="22" y="131"/>
                    <a:pt x="21" y="135"/>
                    <a:pt x="21" y="138"/>
                  </a:cubicBezTo>
                  <a:cubicBezTo>
                    <a:pt x="21" y="156"/>
                    <a:pt x="35" y="170"/>
                    <a:pt x="53" y="170"/>
                  </a:cubicBezTo>
                  <a:cubicBezTo>
                    <a:pt x="64" y="170"/>
                    <a:pt x="74" y="165"/>
                    <a:pt x="80" y="156"/>
                  </a:cubicBezTo>
                  <a:cubicBezTo>
                    <a:pt x="85" y="165"/>
                    <a:pt x="95" y="170"/>
                    <a:pt x="106" y="170"/>
                  </a:cubicBezTo>
                  <a:cubicBezTo>
                    <a:pt x="124" y="170"/>
                    <a:pt x="138" y="156"/>
                    <a:pt x="138" y="138"/>
                  </a:cubicBezTo>
                  <a:cubicBezTo>
                    <a:pt x="138" y="135"/>
                    <a:pt x="138" y="131"/>
                    <a:pt x="136" y="128"/>
                  </a:cubicBezTo>
                  <a:cubicBezTo>
                    <a:pt x="234" y="128"/>
                    <a:pt x="234" y="128"/>
                    <a:pt x="234" y="128"/>
                  </a:cubicBezTo>
                  <a:cubicBezTo>
                    <a:pt x="236" y="128"/>
                    <a:pt x="236" y="128"/>
                    <a:pt x="236" y="128"/>
                  </a:cubicBezTo>
                  <a:cubicBezTo>
                    <a:pt x="235" y="131"/>
                    <a:pt x="234" y="135"/>
                    <a:pt x="234" y="138"/>
                  </a:cubicBezTo>
                  <a:cubicBezTo>
                    <a:pt x="234" y="156"/>
                    <a:pt x="249" y="170"/>
                    <a:pt x="266" y="170"/>
                  </a:cubicBezTo>
                  <a:cubicBezTo>
                    <a:pt x="284" y="170"/>
                    <a:pt x="298" y="156"/>
                    <a:pt x="298" y="138"/>
                  </a:cubicBezTo>
                  <a:cubicBezTo>
                    <a:pt x="298" y="135"/>
                    <a:pt x="298" y="131"/>
                    <a:pt x="296" y="128"/>
                  </a:cubicBezTo>
                  <a:cubicBezTo>
                    <a:pt x="309" y="128"/>
                    <a:pt x="309" y="128"/>
                    <a:pt x="309" y="128"/>
                  </a:cubicBezTo>
                  <a:cubicBezTo>
                    <a:pt x="315" y="128"/>
                    <a:pt x="320" y="123"/>
                    <a:pt x="320" y="117"/>
                  </a:cubicBezTo>
                  <a:cubicBezTo>
                    <a:pt x="320" y="53"/>
                    <a:pt x="320" y="53"/>
                    <a:pt x="320" y="53"/>
                  </a:cubicBezTo>
                  <a:cubicBezTo>
                    <a:pt x="320" y="50"/>
                    <a:pt x="319" y="47"/>
                    <a:pt x="317" y="45"/>
                  </a:cubicBezTo>
                  <a:close/>
                  <a:moveTo>
                    <a:pt x="21" y="21"/>
                  </a:moveTo>
                  <a:cubicBezTo>
                    <a:pt x="224" y="21"/>
                    <a:pt x="224" y="21"/>
                    <a:pt x="224" y="21"/>
                  </a:cubicBezTo>
                  <a:cubicBezTo>
                    <a:pt x="224" y="32"/>
                    <a:pt x="224" y="32"/>
                    <a:pt x="224" y="32"/>
                  </a:cubicBezTo>
                  <a:cubicBezTo>
                    <a:pt x="224" y="106"/>
                    <a:pt x="224" y="106"/>
                    <a:pt x="224" y="106"/>
                  </a:cubicBezTo>
                  <a:cubicBezTo>
                    <a:pt x="21" y="106"/>
                    <a:pt x="21" y="106"/>
                    <a:pt x="21" y="106"/>
                  </a:cubicBezTo>
                  <a:lnTo>
                    <a:pt x="21" y="21"/>
                  </a:lnTo>
                  <a:close/>
                  <a:moveTo>
                    <a:pt x="53" y="149"/>
                  </a:moveTo>
                  <a:cubicBezTo>
                    <a:pt x="47" y="149"/>
                    <a:pt x="42" y="144"/>
                    <a:pt x="42" y="138"/>
                  </a:cubicBezTo>
                  <a:cubicBezTo>
                    <a:pt x="42" y="132"/>
                    <a:pt x="47" y="128"/>
                    <a:pt x="53" y="128"/>
                  </a:cubicBezTo>
                  <a:cubicBezTo>
                    <a:pt x="59" y="128"/>
                    <a:pt x="64" y="132"/>
                    <a:pt x="64" y="138"/>
                  </a:cubicBezTo>
                  <a:cubicBezTo>
                    <a:pt x="64" y="144"/>
                    <a:pt x="59" y="149"/>
                    <a:pt x="53" y="149"/>
                  </a:cubicBezTo>
                  <a:close/>
                  <a:moveTo>
                    <a:pt x="117" y="138"/>
                  </a:moveTo>
                  <a:cubicBezTo>
                    <a:pt x="117" y="144"/>
                    <a:pt x="112" y="149"/>
                    <a:pt x="106" y="149"/>
                  </a:cubicBezTo>
                  <a:cubicBezTo>
                    <a:pt x="100" y="149"/>
                    <a:pt x="96" y="144"/>
                    <a:pt x="96" y="138"/>
                  </a:cubicBezTo>
                  <a:cubicBezTo>
                    <a:pt x="96" y="132"/>
                    <a:pt x="100" y="128"/>
                    <a:pt x="106" y="128"/>
                  </a:cubicBezTo>
                  <a:cubicBezTo>
                    <a:pt x="112" y="128"/>
                    <a:pt x="117" y="132"/>
                    <a:pt x="117" y="138"/>
                  </a:cubicBezTo>
                  <a:close/>
                  <a:moveTo>
                    <a:pt x="277" y="138"/>
                  </a:moveTo>
                  <a:cubicBezTo>
                    <a:pt x="277" y="144"/>
                    <a:pt x="272" y="149"/>
                    <a:pt x="266" y="149"/>
                  </a:cubicBezTo>
                  <a:cubicBezTo>
                    <a:pt x="260" y="149"/>
                    <a:pt x="256" y="144"/>
                    <a:pt x="256" y="138"/>
                  </a:cubicBezTo>
                  <a:cubicBezTo>
                    <a:pt x="256" y="132"/>
                    <a:pt x="260" y="128"/>
                    <a:pt x="266" y="128"/>
                  </a:cubicBezTo>
                  <a:cubicBezTo>
                    <a:pt x="272" y="128"/>
                    <a:pt x="277" y="132"/>
                    <a:pt x="277" y="138"/>
                  </a:cubicBezTo>
                  <a:close/>
                  <a:moveTo>
                    <a:pt x="298" y="106"/>
                  </a:moveTo>
                  <a:cubicBezTo>
                    <a:pt x="245" y="106"/>
                    <a:pt x="245" y="106"/>
                    <a:pt x="245" y="106"/>
                  </a:cubicBezTo>
                  <a:cubicBezTo>
                    <a:pt x="245" y="42"/>
                    <a:pt x="245" y="42"/>
                    <a:pt x="245" y="42"/>
                  </a:cubicBezTo>
                  <a:cubicBezTo>
                    <a:pt x="283" y="42"/>
                    <a:pt x="283" y="42"/>
                    <a:pt x="283" y="42"/>
                  </a:cubicBezTo>
                  <a:cubicBezTo>
                    <a:pt x="298" y="57"/>
                    <a:pt x="298" y="57"/>
                    <a:pt x="298" y="57"/>
                  </a:cubicBezTo>
                  <a:lnTo>
                    <a:pt x="298"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grpSp>
      <p:grpSp>
        <p:nvGrpSpPr>
          <p:cNvPr id="116" name="Group 382">
            <a:extLst>
              <a:ext uri="{FF2B5EF4-FFF2-40B4-BE49-F238E27FC236}">
                <a16:creationId xmlns="" xmlns:a16="http://schemas.microsoft.com/office/drawing/2014/main" id="{F4C6D90F-0F66-4745-8C6F-629EBCF8C88D}"/>
              </a:ext>
            </a:extLst>
          </p:cNvPr>
          <p:cNvGrpSpPr>
            <a:grpSpLocks noChangeAspect="1"/>
          </p:cNvGrpSpPr>
          <p:nvPr/>
        </p:nvGrpSpPr>
        <p:grpSpPr bwMode="auto">
          <a:xfrm>
            <a:off x="3846223" y="2027751"/>
            <a:ext cx="205741" cy="274320"/>
            <a:chOff x="390" y="1196"/>
            <a:chExt cx="340" cy="340"/>
          </a:xfrm>
          <a:solidFill>
            <a:schemeClr val="accent1"/>
          </a:solidFill>
        </p:grpSpPr>
        <p:sp>
          <p:nvSpPr>
            <p:cNvPr id="117" name="Freeform 383">
              <a:extLst>
                <a:ext uri="{FF2B5EF4-FFF2-40B4-BE49-F238E27FC236}">
                  <a16:creationId xmlns="" xmlns:a16="http://schemas.microsoft.com/office/drawing/2014/main" id="{79EE09BD-C979-4733-A9C7-1051EE4BDC54}"/>
                </a:ext>
              </a:extLst>
            </p:cNvPr>
            <p:cNvSpPr>
              <a:spLocks noEditPoints="1"/>
            </p:cNvSpPr>
            <p:nvPr/>
          </p:nvSpPr>
          <p:spPr bwMode="auto">
            <a:xfrm>
              <a:off x="465" y="1266"/>
              <a:ext cx="195" cy="192"/>
            </a:xfrm>
            <a:custGeom>
              <a:avLst/>
              <a:gdLst>
                <a:gd name="T0" fmla="*/ 238 w 293"/>
                <a:gd name="T1" fmla="*/ 288 h 288"/>
                <a:gd name="T2" fmla="*/ 225 w 293"/>
                <a:gd name="T3" fmla="*/ 287 h 288"/>
                <a:gd name="T4" fmla="*/ 82 w 293"/>
                <a:gd name="T5" fmla="*/ 210 h 288"/>
                <a:gd name="T6" fmla="*/ 6 w 293"/>
                <a:gd name="T7" fmla="*/ 67 h 288"/>
                <a:gd name="T8" fmla="*/ 18 w 293"/>
                <a:gd name="T9" fmla="*/ 26 h 288"/>
                <a:gd name="T10" fmla="*/ 20 w 293"/>
                <a:gd name="T11" fmla="*/ 23 h 288"/>
                <a:gd name="T12" fmla="*/ 47 w 293"/>
                <a:gd name="T13" fmla="*/ 1 h 288"/>
                <a:gd name="T14" fmla="*/ 47 w 293"/>
                <a:gd name="T15" fmla="*/ 1 h 288"/>
                <a:gd name="T16" fmla="*/ 76 w 293"/>
                <a:gd name="T17" fmla="*/ 9 h 288"/>
                <a:gd name="T18" fmla="*/ 125 w 293"/>
                <a:gd name="T19" fmla="*/ 71 h 288"/>
                <a:gd name="T20" fmla="*/ 123 w 293"/>
                <a:gd name="T21" fmla="*/ 80 h 288"/>
                <a:gd name="T22" fmla="*/ 99 w 293"/>
                <a:gd name="T23" fmla="*/ 104 h 288"/>
                <a:gd name="T24" fmla="*/ 106 w 293"/>
                <a:gd name="T25" fmla="*/ 116 h 288"/>
                <a:gd name="T26" fmla="*/ 138 w 293"/>
                <a:gd name="T27" fmla="*/ 155 h 288"/>
                <a:gd name="T28" fmla="*/ 177 w 293"/>
                <a:gd name="T29" fmla="*/ 186 h 288"/>
                <a:gd name="T30" fmla="*/ 189 w 293"/>
                <a:gd name="T31" fmla="*/ 193 h 288"/>
                <a:gd name="T32" fmla="*/ 213 w 293"/>
                <a:gd name="T33" fmla="*/ 170 h 288"/>
                <a:gd name="T34" fmla="*/ 222 w 293"/>
                <a:gd name="T35" fmla="*/ 167 h 288"/>
                <a:gd name="T36" fmla="*/ 284 w 293"/>
                <a:gd name="T37" fmla="*/ 216 h 288"/>
                <a:gd name="T38" fmla="*/ 291 w 293"/>
                <a:gd name="T39" fmla="*/ 244 h 288"/>
                <a:gd name="T40" fmla="*/ 291 w 293"/>
                <a:gd name="T41" fmla="*/ 244 h 288"/>
                <a:gd name="T42" fmla="*/ 269 w 293"/>
                <a:gd name="T43" fmla="*/ 272 h 288"/>
                <a:gd name="T44" fmla="*/ 266 w 293"/>
                <a:gd name="T45" fmla="*/ 275 h 288"/>
                <a:gd name="T46" fmla="*/ 238 w 293"/>
                <a:gd name="T47" fmla="*/ 288 h 288"/>
                <a:gd name="T48" fmla="*/ 53 w 293"/>
                <a:gd name="T49" fmla="*/ 22 h 288"/>
                <a:gd name="T50" fmla="*/ 36 w 293"/>
                <a:gd name="T51" fmla="*/ 38 h 288"/>
                <a:gd name="T52" fmla="*/ 33 w 293"/>
                <a:gd name="T53" fmla="*/ 41 h 288"/>
                <a:gd name="T54" fmla="*/ 27 w 293"/>
                <a:gd name="T55" fmla="*/ 63 h 288"/>
                <a:gd name="T56" fmla="*/ 27 w 293"/>
                <a:gd name="T57" fmla="*/ 65 h 288"/>
                <a:gd name="T58" fmla="*/ 97 w 293"/>
                <a:gd name="T59" fmla="*/ 195 h 288"/>
                <a:gd name="T60" fmla="*/ 228 w 293"/>
                <a:gd name="T61" fmla="*/ 266 h 288"/>
                <a:gd name="T62" fmla="*/ 229 w 293"/>
                <a:gd name="T63" fmla="*/ 266 h 288"/>
                <a:gd name="T64" fmla="*/ 251 w 293"/>
                <a:gd name="T65" fmla="*/ 259 h 288"/>
                <a:gd name="T66" fmla="*/ 255 w 293"/>
                <a:gd name="T67" fmla="*/ 256 h 288"/>
                <a:gd name="T68" fmla="*/ 270 w 293"/>
                <a:gd name="T69" fmla="*/ 240 h 288"/>
                <a:gd name="T70" fmla="*/ 224 w 293"/>
                <a:gd name="T71" fmla="*/ 189 h 288"/>
                <a:gd name="T72" fmla="*/ 198 w 293"/>
                <a:gd name="T73" fmla="*/ 215 h 288"/>
                <a:gd name="T74" fmla="*/ 184 w 293"/>
                <a:gd name="T75" fmla="*/ 216 h 288"/>
                <a:gd name="T76" fmla="*/ 166 w 293"/>
                <a:gd name="T77" fmla="*/ 204 h 288"/>
                <a:gd name="T78" fmla="*/ 122 w 293"/>
                <a:gd name="T79" fmla="*/ 170 h 288"/>
                <a:gd name="T80" fmla="*/ 88 w 293"/>
                <a:gd name="T81" fmla="*/ 127 h 288"/>
                <a:gd name="T82" fmla="*/ 76 w 293"/>
                <a:gd name="T83" fmla="*/ 108 h 288"/>
                <a:gd name="T84" fmla="*/ 78 w 293"/>
                <a:gd name="T85" fmla="*/ 95 h 288"/>
                <a:gd name="T86" fmla="*/ 104 w 293"/>
                <a:gd name="T87" fmla="*/ 69 h 288"/>
                <a:gd name="T88" fmla="*/ 53 w 293"/>
                <a:gd name="T89" fmla="*/ 2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88">
                  <a:moveTo>
                    <a:pt x="238" y="288"/>
                  </a:moveTo>
                  <a:cubicBezTo>
                    <a:pt x="234" y="288"/>
                    <a:pt x="230" y="288"/>
                    <a:pt x="225" y="287"/>
                  </a:cubicBezTo>
                  <a:cubicBezTo>
                    <a:pt x="216" y="286"/>
                    <a:pt x="144" y="275"/>
                    <a:pt x="82" y="210"/>
                  </a:cubicBezTo>
                  <a:cubicBezTo>
                    <a:pt x="17" y="148"/>
                    <a:pt x="7" y="76"/>
                    <a:pt x="6" y="67"/>
                  </a:cubicBezTo>
                  <a:cubicBezTo>
                    <a:pt x="0" y="44"/>
                    <a:pt x="9" y="35"/>
                    <a:pt x="18" y="26"/>
                  </a:cubicBezTo>
                  <a:cubicBezTo>
                    <a:pt x="20" y="23"/>
                    <a:pt x="20" y="23"/>
                    <a:pt x="20" y="23"/>
                  </a:cubicBezTo>
                  <a:cubicBezTo>
                    <a:pt x="30" y="13"/>
                    <a:pt x="36" y="4"/>
                    <a:pt x="47" y="1"/>
                  </a:cubicBezTo>
                  <a:cubicBezTo>
                    <a:pt x="47" y="1"/>
                    <a:pt x="47" y="1"/>
                    <a:pt x="47" y="1"/>
                  </a:cubicBezTo>
                  <a:cubicBezTo>
                    <a:pt x="47" y="0"/>
                    <a:pt x="58" y="0"/>
                    <a:pt x="76" y="9"/>
                  </a:cubicBezTo>
                  <a:cubicBezTo>
                    <a:pt x="103" y="23"/>
                    <a:pt x="121" y="45"/>
                    <a:pt x="125" y="71"/>
                  </a:cubicBezTo>
                  <a:cubicBezTo>
                    <a:pt x="126" y="74"/>
                    <a:pt x="125" y="77"/>
                    <a:pt x="123" y="80"/>
                  </a:cubicBezTo>
                  <a:cubicBezTo>
                    <a:pt x="99" y="104"/>
                    <a:pt x="99" y="104"/>
                    <a:pt x="99" y="104"/>
                  </a:cubicBezTo>
                  <a:cubicBezTo>
                    <a:pt x="102" y="108"/>
                    <a:pt x="104" y="112"/>
                    <a:pt x="106" y="116"/>
                  </a:cubicBezTo>
                  <a:cubicBezTo>
                    <a:pt x="114" y="127"/>
                    <a:pt x="119" y="136"/>
                    <a:pt x="138" y="155"/>
                  </a:cubicBezTo>
                  <a:cubicBezTo>
                    <a:pt x="156" y="174"/>
                    <a:pt x="165" y="179"/>
                    <a:pt x="177" y="186"/>
                  </a:cubicBezTo>
                  <a:cubicBezTo>
                    <a:pt x="180" y="188"/>
                    <a:pt x="184" y="191"/>
                    <a:pt x="189" y="193"/>
                  </a:cubicBezTo>
                  <a:cubicBezTo>
                    <a:pt x="213" y="170"/>
                    <a:pt x="213" y="170"/>
                    <a:pt x="213" y="170"/>
                  </a:cubicBezTo>
                  <a:cubicBezTo>
                    <a:pt x="215" y="167"/>
                    <a:pt x="218" y="166"/>
                    <a:pt x="222" y="167"/>
                  </a:cubicBezTo>
                  <a:cubicBezTo>
                    <a:pt x="248" y="170"/>
                    <a:pt x="270" y="188"/>
                    <a:pt x="284" y="216"/>
                  </a:cubicBezTo>
                  <a:cubicBezTo>
                    <a:pt x="290" y="229"/>
                    <a:pt x="293" y="239"/>
                    <a:pt x="291" y="244"/>
                  </a:cubicBezTo>
                  <a:cubicBezTo>
                    <a:pt x="291" y="244"/>
                    <a:pt x="291" y="244"/>
                    <a:pt x="291" y="244"/>
                  </a:cubicBezTo>
                  <a:cubicBezTo>
                    <a:pt x="289" y="253"/>
                    <a:pt x="280" y="262"/>
                    <a:pt x="269" y="272"/>
                  </a:cubicBezTo>
                  <a:cubicBezTo>
                    <a:pt x="266" y="275"/>
                    <a:pt x="266" y="275"/>
                    <a:pt x="266" y="275"/>
                  </a:cubicBezTo>
                  <a:cubicBezTo>
                    <a:pt x="259" y="281"/>
                    <a:pt x="252" y="288"/>
                    <a:pt x="238" y="288"/>
                  </a:cubicBezTo>
                  <a:close/>
                  <a:moveTo>
                    <a:pt x="53" y="22"/>
                  </a:moveTo>
                  <a:cubicBezTo>
                    <a:pt x="48" y="25"/>
                    <a:pt x="40" y="34"/>
                    <a:pt x="36" y="38"/>
                  </a:cubicBezTo>
                  <a:cubicBezTo>
                    <a:pt x="33" y="41"/>
                    <a:pt x="33" y="41"/>
                    <a:pt x="33" y="41"/>
                  </a:cubicBezTo>
                  <a:cubicBezTo>
                    <a:pt x="26" y="49"/>
                    <a:pt x="24" y="51"/>
                    <a:pt x="27" y="63"/>
                  </a:cubicBezTo>
                  <a:cubicBezTo>
                    <a:pt x="27" y="64"/>
                    <a:pt x="27" y="64"/>
                    <a:pt x="27" y="65"/>
                  </a:cubicBezTo>
                  <a:cubicBezTo>
                    <a:pt x="27" y="65"/>
                    <a:pt x="35" y="136"/>
                    <a:pt x="97" y="195"/>
                  </a:cubicBezTo>
                  <a:cubicBezTo>
                    <a:pt x="157" y="258"/>
                    <a:pt x="227" y="265"/>
                    <a:pt x="228" y="266"/>
                  </a:cubicBezTo>
                  <a:cubicBezTo>
                    <a:pt x="228" y="266"/>
                    <a:pt x="229" y="266"/>
                    <a:pt x="229" y="266"/>
                  </a:cubicBezTo>
                  <a:cubicBezTo>
                    <a:pt x="242" y="269"/>
                    <a:pt x="244" y="267"/>
                    <a:pt x="251" y="259"/>
                  </a:cubicBezTo>
                  <a:cubicBezTo>
                    <a:pt x="255" y="256"/>
                    <a:pt x="255" y="256"/>
                    <a:pt x="255" y="256"/>
                  </a:cubicBezTo>
                  <a:cubicBezTo>
                    <a:pt x="258" y="253"/>
                    <a:pt x="267" y="244"/>
                    <a:pt x="270" y="240"/>
                  </a:cubicBezTo>
                  <a:cubicBezTo>
                    <a:pt x="267" y="230"/>
                    <a:pt x="255" y="197"/>
                    <a:pt x="224" y="189"/>
                  </a:cubicBezTo>
                  <a:cubicBezTo>
                    <a:pt x="198" y="215"/>
                    <a:pt x="198" y="215"/>
                    <a:pt x="198" y="215"/>
                  </a:cubicBezTo>
                  <a:cubicBezTo>
                    <a:pt x="194" y="218"/>
                    <a:pt x="188" y="219"/>
                    <a:pt x="184" y="216"/>
                  </a:cubicBezTo>
                  <a:cubicBezTo>
                    <a:pt x="177" y="211"/>
                    <a:pt x="171" y="207"/>
                    <a:pt x="166" y="204"/>
                  </a:cubicBezTo>
                  <a:cubicBezTo>
                    <a:pt x="154" y="197"/>
                    <a:pt x="143" y="190"/>
                    <a:pt x="122" y="170"/>
                  </a:cubicBezTo>
                  <a:cubicBezTo>
                    <a:pt x="102" y="149"/>
                    <a:pt x="96" y="139"/>
                    <a:pt x="88" y="127"/>
                  </a:cubicBezTo>
                  <a:cubicBezTo>
                    <a:pt x="85" y="121"/>
                    <a:pt x="81" y="116"/>
                    <a:pt x="76" y="108"/>
                  </a:cubicBezTo>
                  <a:cubicBezTo>
                    <a:pt x="73" y="104"/>
                    <a:pt x="74" y="98"/>
                    <a:pt x="78" y="95"/>
                  </a:cubicBezTo>
                  <a:cubicBezTo>
                    <a:pt x="104" y="69"/>
                    <a:pt x="104" y="69"/>
                    <a:pt x="104" y="69"/>
                  </a:cubicBezTo>
                  <a:cubicBezTo>
                    <a:pt x="96" y="38"/>
                    <a:pt x="62" y="25"/>
                    <a:pt x="53"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sp>
          <p:nvSpPr>
            <p:cNvPr id="118" name="Freeform 384">
              <a:extLst>
                <a:ext uri="{FF2B5EF4-FFF2-40B4-BE49-F238E27FC236}">
                  <a16:creationId xmlns="" xmlns:a16="http://schemas.microsoft.com/office/drawing/2014/main" id="{0F773131-BF3F-450A-B032-B64ECE487D80}"/>
                </a:ext>
              </a:extLst>
            </p:cNvPr>
            <p:cNvSpPr>
              <a:spLocks noEditPoints="1"/>
            </p:cNvSpPr>
            <p:nvPr/>
          </p:nvSpPr>
          <p:spPr bwMode="auto">
            <a:xfrm>
              <a:off x="390" y="119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grpSp>
      <p:grpSp>
        <p:nvGrpSpPr>
          <p:cNvPr id="119" name="Group 934">
            <a:extLst>
              <a:ext uri="{FF2B5EF4-FFF2-40B4-BE49-F238E27FC236}">
                <a16:creationId xmlns="" xmlns:a16="http://schemas.microsoft.com/office/drawing/2014/main" id="{6509C246-926D-4176-BDD4-419A72750FE2}"/>
              </a:ext>
            </a:extLst>
          </p:cNvPr>
          <p:cNvGrpSpPr>
            <a:grpSpLocks noChangeAspect="1"/>
          </p:cNvGrpSpPr>
          <p:nvPr/>
        </p:nvGrpSpPr>
        <p:grpSpPr bwMode="auto">
          <a:xfrm>
            <a:off x="3846221" y="2486915"/>
            <a:ext cx="205740" cy="274320"/>
            <a:chOff x="1155" y="3472"/>
            <a:chExt cx="340" cy="340"/>
          </a:xfrm>
          <a:solidFill>
            <a:schemeClr val="accent1"/>
          </a:solidFill>
        </p:grpSpPr>
        <p:sp>
          <p:nvSpPr>
            <p:cNvPr id="120" name="Freeform 935">
              <a:extLst>
                <a:ext uri="{FF2B5EF4-FFF2-40B4-BE49-F238E27FC236}">
                  <a16:creationId xmlns="" xmlns:a16="http://schemas.microsoft.com/office/drawing/2014/main" id="{94D937EA-5058-4C26-AE79-8EC5C4029EDC}"/>
                </a:ext>
              </a:extLst>
            </p:cNvPr>
            <p:cNvSpPr>
              <a:spLocks noEditPoints="1"/>
            </p:cNvSpPr>
            <p:nvPr/>
          </p:nvSpPr>
          <p:spPr bwMode="auto">
            <a:xfrm>
              <a:off x="1155" y="347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sp>
          <p:nvSpPr>
            <p:cNvPr id="121" name="Freeform 936">
              <a:extLst>
                <a:ext uri="{FF2B5EF4-FFF2-40B4-BE49-F238E27FC236}">
                  <a16:creationId xmlns="" xmlns:a16="http://schemas.microsoft.com/office/drawing/2014/main" id="{0ECEE9AD-9A65-4182-A577-14FA7850720C}"/>
                </a:ext>
              </a:extLst>
            </p:cNvPr>
            <p:cNvSpPr>
              <a:spLocks noEditPoints="1"/>
            </p:cNvSpPr>
            <p:nvPr/>
          </p:nvSpPr>
          <p:spPr bwMode="auto">
            <a:xfrm>
              <a:off x="1218" y="3536"/>
              <a:ext cx="213" cy="212"/>
            </a:xfrm>
            <a:custGeom>
              <a:avLst/>
              <a:gdLst>
                <a:gd name="T0" fmla="*/ 320 w 321"/>
                <a:gd name="T1" fmla="*/ 221 h 320"/>
                <a:gd name="T2" fmla="*/ 278 w 321"/>
                <a:gd name="T3" fmla="*/ 50 h 320"/>
                <a:gd name="T4" fmla="*/ 277 w 321"/>
                <a:gd name="T5" fmla="*/ 50 h 320"/>
                <a:gd name="T6" fmla="*/ 277 w 321"/>
                <a:gd name="T7" fmla="*/ 48 h 320"/>
                <a:gd name="T8" fmla="*/ 275 w 321"/>
                <a:gd name="T9" fmla="*/ 46 h 320"/>
                <a:gd name="T10" fmla="*/ 274 w 321"/>
                <a:gd name="T11" fmla="*/ 45 h 320"/>
                <a:gd name="T12" fmla="*/ 272 w 321"/>
                <a:gd name="T13" fmla="*/ 44 h 320"/>
                <a:gd name="T14" fmla="*/ 271 w 321"/>
                <a:gd name="T15" fmla="*/ 43 h 320"/>
                <a:gd name="T16" fmla="*/ 268 w 321"/>
                <a:gd name="T17" fmla="*/ 42 h 320"/>
                <a:gd name="T18" fmla="*/ 267 w 321"/>
                <a:gd name="T19" fmla="*/ 42 h 320"/>
                <a:gd name="T20" fmla="*/ 267 w 321"/>
                <a:gd name="T21" fmla="*/ 42 h 320"/>
                <a:gd name="T22" fmla="*/ 171 w 321"/>
                <a:gd name="T23" fmla="*/ 42 h 320"/>
                <a:gd name="T24" fmla="*/ 171 w 321"/>
                <a:gd name="T25" fmla="*/ 10 h 320"/>
                <a:gd name="T26" fmla="*/ 161 w 321"/>
                <a:gd name="T27" fmla="*/ 0 h 320"/>
                <a:gd name="T28" fmla="*/ 150 w 321"/>
                <a:gd name="T29" fmla="*/ 10 h 320"/>
                <a:gd name="T30" fmla="*/ 150 w 321"/>
                <a:gd name="T31" fmla="*/ 42 h 320"/>
                <a:gd name="T32" fmla="*/ 65 w 321"/>
                <a:gd name="T33" fmla="*/ 42 h 320"/>
                <a:gd name="T34" fmla="*/ 64 w 321"/>
                <a:gd name="T35" fmla="*/ 42 h 320"/>
                <a:gd name="T36" fmla="*/ 61 w 321"/>
                <a:gd name="T37" fmla="*/ 43 h 320"/>
                <a:gd name="T38" fmla="*/ 60 w 321"/>
                <a:gd name="T39" fmla="*/ 44 h 320"/>
                <a:gd name="T40" fmla="*/ 58 w 321"/>
                <a:gd name="T41" fmla="*/ 45 h 320"/>
                <a:gd name="T42" fmla="*/ 57 w 321"/>
                <a:gd name="T43" fmla="*/ 46 h 320"/>
                <a:gd name="T44" fmla="*/ 55 w 321"/>
                <a:gd name="T45" fmla="*/ 48 h 320"/>
                <a:gd name="T46" fmla="*/ 55 w 321"/>
                <a:gd name="T47" fmla="*/ 49 h 320"/>
                <a:gd name="T48" fmla="*/ 54 w 321"/>
                <a:gd name="T49" fmla="*/ 50 h 320"/>
                <a:gd name="T50" fmla="*/ 1 w 321"/>
                <a:gd name="T51" fmla="*/ 220 h 320"/>
                <a:gd name="T52" fmla="*/ 3 w 321"/>
                <a:gd name="T53" fmla="*/ 230 h 320"/>
                <a:gd name="T54" fmla="*/ 11 w 321"/>
                <a:gd name="T55" fmla="*/ 234 h 320"/>
                <a:gd name="T56" fmla="*/ 107 w 321"/>
                <a:gd name="T57" fmla="*/ 234 h 320"/>
                <a:gd name="T58" fmla="*/ 116 w 321"/>
                <a:gd name="T59" fmla="*/ 230 h 320"/>
                <a:gd name="T60" fmla="*/ 118 w 321"/>
                <a:gd name="T61" fmla="*/ 221 h 320"/>
                <a:gd name="T62" fmla="*/ 78 w 321"/>
                <a:gd name="T63" fmla="*/ 64 h 320"/>
                <a:gd name="T64" fmla="*/ 150 w 321"/>
                <a:gd name="T65" fmla="*/ 64 h 320"/>
                <a:gd name="T66" fmla="*/ 150 w 321"/>
                <a:gd name="T67" fmla="*/ 298 h 320"/>
                <a:gd name="T68" fmla="*/ 97 w 321"/>
                <a:gd name="T69" fmla="*/ 298 h 320"/>
                <a:gd name="T70" fmla="*/ 86 w 321"/>
                <a:gd name="T71" fmla="*/ 309 h 320"/>
                <a:gd name="T72" fmla="*/ 97 w 321"/>
                <a:gd name="T73" fmla="*/ 320 h 320"/>
                <a:gd name="T74" fmla="*/ 225 w 321"/>
                <a:gd name="T75" fmla="*/ 320 h 320"/>
                <a:gd name="T76" fmla="*/ 235 w 321"/>
                <a:gd name="T77" fmla="*/ 309 h 320"/>
                <a:gd name="T78" fmla="*/ 225 w 321"/>
                <a:gd name="T79" fmla="*/ 298 h 320"/>
                <a:gd name="T80" fmla="*/ 171 w 321"/>
                <a:gd name="T81" fmla="*/ 298 h 320"/>
                <a:gd name="T82" fmla="*/ 171 w 321"/>
                <a:gd name="T83" fmla="*/ 64 h 320"/>
                <a:gd name="T84" fmla="*/ 253 w 321"/>
                <a:gd name="T85" fmla="*/ 64 h 320"/>
                <a:gd name="T86" fmla="*/ 204 w 321"/>
                <a:gd name="T87" fmla="*/ 220 h 320"/>
                <a:gd name="T88" fmla="*/ 205 w 321"/>
                <a:gd name="T89" fmla="*/ 230 h 320"/>
                <a:gd name="T90" fmla="*/ 214 w 321"/>
                <a:gd name="T91" fmla="*/ 234 h 320"/>
                <a:gd name="T92" fmla="*/ 310 w 321"/>
                <a:gd name="T93" fmla="*/ 234 h 320"/>
                <a:gd name="T94" fmla="*/ 318 w 321"/>
                <a:gd name="T95" fmla="*/ 230 h 320"/>
                <a:gd name="T96" fmla="*/ 320 w 321"/>
                <a:gd name="T97" fmla="*/ 221 h 320"/>
                <a:gd name="T98" fmla="*/ 26 w 321"/>
                <a:gd name="T99" fmla="*/ 213 h 320"/>
                <a:gd name="T100" fmla="*/ 64 w 321"/>
                <a:gd name="T101" fmla="*/ 92 h 320"/>
                <a:gd name="T102" fmla="*/ 94 w 321"/>
                <a:gd name="T103" fmla="*/ 213 h 320"/>
                <a:gd name="T104" fmla="*/ 26 w 321"/>
                <a:gd name="T105" fmla="*/ 213 h 320"/>
                <a:gd name="T106" fmla="*/ 229 w 321"/>
                <a:gd name="T107" fmla="*/ 213 h 320"/>
                <a:gd name="T108" fmla="*/ 266 w 321"/>
                <a:gd name="T109" fmla="*/ 92 h 320"/>
                <a:gd name="T110" fmla="*/ 296 w 321"/>
                <a:gd name="T111" fmla="*/ 213 h 320"/>
                <a:gd name="T112" fmla="*/ 229 w 321"/>
                <a:gd name="T113" fmla="*/ 21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1" h="320">
                  <a:moveTo>
                    <a:pt x="320" y="221"/>
                  </a:moveTo>
                  <a:cubicBezTo>
                    <a:pt x="278" y="50"/>
                    <a:pt x="278" y="50"/>
                    <a:pt x="278" y="50"/>
                  </a:cubicBezTo>
                  <a:cubicBezTo>
                    <a:pt x="278" y="50"/>
                    <a:pt x="277" y="50"/>
                    <a:pt x="277" y="50"/>
                  </a:cubicBezTo>
                  <a:cubicBezTo>
                    <a:pt x="277" y="49"/>
                    <a:pt x="277" y="49"/>
                    <a:pt x="277" y="48"/>
                  </a:cubicBezTo>
                  <a:cubicBezTo>
                    <a:pt x="276" y="47"/>
                    <a:pt x="276" y="47"/>
                    <a:pt x="275" y="46"/>
                  </a:cubicBezTo>
                  <a:cubicBezTo>
                    <a:pt x="275" y="46"/>
                    <a:pt x="275" y="45"/>
                    <a:pt x="274" y="45"/>
                  </a:cubicBezTo>
                  <a:cubicBezTo>
                    <a:pt x="274" y="45"/>
                    <a:pt x="273" y="44"/>
                    <a:pt x="272" y="44"/>
                  </a:cubicBezTo>
                  <a:cubicBezTo>
                    <a:pt x="272" y="43"/>
                    <a:pt x="272" y="43"/>
                    <a:pt x="271" y="43"/>
                  </a:cubicBezTo>
                  <a:cubicBezTo>
                    <a:pt x="270" y="43"/>
                    <a:pt x="269" y="42"/>
                    <a:pt x="268" y="42"/>
                  </a:cubicBezTo>
                  <a:cubicBezTo>
                    <a:pt x="268" y="42"/>
                    <a:pt x="268" y="42"/>
                    <a:pt x="267" y="42"/>
                  </a:cubicBezTo>
                  <a:cubicBezTo>
                    <a:pt x="267" y="42"/>
                    <a:pt x="267" y="42"/>
                    <a:pt x="267" y="42"/>
                  </a:cubicBezTo>
                  <a:cubicBezTo>
                    <a:pt x="171" y="42"/>
                    <a:pt x="171" y="42"/>
                    <a:pt x="171" y="42"/>
                  </a:cubicBezTo>
                  <a:cubicBezTo>
                    <a:pt x="171" y="10"/>
                    <a:pt x="171" y="10"/>
                    <a:pt x="171" y="10"/>
                  </a:cubicBezTo>
                  <a:cubicBezTo>
                    <a:pt x="171" y="4"/>
                    <a:pt x="167" y="0"/>
                    <a:pt x="161" y="0"/>
                  </a:cubicBezTo>
                  <a:cubicBezTo>
                    <a:pt x="155" y="0"/>
                    <a:pt x="150" y="4"/>
                    <a:pt x="150" y="10"/>
                  </a:cubicBezTo>
                  <a:cubicBezTo>
                    <a:pt x="150" y="42"/>
                    <a:pt x="150" y="42"/>
                    <a:pt x="150" y="42"/>
                  </a:cubicBezTo>
                  <a:cubicBezTo>
                    <a:pt x="65" y="42"/>
                    <a:pt x="65" y="42"/>
                    <a:pt x="65" y="42"/>
                  </a:cubicBezTo>
                  <a:cubicBezTo>
                    <a:pt x="64" y="42"/>
                    <a:pt x="64" y="42"/>
                    <a:pt x="64" y="42"/>
                  </a:cubicBezTo>
                  <a:cubicBezTo>
                    <a:pt x="63" y="43"/>
                    <a:pt x="62" y="43"/>
                    <a:pt x="61" y="43"/>
                  </a:cubicBezTo>
                  <a:cubicBezTo>
                    <a:pt x="61" y="43"/>
                    <a:pt x="60" y="43"/>
                    <a:pt x="60" y="44"/>
                  </a:cubicBezTo>
                  <a:cubicBezTo>
                    <a:pt x="59" y="44"/>
                    <a:pt x="58" y="45"/>
                    <a:pt x="58" y="45"/>
                  </a:cubicBezTo>
                  <a:cubicBezTo>
                    <a:pt x="57" y="45"/>
                    <a:pt x="57" y="46"/>
                    <a:pt x="57" y="46"/>
                  </a:cubicBezTo>
                  <a:cubicBezTo>
                    <a:pt x="56" y="47"/>
                    <a:pt x="56" y="47"/>
                    <a:pt x="55" y="48"/>
                  </a:cubicBezTo>
                  <a:cubicBezTo>
                    <a:pt x="55" y="49"/>
                    <a:pt x="55" y="49"/>
                    <a:pt x="55" y="49"/>
                  </a:cubicBezTo>
                  <a:cubicBezTo>
                    <a:pt x="55" y="49"/>
                    <a:pt x="55" y="50"/>
                    <a:pt x="54" y="50"/>
                  </a:cubicBezTo>
                  <a:cubicBezTo>
                    <a:pt x="1" y="220"/>
                    <a:pt x="1" y="220"/>
                    <a:pt x="1" y="220"/>
                  </a:cubicBezTo>
                  <a:cubicBezTo>
                    <a:pt x="0" y="224"/>
                    <a:pt x="1" y="227"/>
                    <a:pt x="3" y="230"/>
                  </a:cubicBezTo>
                  <a:cubicBezTo>
                    <a:pt x="5" y="233"/>
                    <a:pt x="8" y="234"/>
                    <a:pt x="11" y="234"/>
                  </a:cubicBezTo>
                  <a:cubicBezTo>
                    <a:pt x="107" y="234"/>
                    <a:pt x="107" y="234"/>
                    <a:pt x="107" y="234"/>
                  </a:cubicBezTo>
                  <a:cubicBezTo>
                    <a:pt x="111" y="234"/>
                    <a:pt x="114" y="233"/>
                    <a:pt x="116" y="230"/>
                  </a:cubicBezTo>
                  <a:cubicBezTo>
                    <a:pt x="118" y="228"/>
                    <a:pt x="118" y="224"/>
                    <a:pt x="118" y="221"/>
                  </a:cubicBezTo>
                  <a:cubicBezTo>
                    <a:pt x="78" y="64"/>
                    <a:pt x="78" y="64"/>
                    <a:pt x="78" y="64"/>
                  </a:cubicBezTo>
                  <a:cubicBezTo>
                    <a:pt x="150" y="64"/>
                    <a:pt x="150" y="64"/>
                    <a:pt x="150" y="64"/>
                  </a:cubicBezTo>
                  <a:cubicBezTo>
                    <a:pt x="150" y="298"/>
                    <a:pt x="150" y="298"/>
                    <a:pt x="150" y="298"/>
                  </a:cubicBezTo>
                  <a:cubicBezTo>
                    <a:pt x="97" y="298"/>
                    <a:pt x="97" y="298"/>
                    <a:pt x="97" y="298"/>
                  </a:cubicBezTo>
                  <a:cubicBezTo>
                    <a:pt x="91" y="298"/>
                    <a:pt x="86" y="303"/>
                    <a:pt x="86" y="309"/>
                  </a:cubicBezTo>
                  <a:cubicBezTo>
                    <a:pt x="86" y="315"/>
                    <a:pt x="91" y="320"/>
                    <a:pt x="97" y="320"/>
                  </a:cubicBezTo>
                  <a:cubicBezTo>
                    <a:pt x="225" y="320"/>
                    <a:pt x="225" y="320"/>
                    <a:pt x="225" y="320"/>
                  </a:cubicBezTo>
                  <a:cubicBezTo>
                    <a:pt x="231" y="320"/>
                    <a:pt x="235" y="315"/>
                    <a:pt x="235" y="309"/>
                  </a:cubicBezTo>
                  <a:cubicBezTo>
                    <a:pt x="235" y="303"/>
                    <a:pt x="231" y="298"/>
                    <a:pt x="225" y="298"/>
                  </a:cubicBezTo>
                  <a:cubicBezTo>
                    <a:pt x="171" y="298"/>
                    <a:pt x="171" y="298"/>
                    <a:pt x="171" y="298"/>
                  </a:cubicBezTo>
                  <a:cubicBezTo>
                    <a:pt x="171" y="64"/>
                    <a:pt x="171" y="64"/>
                    <a:pt x="171" y="64"/>
                  </a:cubicBezTo>
                  <a:cubicBezTo>
                    <a:pt x="253" y="64"/>
                    <a:pt x="253" y="64"/>
                    <a:pt x="253" y="64"/>
                  </a:cubicBezTo>
                  <a:cubicBezTo>
                    <a:pt x="204" y="220"/>
                    <a:pt x="204" y="220"/>
                    <a:pt x="204" y="220"/>
                  </a:cubicBezTo>
                  <a:cubicBezTo>
                    <a:pt x="203" y="224"/>
                    <a:pt x="203" y="227"/>
                    <a:pt x="205" y="230"/>
                  </a:cubicBezTo>
                  <a:cubicBezTo>
                    <a:pt x="207" y="233"/>
                    <a:pt x="211" y="234"/>
                    <a:pt x="214" y="234"/>
                  </a:cubicBezTo>
                  <a:cubicBezTo>
                    <a:pt x="310" y="234"/>
                    <a:pt x="310" y="234"/>
                    <a:pt x="310" y="234"/>
                  </a:cubicBezTo>
                  <a:cubicBezTo>
                    <a:pt x="313" y="234"/>
                    <a:pt x="316" y="233"/>
                    <a:pt x="318" y="230"/>
                  </a:cubicBezTo>
                  <a:cubicBezTo>
                    <a:pt x="320" y="228"/>
                    <a:pt x="321" y="224"/>
                    <a:pt x="320" y="221"/>
                  </a:cubicBezTo>
                  <a:close/>
                  <a:moveTo>
                    <a:pt x="26" y="213"/>
                  </a:moveTo>
                  <a:cubicBezTo>
                    <a:pt x="64" y="92"/>
                    <a:pt x="64" y="92"/>
                    <a:pt x="64" y="92"/>
                  </a:cubicBezTo>
                  <a:cubicBezTo>
                    <a:pt x="94" y="213"/>
                    <a:pt x="94" y="213"/>
                    <a:pt x="94" y="213"/>
                  </a:cubicBezTo>
                  <a:lnTo>
                    <a:pt x="26" y="213"/>
                  </a:lnTo>
                  <a:close/>
                  <a:moveTo>
                    <a:pt x="229" y="213"/>
                  </a:moveTo>
                  <a:cubicBezTo>
                    <a:pt x="266" y="92"/>
                    <a:pt x="266" y="92"/>
                    <a:pt x="266" y="92"/>
                  </a:cubicBezTo>
                  <a:cubicBezTo>
                    <a:pt x="296" y="213"/>
                    <a:pt x="296" y="213"/>
                    <a:pt x="296" y="213"/>
                  </a:cubicBezTo>
                  <a:lnTo>
                    <a:pt x="229" y="2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grpSp>
      <p:grpSp>
        <p:nvGrpSpPr>
          <p:cNvPr id="122" name="Group 137">
            <a:extLst>
              <a:ext uri="{FF2B5EF4-FFF2-40B4-BE49-F238E27FC236}">
                <a16:creationId xmlns="" xmlns:a16="http://schemas.microsoft.com/office/drawing/2014/main" id="{E61FA310-1E96-40A1-8A8B-0B4BBC7BC5BE}"/>
              </a:ext>
            </a:extLst>
          </p:cNvPr>
          <p:cNvGrpSpPr>
            <a:grpSpLocks noChangeAspect="1"/>
          </p:cNvGrpSpPr>
          <p:nvPr/>
        </p:nvGrpSpPr>
        <p:grpSpPr bwMode="auto">
          <a:xfrm>
            <a:off x="4752611" y="2027751"/>
            <a:ext cx="205740" cy="274320"/>
            <a:chOff x="4032" y="1187"/>
            <a:chExt cx="340" cy="340"/>
          </a:xfrm>
          <a:solidFill>
            <a:schemeClr val="accent1"/>
          </a:solidFill>
        </p:grpSpPr>
        <p:sp>
          <p:nvSpPr>
            <p:cNvPr id="123" name="Freeform 138">
              <a:extLst>
                <a:ext uri="{FF2B5EF4-FFF2-40B4-BE49-F238E27FC236}">
                  <a16:creationId xmlns="" xmlns:a16="http://schemas.microsoft.com/office/drawing/2014/main" id="{62715EC3-4AB2-40B3-9542-C816CC3AF359}"/>
                </a:ext>
              </a:extLst>
            </p:cNvPr>
            <p:cNvSpPr>
              <a:spLocks noEditPoints="1"/>
            </p:cNvSpPr>
            <p:nvPr/>
          </p:nvSpPr>
          <p:spPr bwMode="auto">
            <a:xfrm>
              <a:off x="4032" y="118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sp>
          <p:nvSpPr>
            <p:cNvPr id="124" name="Freeform 139">
              <a:extLst>
                <a:ext uri="{FF2B5EF4-FFF2-40B4-BE49-F238E27FC236}">
                  <a16:creationId xmlns="" xmlns:a16="http://schemas.microsoft.com/office/drawing/2014/main" id="{968D26EC-4584-4A04-9840-DC261D45E01E}"/>
                </a:ext>
              </a:extLst>
            </p:cNvPr>
            <p:cNvSpPr>
              <a:spLocks noEditPoints="1"/>
            </p:cNvSpPr>
            <p:nvPr/>
          </p:nvSpPr>
          <p:spPr bwMode="auto">
            <a:xfrm>
              <a:off x="4117" y="1251"/>
              <a:ext cx="163" cy="212"/>
            </a:xfrm>
            <a:custGeom>
              <a:avLst/>
              <a:gdLst>
                <a:gd name="T0" fmla="*/ 234 w 245"/>
                <a:gd name="T1" fmla="*/ 10 h 320"/>
                <a:gd name="T2" fmla="*/ 192 w 245"/>
                <a:gd name="T3" fmla="*/ 10 h 320"/>
                <a:gd name="T4" fmla="*/ 181 w 245"/>
                <a:gd name="T5" fmla="*/ 21 h 320"/>
                <a:gd name="T6" fmla="*/ 181 w 245"/>
                <a:gd name="T7" fmla="*/ 32 h 320"/>
                <a:gd name="T8" fmla="*/ 149 w 245"/>
                <a:gd name="T9" fmla="*/ 32 h 320"/>
                <a:gd name="T10" fmla="*/ 149 w 245"/>
                <a:gd name="T11" fmla="*/ 10 h 320"/>
                <a:gd name="T12" fmla="*/ 138 w 245"/>
                <a:gd name="T13" fmla="*/ 0 h 320"/>
                <a:gd name="T14" fmla="*/ 96 w 245"/>
                <a:gd name="T15" fmla="*/ 0 h 320"/>
                <a:gd name="T16" fmla="*/ 85 w 245"/>
                <a:gd name="T17" fmla="*/ 10 h 320"/>
                <a:gd name="T18" fmla="*/ 85 w 245"/>
                <a:gd name="T19" fmla="*/ 32 h 320"/>
                <a:gd name="T20" fmla="*/ 64 w 245"/>
                <a:gd name="T21" fmla="*/ 32 h 320"/>
                <a:gd name="T22" fmla="*/ 53 w 245"/>
                <a:gd name="T23" fmla="*/ 42 h 320"/>
                <a:gd name="T24" fmla="*/ 49 w 245"/>
                <a:gd name="T25" fmla="*/ 53 h 320"/>
                <a:gd name="T26" fmla="*/ 10 w 245"/>
                <a:gd name="T27" fmla="*/ 64 h 320"/>
                <a:gd name="T28" fmla="*/ 3 w 245"/>
                <a:gd name="T29" fmla="*/ 67 h 320"/>
                <a:gd name="T30" fmla="*/ 0 w 245"/>
                <a:gd name="T31" fmla="*/ 74 h 320"/>
                <a:gd name="T32" fmla="*/ 0 w 245"/>
                <a:gd name="T33" fmla="*/ 106 h 320"/>
                <a:gd name="T34" fmla="*/ 10 w 245"/>
                <a:gd name="T35" fmla="*/ 117 h 320"/>
                <a:gd name="T36" fmla="*/ 85 w 245"/>
                <a:gd name="T37" fmla="*/ 117 h 320"/>
                <a:gd name="T38" fmla="*/ 85 w 245"/>
                <a:gd name="T39" fmla="*/ 309 h 320"/>
                <a:gd name="T40" fmla="*/ 96 w 245"/>
                <a:gd name="T41" fmla="*/ 320 h 320"/>
                <a:gd name="T42" fmla="*/ 138 w 245"/>
                <a:gd name="T43" fmla="*/ 320 h 320"/>
                <a:gd name="T44" fmla="*/ 149 w 245"/>
                <a:gd name="T45" fmla="*/ 309 h 320"/>
                <a:gd name="T46" fmla="*/ 149 w 245"/>
                <a:gd name="T47" fmla="*/ 117 h 320"/>
                <a:gd name="T48" fmla="*/ 181 w 245"/>
                <a:gd name="T49" fmla="*/ 117 h 320"/>
                <a:gd name="T50" fmla="*/ 181 w 245"/>
                <a:gd name="T51" fmla="*/ 128 h 320"/>
                <a:gd name="T52" fmla="*/ 192 w 245"/>
                <a:gd name="T53" fmla="*/ 138 h 320"/>
                <a:gd name="T54" fmla="*/ 234 w 245"/>
                <a:gd name="T55" fmla="*/ 138 h 320"/>
                <a:gd name="T56" fmla="*/ 245 w 245"/>
                <a:gd name="T57" fmla="*/ 128 h 320"/>
                <a:gd name="T58" fmla="*/ 245 w 245"/>
                <a:gd name="T59" fmla="*/ 21 h 320"/>
                <a:gd name="T60" fmla="*/ 234 w 245"/>
                <a:gd name="T61" fmla="*/ 10 h 320"/>
                <a:gd name="T62" fmla="*/ 106 w 245"/>
                <a:gd name="T63" fmla="*/ 21 h 320"/>
                <a:gd name="T64" fmla="*/ 128 w 245"/>
                <a:gd name="T65" fmla="*/ 21 h 320"/>
                <a:gd name="T66" fmla="*/ 128 w 245"/>
                <a:gd name="T67" fmla="*/ 32 h 320"/>
                <a:gd name="T68" fmla="*/ 106 w 245"/>
                <a:gd name="T69" fmla="*/ 32 h 320"/>
                <a:gd name="T70" fmla="*/ 106 w 245"/>
                <a:gd name="T71" fmla="*/ 21 h 320"/>
                <a:gd name="T72" fmla="*/ 128 w 245"/>
                <a:gd name="T73" fmla="*/ 298 h 320"/>
                <a:gd name="T74" fmla="*/ 106 w 245"/>
                <a:gd name="T75" fmla="*/ 298 h 320"/>
                <a:gd name="T76" fmla="*/ 106 w 245"/>
                <a:gd name="T77" fmla="*/ 117 h 320"/>
                <a:gd name="T78" fmla="*/ 128 w 245"/>
                <a:gd name="T79" fmla="*/ 117 h 320"/>
                <a:gd name="T80" fmla="*/ 128 w 245"/>
                <a:gd name="T81" fmla="*/ 298 h 320"/>
                <a:gd name="T82" fmla="*/ 170 w 245"/>
                <a:gd name="T83" fmla="*/ 96 h 320"/>
                <a:gd name="T84" fmla="*/ 21 w 245"/>
                <a:gd name="T85" fmla="*/ 96 h 320"/>
                <a:gd name="T86" fmla="*/ 21 w 245"/>
                <a:gd name="T87" fmla="*/ 84 h 320"/>
                <a:gd name="T88" fmla="*/ 64 w 245"/>
                <a:gd name="T89" fmla="*/ 68 h 320"/>
                <a:gd name="T90" fmla="*/ 73 w 245"/>
                <a:gd name="T91" fmla="*/ 53 h 320"/>
                <a:gd name="T92" fmla="*/ 170 w 245"/>
                <a:gd name="T93" fmla="*/ 53 h 320"/>
                <a:gd name="T94" fmla="*/ 170 w 245"/>
                <a:gd name="T95" fmla="*/ 96 h 320"/>
                <a:gd name="T96" fmla="*/ 224 w 245"/>
                <a:gd name="T97" fmla="*/ 117 h 320"/>
                <a:gd name="T98" fmla="*/ 202 w 245"/>
                <a:gd name="T99" fmla="*/ 117 h 320"/>
                <a:gd name="T100" fmla="*/ 202 w 245"/>
                <a:gd name="T101" fmla="*/ 32 h 320"/>
                <a:gd name="T102" fmla="*/ 224 w 245"/>
                <a:gd name="T103" fmla="*/ 32 h 320"/>
                <a:gd name="T104" fmla="*/ 224 w 245"/>
                <a:gd name="T105" fmla="*/ 11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 h="320">
                  <a:moveTo>
                    <a:pt x="234" y="10"/>
                  </a:moveTo>
                  <a:cubicBezTo>
                    <a:pt x="192" y="10"/>
                    <a:pt x="192" y="10"/>
                    <a:pt x="192" y="10"/>
                  </a:cubicBezTo>
                  <a:cubicBezTo>
                    <a:pt x="186" y="10"/>
                    <a:pt x="181" y="15"/>
                    <a:pt x="181" y="21"/>
                  </a:cubicBezTo>
                  <a:cubicBezTo>
                    <a:pt x="181" y="32"/>
                    <a:pt x="181" y="32"/>
                    <a:pt x="181" y="32"/>
                  </a:cubicBezTo>
                  <a:cubicBezTo>
                    <a:pt x="149" y="32"/>
                    <a:pt x="149" y="32"/>
                    <a:pt x="149" y="32"/>
                  </a:cubicBezTo>
                  <a:cubicBezTo>
                    <a:pt x="149" y="10"/>
                    <a:pt x="149" y="10"/>
                    <a:pt x="149" y="10"/>
                  </a:cubicBezTo>
                  <a:cubicBezTo>
                    <a:pt x="149" y="4"/>
                    <a:pt x="144" y="0"/>
                    <a:pt x="138" y="0"/>
                  </a:cubicBezTo>
                  <a:cubicBezTo>
                    <a:pt x="96" y="0"/>
                    <a:pt x="96" y="0"/>
                    <a:pt x="96" y="0"/>
                  </a:cubicBezTo>
                  <a:cubicBezTo>
                    <a:pt x="90" y="0"/>
                    <a:pt x="85" y="4"/>
                    <a:pt x="85" y="10"/>
                  </a:cubicBezTo>
                  <a:cubicBezTo>
                    <a:pt x="85" y="32"/>
                    <a:pt x="85" y="32"/>
                    <a:pt x="85" y="32"/>
                  </a:cubicBezTo>
                  <a:cubicBezTo>
                    <a:pt x="64" y="32"/>
                    <a:pt x="64" y="32"/>
                    <a:pt x="64" y="32"/>
                  </a:cubicBezTo>
                  <a:cubicBezTo>
                    <a:pt x="58" y="32"/>
                    <a:pt x="53" y="36"/>
                    <a:pt x="53" y="42"/>
                  </a:cubicBezTo>
                  <a:cubicBezTo>
                    <a:pt x="53" y="47"/>
                    <a:pt x="52" y="50"/>
                    <a:pt x="49" y="53"/>
                  </a:cubicBezTo>
                  <a:cubicBezTo>
                    <a:pt x="39" y="62"/>
                    <a:pt x="18" y="64"/>
                    <a:pt x="10" y="64"/>
                  </a:cubicBezTo>
                  <a:cubicBezTo>
                    <a:pt x="8" y="64"/>
                    <a:pt x="5" y="65"/>
                    <a:pt x="3" y="67"/>
                  </a:cubicBezTo>
                  <a:cubicBezTo>
                    <a:pt x="1" y="69"/>
                    <a:pt x="0" y="71"/>
                    <a:pt x="0" y="74"/>
                  </a:cubicBezTo>
                  <a:cubicBezTo>
                    <a:pt x="0" y="106"/>
                    <a:pt x="0" y="106"/>
                    <a:pt x="0" y="106"/>
                  </a:cubicBezTo>
                  <a:cubicBezTo>
                    <a:pt x="0" y="112"/>
                    <a:pt x="4" y="117"/>
                    <a:pt x="10" y="117"/>
                  </a:cubicBezTo>
                  <a:cubicBezTo>
                    <a:pt x="85" y="117"/>
                    <a:pt x="85" y="117"/>
                    <a:pt x="85" y="117"/>
                  </a:cubicBezTo>
                  <a:cubicBezTo>
                    <a:pt x="85" y="309"/>
                    <a:pt x="85" y="309"/>
                    <a:pt x="85" y="309"/>
                  </a:cubicBezTo>
                  <a:cubicBezTo>
                    <a:pt x="85" y="315"/>
                    <a:pt x="90" y="320"/>
                    <a:pt x="96" y="320"/>
                  </a:cubicBezTo>
                  <a:cubicBezTo>
                    <a:pt x="138" y="320"/>
                    <a:pt x="138" y="320"/>
                    <a:pt x="138" y="320"/>
                  </a:cubicBezTo>
                  <a:cubicBezTo>
                    <a:pt x="144" y="320"/>
                    <a:pt x="149" y="315"/>
                    <a:pt x="149" y="309"/>
                  </a:cubicBezTo>
                  <a:cubicBezTo>
                    <a:pt x="149" y="117"/>
                    <a:pt x="149" y="117"/>
                    <a:pt x="149" y="117"/>
                  </a:cubicBezTo>
                  <a:cubicBezTo>
                    <a:pt x="181" y="117"/>
                    <a:pt x="181" y="117"/>
                    <a:pt x="181" y="117"/>
                  </a:cubicBezTo>
                  <a:cubicBezTo>
                    <a:pt x="181" y="128"/>
                    <a:pt x="181" y="128"/>
                    <a:pt x="181" y="128"/>
                  </a:cubicBezTo>
                  <a:cubicBezTo>
                    <a:pt x="181" y="134"/>
                    <a:pt x="186" y="138"/>
                    <a:pt x="192" y="138"/>
                  </a:cubicBezTo>
                  <a:cubicBezTo>
                    <a:pt x="234" y="138"/>
                    <a:pt x="234" y="138"/>
                    <a:pt x="234" y="138"/>
                  </a:cubicBezTo>
                  <a:cubicBezTo>
                    <a:pt x="240" y="138"/>
                    <a:pt x="245" y="134"/>
                    <a:pt x="245" y="128"/>
                  </a:cubicBezTo>
                  <a:cubicBezTo>
                    <a:pt x="245" y="21"/>
                    <a:pt x="245" y="21"/>
                    <a:pt x="245" y="21"/>
                  </a:cubicBezTo>
                  <a:cubicBezTo>
                    <a:pt x="245" y="15"/>
                    <a:pt x="240" y="10"/>
                    <a:pt x="234" y="10"/>
                  </a:cubicBezTo>
                  <a:close/>
                  <a:moveTo>
                    <a:pt x="106" y="21"/>
                  </a:moveTo>
                  <a:cubicBezTo>
                    <a:pt x="128" y="21"/>
                    <a:pt x="128" y="21"/>
                    <a:pt x="128" y="21"/>
                  </a:cubicBezTo>
                  <a:cubicBezTo>
                    <a:pt x="128" y="32"/>
                    <a:pt x="128" y="32"/>
                    <a:pt x="128" y="32"/>
                  </a:cubicBezTo>
                  <a:cubicBezTo>
                    <a:pt x="106" y="32"/>
                    <a:pt x="106" y="32"/>
                    <a:pt x="106" y="32"/>
                  </a:cubicBezTo>
                  <a:lnTo>
                    <a:pt x="106" y="21"/>
                  </a:lnTo>
                  <a:close/>
                  <a:moveTo>
                    <a:pt x="128" y="298"/>
                  </a:moveTo>
                  <a:cubicBezTo>
                    <a:pt x="106" y="298"/>
                    <a:pt x="106" y="298"/>
                    <a:pt x="106" y="298"/>
                  </a:cubicBezTo>
                  <a:cubicBezTo>
                    <a:pt x="106" y="117"/>
                    <a:pt x="106" y="117"/>
                    <a:pt x="106" y="117"/>
                  </a:cubicBezTo>
                  <a:cubicBezTo>
                    <a:pt x="128" y="117"/>
                    <a:pt x="128" y="117"/>
                    <a:pt x="128" y="117"/>
                  </a:cubicBezTo>
                  <a:lnTo>
                    <a:pt x="128" y="298"/>
                  </a:lnTo>
                  <a:close/>
                  <a:moveTo>
                    <a:pt x="170" y="96"/>
                  </a:moveTo>
                  <a:cubicBezTo>
                    <a:pt x="21" y="96"/>
                    <a:pt x="21" y="96"/>
                    <a:pt x="21" y="96"/>
                  </a:cubicBezTo>
                  <a:cubicBezTo>
                    <a:pt x="21" y="84"/>
                    <a:pt x="21" y="84"/>
                    <a:pt x="21" y="84"/>
                  </a:cubicBezTo>
                  <a:cubicBezTo>
                    <a:pt x="33" y="83"/>
                    <a:pt x="52" y="80"/>
                    <a:pt x="64" y="68"/>
                  </a:cubicBezTo>
                  <a:cubicBezTo>
                    <a:pt x="68" y="64"/>
                    <a:pt x="71" y="59"/>
                    <a:pt x="73" y="53"/>
                  </a:cubicBezTo>
                  <a:cubicBezTo>
                    <a:pt x="170" y="53"/>
                    <a:pt x="170" y="53"/>
                    <a:pt x="170" y="53"/>
                  </a:cubicBezTo>
                  <a:lnTo>
                    <a:pt x="170" y="96"/>
                  </a:lnTo>
                  <a:close/>
                  <a:moveTo>
                    <a:pt x="224" y="117"/>
                  </a:moveTo>
                  <a:cubicBezTo>
                    <a:pt x="202" y="117"/>
                    <a:pt x="202" y="117"/>
                    <a:pt x="202" y="117"/>
                  </a:cubicBezTo>
                  <a:cubicBezTo>
                    <a:pt x="202" y="32"/>
                    <a:pt x="202" y="32"/>
                    <a:pt x="202" y="32"/>
                  </a:cubicBezTo>
                  <a:cubicBezTo>
                    <a:pt x="224" y="32"/>
                    <a:pt x="224" y="32"/>
                    <a:pt x="224" y="32"/>
                  </a:cubicBezTo>
                  <a:lnTo>
                    <a:pt x="22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grpSp>
      <p:grpSp>
        <p:nvGrpSpPr>
          <p:cNvPr id="125" name="Group 289">
            <a:extLst>
              <a:ext uri="{FF2B5EF4-FFF2-40B4-BE49-F238E27FC236}">
                <a16:creationId xmlns="" xmlns:a16="http://schemas.microsoft.com/office/drawing/2014/main" id="{C07B9338-AE23-4E03-B8C8-2ABB2D081E5E}"/>
              </a:ext>
            </a:extLst>
          </p:cNvPr>
          <p:cNvGrpSpPr>
            <a:grpSpLocks noChangeAspect="1"/>
          </p:cNvGrpSpPr>
          <p:nvPr/>
        </p:nvGrpSpPr>
        <p:grpSpPr bwMode="auto">
          <a:xfrm>
            <a:off x="4752611" y="2486918"/>
            <a:ext cx="205739" cy="274321"/>
            <a:chOff x="399" y="1137"/>
            <a:chExt cx="340" cy="340"/>
          </a:xfrm>
          <a:solidFill>
            <a:schemeClr val="accent1"/>
          </a:solidFill>
        </p:grpSpPr>
        <p:sp>
          <p:nvSpPr>
            <p:cNvPr id="126" name="Freeform 290">
              <a:extLst>
                <a:ext uri="{FF2B5EF4-FFF2-40B4-BE49-F238E27FC236}">
                  <a16:creationId xmlns="" xmlns:a16="http://schemas.microsoft.com/office/drawing/2014/main" id="{0440B78B-7992-42D4-9526-CC5B4BCA42F6}"/>
                </a:ext>
              </a:extLst>
            </p:cNvPr>
            <p:cNvSpPr>
              <a:spLocks noEditPoints="1"/>
            </p:cNvSpPr>
            <p:nvPr/>
          </p:nvSpPr>
          <p:spPr bwMode="auto">
            <a:xfrm>
              <a:off x="459" y="1229"/>
              <a:ext cx="202" cy="184"/>
            </a:xfrm>
            <a:custGeom>
              <a:avLst/>
              <a:gdLst>
                <a:gd name="T0" fmla="*/ 294 w 304"/>
                <a:gd name="T1" fmla="*/ 11 h 278"/>
                <a:gd name="T2" fmla="*/ 209 w 304"/>
                <a:gd name="T3" fmla="*/ 11 h 278"/>
                <a:gd name="T4" fmla="*/ 177 w 304"/>
                <a:gd name="T5" fmla="*/ 0 h 278"/>
                <a:gd name="T6" fmla="*/ 81 w 304"/>
                <a:gd name="T7" fmla="*/ 0 h 278"/>
                <a:gd name="T8" fmla="*/ 31 w 304"/>
                <a:gd name="T9" fmla="*/ 22 h 278"/>
                <a:gd name="T10" fmla="*/ 6 w 304"/>
                <a:gd name="T11" fmla="*/ 118 h 278"/>
                <a:gd name="T12" fmla="*/ 70 w 304"/>
                <a:gd name="T13" fmla="*/ 182 h 278"/>
                <a:gd name="T14" fmla="*/ 108 w 304"/>
                <a:gd name="T15" fmla="*/ 182 h 278"/>
                <a:gd name="T16" fmla="*/ 92 w 304"/>
                <a:gd name="T17" fmla="*/ 232 h 278"/>
                <a:gd name="T18" fmla="*/ 105 w 304"/>
                <a:gd name="T19" fmla="*/ 275 h 278"/>
                <a:gd name="T20" fmla="*/ 113 w 304"/>
                <a:gd name="T21" fmla="*/ 278 h 278"/>
                <a:gd name="T22" fmla="*/ 113 w 304"/>
                <a:gd name="T23" fmla="*/ 278 h 278"/>
                <a:gd name="T24" fmla="*/ 121 w 304"/>
                <a:gd name="T25" fmla="*/ 274 h 278"/>
                <a:gd name="T26" fmla="*/ 216 w 304"/>
                <a:gd name="T27" fmla="*/ 164 h 278"/>
                <a:gd name="T28" fmla="*/ 216 w 304"/>
                <a:gd name="T29" fmla="*/ 164 h 278"/>
                <a:gd name="T30" fmla="*/ 216 w 304"/>
                <a:gd name="T31" fmla="*/ 164 h 278"/>
                <a:gd name="T32" fmla="*/ 225 w 304"/>
                <a:gd name="T33" fmla="*/ 150 h 278"/>
                <a:gd name="T34" fmla="*/ 294 w 304"/>
                <a:gd name="T35" fmla="*/ 150 h 278"/>
                <a:gd name="T36" fmla="*/ 304 w 304"/>
                <a:gd name="T37" fmla="*/ 139 h 278"/>
                <a:gd name="T38" fmla="*/ 304 w 304"/>
                <a:gd name="T39" fmla="*/ 22 h 278"/>
                <a:gd name="T40" fmla="*/ 294 w 304"/>
                <a:gd name="T41" fmla="*/ 11 h 278"/>
                <a:gd name="T42" fmla="*/ 114 w 304"/>
                <a:gd name="T43" fmla="*/ 250 h 278"/>
                <a:gd name="T44" fmla="*/ 112 w 304"/>
                <a:gd name="T45" fmla="*/ 238 h 278"/>
                <a:gd name="T46" fmla="*/ 133 w 304"/>
                <a:gd name="T47" fmla="*/ 174 h 278"/>
                <a:gd name="T48" fmla="*/ 133 w 304"/>
                <a:gd name="T49" fmla="*/ 174 h 278"/>
                <a:gd name="T50" fmla="*/ 134 w 304"/>
                <a:gd name="T51" fmla="*/ 171 h 278"/>
                <a:gd name="T52" fmla="*/ 123 w 304"/>
                <a:gd name="T53" fmla="*/ 160 h 278"/>
                <a:gd name="T54" fmla="*/ 70 w 304"/>
                <a:gd name="T55" fmla="*/ 160 h 278"/>
                <a:gd name="T56" fmla="*/ 27 w 304"/>
                <a:gd name="T57" fmla="*/ 117 h 278"/>
                <a:gd name="T58" fmla="*/ 46 w 304"/>
                <a:gd name="T59" fmla="*/ 36 h 278"/>
                <a:gd name="T60" fmla="*/ 81 w 304"/>
                <a:gd name="T61" fmla="*/ 22 h 278"/>
                <a:gd name="T62" fmla="*/ 177 w 304"/>
                <a:gd name="T63" fmla="*/ 22 h 278"/>
                <a:gd name="T64" fmla="*/ 208 w 304"/>
                <a:gd name="T65" fmla="*/ 54 h 278"/>
                <a:gd name="T66" fmla="*/ 208 w 304"/>
                <a:gd name="T67" fmla="*/ 128 h 278"/>
                <a:gd name="T68" fmla="*/ 200 w 304"/>
                <a:gd name="T69" fmla="*/ 150 h 278"/>
                <a:gd name="T70" fmla="*/ 114 w 304"/>
                <a:gd name="T71" fmla="*/ 250 h 278"/>
                <a:gd name="T72" fmla="*/ 283 w 304"/>
                <a:gd name="T73" fmla="*/ 128 h 278"/>
                <a:gd name="T74" fmla="*/ 230 w 304"/>
                <a:gd name="T75" fmla="*/ 128 h 278"/>
                <a:gd name="T76" fmla="*/ 230 w 304"/>
                <a:gd name="T77" fmla="*/ 128 h 278"/>
                <a:gd name="T78" fmla="*/ 230 w 304"/>
                <a:gd name="T79" fmla="*/ 54 h 278"/>
                <a:gd name="T80" fmla="*/ 226 w 304"/>
                <a:gd name="T81" fmla="*/ 32 h 278"/>
                <a:gd name="T82" fmla="*/ 283 w 304"/>
                <a:gd name="T83" fmla="*/ 32 h 278"/>
                <a:gd name="T84" fmla="*/ 283 w 304"/>
                <a:gd name="T85" fmla="*/ 12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4" h="278">
                  <a:moveTo>
                    <a:pt x="294" y="11"/>
                  </a:moveTo>
                  <a:cubicBezTo>
                    <a:pt x="209" y="11"/>
                    <a:pt x="209" y="11"/>
                    <a:pt x="209" y="11"/>
                  </a:cubicBezTo>
                  <a:cubicBezTo>
                    <a:pt x="201" y="4"/>
                    <a:pt x="190" y="0"/>
                    <a:pt x="177" y="0"/>
                  </a:cubicBezTo>
                  <a:cubicBezTo>
                    <a:pt x="81" y="0"/>
                    <a:pt x="81" y="0"/>
                    <a:pt x="81" y="0"/>
                  </a:cubicBezTo>
                  <a:cubicBezTo>
                    <a:pt x="60" y="0"/>
                    <a:pt x="43" y="7"/>
                    <a:pt x="31" y="22"/>
                  </a:cubicBezTo>
                  <a:cubicBezTo>
                    <a:pt x="0" y="55"/>
                    <a:pt x="6" y="116"/>
                    <a:pt x="6" y="118"/>
                  </a:cubicBezTo>
                  <a:cubicBezTo>
                    <a:pt x="6" y="149"/>
                    <a:pt x="39" y="182"/>
                    <a:pt x="70" y="182"/>
                  </a:cubicBezTo>
                  <a:cubicBezTo>
                    <a:pt x="108" y="182"/>
                    <a:pt x="108" y="182"/>
                    <a:pt x="108" y="182"/>
                  </a:cubicBezTo>
                  <a:cubicBezTo>
                    <a:pt x="92" y="232"/>
                    <a:pt x="92" y="232"/>
                    <a:pt x="92" y="232"/>
                  </a:cubicBezTo>
                  <a:cubicBezTo>
                    <a:pt x="86" y="255"/>
                    <a:pt x="105" y="274"/>
                    <a:pt x="105" y="275"/>
                  </a:cubicBezTo>
                  <a:cubicBezTo>
                    <a:pt x="107" y="277"/>
                    <a:pt x="110" y="278"/>
                    <a:pt x="113" y="278"/>
                  </a:cubicBezTo>
                  <a:cubicBezTo>
                    <a:pt x="113" y="278"/>
                    <a:pt x="113" y="278"/>
                    <a:pt x="113" y="278"/>
                  </a:cubicBezTo>
                  <a:cubicBezTo>
                    <a:pt x="116" y="278"/>
                    <a:pt x="119" y="276"/>
                    <a:pt x="121" y="274"/>
                  </a:cubicBezTo>
                  <a:cubicBezTo>
                    <a:pt x="216" y="164"/>
                    <a:pt x="216" y="164"/>
                    <a:pt x="216" y="164"/>
                  </a:cubicBezTo>
                  <a:cubicBezTo>
                    <a:pt x="216" y="164"/>
                    <a:pt x="216" y="164"/>
                    <a:pt x="216" y="164"/>
                  </a:cubicBezTo>
                  <a:cubicBezTo>
                    <a:pt x="216" y="164"/>
                    <a:pt x="216" y="164"/>
                    <a:pt x="216" y="164"/>
                  </a:cubicBezTo>
                  <a:cubicBezTo>
                    <a:pt x="220" y="160"/>
                    <a:pt x="223" y="155"/>
                    <a:pt x="225" y="150"/>
                  </a:cubicBezTo>
                  <a:cubicBezTo>
                    <a:pt x="294" y="150"/>
                    <a:pt x="294" y="150"/>
                    <a:pt x="294" y="150"/>
                  </a:cubicBezTo>
                  <a:cubicBezTo>
                    <a:pt x="300" y="150"/>
                    <a:pt x="304" y="145"/>
                    <a:pt x="304" y="139"/>
                  </a:cubicBezTo>
                  <a:cubicBezTo>
                    <a:pt x="304" y="22"/>
                    <a:pt x="304" y="22"/>
                    <a:pt x="304" y="22"/>
                  </a:cubicBezTo>
                  <a:cubicBezTo>
                    <a:pt x="304" y="16"/>
                    <a:pt x="300" y="11"/>
                    <a:pt x="294" y="11"/>
                  </a:cubicBezTo>
                  <a:close/>
                  <a:moveTo>
                    <a:pt x="114" y="250"/>
                  </a:moveTo>
                  <a:cubicBezTo>
                    <a:pt x="112" y="246"/>
                    <a:pt x="111" y="242"/>
                    <a:pt x="112" y="238"/>
                  </a:cubicBezTo>
                  <a:cubicBezTo>
                    <a:pt x="133" y="174"/>
                    <a:pt x="133" y="174"/>
                    <a:pt x="133" y="174"/>
                  </a:cubicBezTo>
                  <a:cubicBezTo>
                    <a:pt x="133" y="174"/>
                    <a:pt x="133" y="174"/>
                    <a:pt x="133" y="174"/>
                  </a:cubicBezTo>
                  <a:cubicBezTo>
                    <a:pt x="133" y="173"/>
                    <a:pt x="134" y="172"/>
                    <a:pt x="134" y="171"/>
                  </a:cubicBezTo>
                  <a:cubicBezTo>
                    <a:pt x="134" y="165"/>
                    <a:pt x="129" y="160"/>
                    <a:pt x="123" y="160"/>
                  </a:cubicBezTo>
                  <a:cubicBezTo>
                    <a:pt x="70" y="160"/>
                    <a:pt x="70" y="160"/>
                    <a:pt x="70" y="160"/>
                  </a:cubicBezTo>
                  <a:cubicBezTo>
                    <a:pt x="51" y="160"/>
                    <a:pt x="28" y="137"/>
                    <a:pt x="27" y="117"/>
                  </a:cubicBezTo>
                  <a:cubicBezTo>
                    <a:pt x="27" y="116"/>
                    <a:pt x="22" y="62"/>
                    <a:pt x="46" y="36"/>
                  </a:cubicBezTo>
                  <a:cubicBezTo>
                    <a:pt x="55" y="26"/>
                    <a:pt x="66" y="22"/>
                    <a:pt x="81" y="22"/>
                  </a:cubicBezTo>
                  <a:cubicBezTo>
                    <a:pt x="177" y="22"/>
                    <a:pt x="177" y="22"/>
                    <a:pt x="177" y="22"/>
                  </a:cubicBezTo>
                  <a:cubicBezTo>
                    <a:pt x="196" y="22"/>
                    <a:pt x="208" y="34"/>
                    <a:pt x="208" y="54"/>
                  </a:cubicBezTo>
                  <a:cubicBezTo>
                    <a:pt x="208" y="128"/>
                    <a:pt x="208" y="128"/>
                    <a:pt x="208" y="128"/>
                  </a:cubicBezTo>
                  <a:cubicBezTo>
                    <a:pt x="208" y="136"/>
                    <a:pt x="205" y="144"/>
                    <a:pt x="200" y="150"/>
                  </a:cubicBezTo>
                  <a:lnTo>
                    <a:pt x="114" y="250"/>
                  </a:lnTo>
                  <a:close/>
                  <a:moveTo>
                    <a:pt x="283" y="128"/>
                  </a:moveTo>
                  <a:cubicBezTo>
                    <a:pt x="230" y="128"/>
                    <a:pt x="230" y="128"/>
                    <a:pt x="230" y="128"/>
                  </a:cubicBezTo>
                  <a:cubicBezTo>
                    <a:pt x="230" y="128"/>
                    <a:pt x="230" y="128"/>
                    <a:pt x="230" y="128"/>
                  </a:cubicBezTo>
                  <a:cubicBezTo>
                    <a:pt x="230" y="54"/>
                    <a:pt x="230" y="54"/>
                    <a:pt x="230" y="54"/>
                  </a:cubicBezTo>
                  <a:cubicBezTo>
                    <a:pt x="230" y="46"/>
                    <a:pt x="228" y="39"/>
                    <a:pt x="226" y="32"/>
                  </a:cubicBezTo>
                  <a:cubicBezTo>
                    <a:pt x="283" y="32"/>
                    <a:pt x="283" y="32"/>
                    <a:pt x="283" y="32"/>
                  </a:cubicBezTo>
                  <a:lnTo>
                    <a:pt x="28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sp>
          <p:nvSpPr>
            <p:cNvPr id="127" name="Freeform 291">
              <a:extLst>
                <a:ext uri="{FF2B5EF4-FFF2-40B4-BE49-F238E27FC236}">
                  <a16:creationId xmlns="" xmlns:a16="http://schemas.microsoft.com/office/drawing/2014/main" id="{689612C8-D0EF-4570-87D8-912B8684C7A3}"/>
                </a:ext>
              </a:extLst>
            </p:cNvPr>
            <p:cNvSpPr>
              <a:spLocks noEditPoints="1"/>
            </p:cNvSpPr>
            <p:nvPr/>
          </p:nvSpPr>
          <p:spPr bwMode="auto">
            <a:xfrm>
              <a:off x="399" y="113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grpSp>
      <p:sp>
        <p:nvSpPr>
          <p:cNvPr id="128" name="Isosceles Triangle 127">
            <a:extLst>
              <a:ext uri="{FF2B5EF4-FFF2-40B4-BE49-F238E27FC236}">
                <a16:creationId xmlns="" xmlns:a16="http://schemas.microsoft.com/office/drawing/2014/main" id="{3EAD5FB2-4402-461B-8892-1F93C0AFCB9A}"/>
              </a:ext>
            </a:extLst>
          </p:cNvPr>
          <p:cNvSpPr/>
          <p:nvPr/>
        </p:nvSpPr>
        <p:spPr bwMode="gray">
          <a:xfrm rot="5400000">
            <a:off x="4722315" y="2373638"/>
            <a:ext cx="822960" cy="107516"/>
          </a:xfrm>
          <a:prstGeom prst="triangle">
            <a:avLst/>
          </a:prstGeom>
          <a:solidFill>
            <a:schemeClr val="bg2"/>
          </a:solidFill>
          <a:ln w="19050" algn="ctr">
            <a:noFill/>
            <a:miter lim="800000"/>
            <a:headEnd/>
            <a:tailEnd/>
          </a:ln>
        </p:spPr>
        <p:txBody>
          <a:bodyPr wrap="square" lIns="66675" tIns="66675" rIns="66675" bIns="66675" rtlCol="0" anchor="ctr"/>
          <a:lstStyle/>
          <a:p>
            <a:pPr algn="ctr">
              <a:lnSpc>
                <a:spcPct val="106000"/>
              </a:lnSpc>
              <a:defRPr/>
            </a:pPr>
            <a:endParaRPr lang="en-US" sz="1200" b="1">
              <a:solidFill>
                <a:prstClr val="white"/>
              </a:solidFill>
              <a:latin typeface="Open Sans"/>
            </a:endParaRPr>
          </a:p>
        </p:txBody>
      </p:sp>
      <p:grpSp>
        <p:nvGrpSpPr>
          <p:cNvPr id="129" name="Group 503">
            <a:extLst>
              <a:ext uri="{FF2B5EF4-FFF2-40B4-BE49-F238E27FC236}">
                <a16:creationId xmlns="" xmlns:a16="http://schemas.microsoft.com/office/drawing/2014/main" id="{CB850170-D373-49F5-A4E6-45BBF1A1213F}"/>
              </a:ext>
            </a:extLst>
          </p:cNvPr>
          <p:cNvGrpSpPr>
            <a:grpSpLocks noChangeAspect="1"/>
          </p:cNvGrpSpPr>
          <p:nvPr/>
        </p:nvGrpSpPr>
        <p:grpSpPr bwMode="auto">
          <a:xfrm>
            <a:off x="8047239" y="1963263"/>
            <a:ext cx="275723" cy="367632"/>
            <a:chOff x="1920" y="2027"/>
            <a:chExt cx="340" cy="340"/>
          </a:xfrm>
          <a:solidFill>
            <a:schemeClr val="accent1"/>
          </a:solidFill>
        </p:grpSpPr>
        <p:sp>
          <p:nvSpPr>
            <p:cNvPr id="130" name="Freeform 504">
              <a:extLst>
                <a:ext uri="{FF2B5EF4-FFF2-40B4-BE49-F238E27FC236}">
                  <a16:creationId xmlns="" xmlns:a16="http://schemas.microsoft.com/office/drawing/2014/main" id="{3805CB9B-A96B-437D-BBE1-0D65BBBD4DDA}"/>
                </a:ext>
              </a:extLst>
            </p:cNvPr>
            <p:cNvSpPr>
              <a:spLocks noEditPoints="1"/>
            </p:cNvSpPr>
            <p:nvPr/>
          </p:nvSpPr>
          <p:spPr bwMode="auto">
            <a:xfrm>
              <a:off x="1983" y="2097"/>
              <a:ext cx="213" cy="178"/>
            </a:xfrm>
            <a:custGeom>
              <a:avLst/>
              <a:gdLst>
                <a:gd name="T0" fmla="*/ 319 w 321"/>
                <a:gd name="T1" fmla="*/ 252 h 268"/>
                <a:gd name="T2" fmla="*/ 170 w 321"/>
                <a:gd name="T3" fmla="*/ 6 h 268"/>
                <a:gd name="T4" fmla="*/ 152 w 321"/>
                <a:gd name="T5" fmla="*/ 6 h 268"/>
                <a:gd name="T6" fmla="*/ 2 w 321"/>
                <a:gd name="T7" fmla="*/ 252 h 268"/>
                <a:gd name="T8" fmla="*/ 2 w 321"/>
                <a:gd name="T9" fmla="*/ 263 h 268"/>
                <a:gd name="T10" fmla="*/ 11 w 321"/>
                <a:gd name="T11" fmla="*/ 268 h 268"/>
                <a:gd name="T12" fmla="*/ 310 w 321"/>
                <a:gd name="T13" fmla="*/ 268 h 268"/>
                <a:gd name="T14" fmla="*/ 319 w 321"/>
                <a:gd name="T15" fmla="*/ 263 h 268"/>
                <a:gd name="T16" fmla="*/ 319 w 321"/>
                <a:gd name="T17" fmla="*/ 252 h 268"/>
                <a:gd name="T18" fmla="*/ 30 w 321"/>
                <a:gd name="T19" fmla="*/ 247 h 268"/>
                <a:gd name="T20" fmla="*/ 161 w 321"/>
                <a:gd name="T21" fmla="*/ 33 h 268"/>
                <a:gd name="T22" fmla="*/ 291 w 321"/>
                <a:gd name="T23" fmla="*/ 247 h 268"/>
                <a:gd name="T24" fmla="*/ 30 w 321"/>
                <a:gd name="T25" fmla="*/ 247 h 268"/>
                <a:gd name="T26" fmla="*/ 161 w 321"/>
                <a:gd name="T27" fmla="*/ 87 h 268"/>
                <a:gd name="T28" fmla="*/ 171 w 321"/>
                <a:gd name="T29" fmla="*/ 97 h 268"/>
                <a:gd name="T30" fmla="*/ 171 w 321"/>
                <a:gd name="T31" fmla="*/ 172 h 268"/>
                <a:gd name="T32" fmla="*/ 161 w 321"/>
                <a:gd name="T33" fmla="*/ 183 h 268"/>
                <a:gd name="T34" fmla="*/ 150 w 321"/>
                <a:gd name="T35" fmla="*/ 172 h 268"/>
                <a:gd name="T36" fmla="*/ 150 w 321"/>
                <a:gd name="T37" fmla="*/ 97 h 268"/>
                <a:gd name="T38" fmla="*/ 161 w 321"/>
                <a:gd name="T39" fmla="*/ 87 h 268"/>
                <a:gd name="T40" fmla="*/ 171 w 321"/>
                <a:gd name="T41" fmla="*/ 215 h 268"/>
                <a:gd name="T42" fmla="*/ 161 w 321"/>
                <a:gd name="T43" fmla="*/ 225 h 268"/>
                <a:gd name="T44" fmla="*/ 150 w 321"/>
                <a:gd name="T45" fmla="*/ 215 h 268"/>
                <a:gd name="T46" fmla="*/ 161 w 321"/>
                <a:gd name="T47" fmla="*/ 204 h 268"/>
                <a:gd name="T48" fmla="*/ 171 w 321"/>
                <a:gd name="T49" fmla="*/ 21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1" h="268">
                  <a:moveTo>
                    <a:pt x="319" y="252"/>
                  </a:moveTo>
                  <a:cubicBezTo>
                    <a:pt x="170" y="6"/>
                    <a:pt x="170" y="6"/>
                    <a:pt x="170" y="6"/>
                  </a:cubicBezTo>
                  <a:cubicBezTo>
                    <a:pt x="166" y="0"/>
                    <a:pt x="155" y="0"/>
                    <a:pt x="152" y="6"/>
                  </a:cubicBezTo>
                  <a:cubicBezTo>
                    <a:pt x="2" y="252"/>
                    <a:pt x="2" y="252"/>
                    <a:pt x="2" y="252"/>
                  </a:cubicBezTo>
                  <a:cubicBezTo>
                    <a:pt x="0" y="255"/>
                    <a:pt x="0" y="259"/>
                    <a:pt x="2" y="263"/>
                  </a:cubicBezTo>
                  <a:cubicBezTo>
                    <a:pt x="4" y="266"/>
                    <a:pt x="7" y="268"/>
                    <a:pt x="11" y="268"/>
                  </a:cubicBezTo>
                  <a:cubicBezTo>
                    <a:pt x="310" y="268"/>
                    <a:pt x="310" y="268"/>
                    <a:pt x="310" y="268"/>
                  </a:cubicBezTo>
                  <a:cubicBezTo>
                    <a:pt x="314" y="268"/>
                    <a:pt x="317" y="266"/>
                    <a:pt x="319" y="263"/>
                  </a:cubicBezTo>
                  <a:cubicBezTo>
                    <a:pt x="321" y="259"/>
                    <a:pt x="321" y="255"/>
                    <a:pt x="319" y="252"/>
                  </a:cubicBezTo>
                  <a:close/>
                  <a:moveTo>
                    <a:pt x="30" y="247"/>
                  </a:moveTo>
                  <a:cubicBezTo>
                    <a:pt x="161" y="33"/>
                    <a:pt x="161" y="33"/>
                    <a:pt x="161" y="33"/>
                  </a:cubicBezTo>
                  <a:cubicBezTo>
                    <a:pt x="291" y="247"/>
                    <a:pt x="291" y="247"/>
                    <a:pt x="291" y="247"/>
                  </a:cubicBezTo>
                  <a:lnTo>
                    <a:pt x="30" y="247"/>
                  </a:lnTo>
                  <a:close/>
                  <a:moveTo>
                    <a:pt x="161" y="87"/>
                  </a:moveTo>
                  <a:cubicBezTo>
                    <a:pt x="167" y="87"/>
                    <a:pt x="171" y="91"/>
                    <a:pt x="171" y="97"/>
                  </a:cubicBezTo>
                  <a:cubicBezTo>
                    <a:pt x="171" y="172"/>
                    <a:pt x="171" y="172"/>
                    <a:pt x="171" y="172"/>
                  </a:cubicBezTo>
                  <a:cubicBezTo>
                    <a:pt x="171" y="178"/>
                    <a:pt x="167" y="183"/>
                    <a:pt x="161" y="183"/>
                  </a:cubicBezTo>
                  <a:cubicBezTo>
                    <a:pt x="155" y="183"/>
                    <a:pt x="150" y="178"/>
                    <a:pt x="150" y="172"/>
                  </a:cubicBezTo>
                  <a:cubicBezTo>
                    <a:pt x="150" y="97"/>
                    <a:pt x="150" y="97"/>
                    <a:pt x="150" y="97"/>
                  </a:cubicBezTo>
                  <a:cubicBezTo>
                    <a:pt x="150" y="91"/>
                    <a:pt x="155" y="87"/>
                    <a:pt x="161" y="87"/>
                  </a:cubicBezTo>
                  <a:close/>
                  <a:moveTo>
                    <a:pt x="171" y="215"/>
                  </a:moveTo>
                  <a:cubicBezTo>
                    <a:pt x="171" y="221"/>
                    <a:pt x="167" y="225"/>
                    <a:pt x="161" y="225"/>
                  </a:cubicBezTo>
                  <a:cubicBezTo>
                    <a:pt x="155" y="225"/>
                    <a:pt x="150" y="221"/>
                    <a:pt x="150" y="215"/>
                  </a:cubicBezTo>
                  <a:cubicBezTo>
                    <a:pt x="150" y="209"/>
                    <a:pt x="155" y="204"/>
                    <a:pt x="161" y="204"/>
                  </a:cubicBezTo>
                  <a:cubicBezTo>
                    <a:pt x="167" y="204"/>
                    <a:pt x="171" y="209"/>
                    <a:pt x="171"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sp>
          <p:nvSpPr>
            <p:cNvPr id="131" name="Freeform 505">
              <a:extLst>
                <a:ext uri="{FF2B5EF4-FFF2-40B4-BE49-F238E27FC236}">
                  <a16:creationId xmlns="" xmlns:a16="http://schemas.microsoft.com/office/drawing/2014/main" id="{20C87DAE-5488-4388-BC4E-1B6519E0A47A}"/>
                </a:ext>
              </a:extLst>
            </p:cNvPr>
            <p:cNvSpPr>
              <a:spLocks noEditPoints="1"/>
            </p:cNvSpPr>
            <p:nvPr/>
          </p:nvSpPr>
          <p:spPr bwMode="auto">
            <a:xfrm>
              <a:off x="1920" y="202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Open Sans"/>
              </a:endParaRPr>
            </a:p>
          </p:txBody>
        </p:sp>
      </p:grpSp>
      <p:sp>
        <p:nvSpPr>
          <p:cNvPr id="132" name="TextBox 131">
            <a:extLst>
              <a:ext uri="{FF2B5EF4-FFF2-40B4-BE49-F238E27FC236}">
                <a16:creationId xmlns="" xmlns:a16="http://schemas.microsoft.com/office/drawing/2014/main" id="{4F12FCA1-C166-4EAC-B36B-66B2156CC4E5}"/>
              </a:ext>
            </a:extLst>
          </p:cNvPr>
          <p:cNvSpPr txBox="1"/>
          <p:nvPr/>
        </p:nvSpPr>
        <p:spPr>
          <a:xfrm>
            <a:off x="7705407" y="2378544"/>
            <a:ext cx="959387" cy="369332"/>
          </a:xfrm>
          <a:prstGeom prst="rect">
            <a:avLst/>
          </a:prstGeom>
          <a:noFill/>
        </p:spPr>
        <p:txBody>
          <a:bodyPr vert="horz" wrap="square" lIns="0" tIns="0" rIns="0" bIns="0" rtlCol="0">
            <a:spAutoFit/>
          </a:bodyPr>
          <a:lstStyle/>
          <a:p>
            <a:pPr algn="ctr">
              <a:spcBef>
                <a:spcPts val="150"/>
              </a:spcBef>
              <a:buSzPct val="100000"/>
              <a:defRPr/>
            </a:pPr>
            <a:r>
              <a:rPr lang="en-US" sz="800" b="1">
                <a:solidFill>
                  <a:prstClr val="black"/>
                </a:solidFill>
                <a:latin typeface="Open Sans"/>
              </a:rPr>
              <a:t>Automatic, Prioritized Defect Alerts</a:t>
            </a:r>
          </a:p>
        </p:txBody>
      </p:sp>
      <p:sp>
        <p:nvSpPr>
          <p:cNvPr id="133" name="TextBox 132">
            <a:extLst>
              <a:ext uri="{FF2B5EF4-FFF2-40B4-BE49-F238E27FC236}">
                <a16:creationId xmlns="" xmlns:a16="http://schemas.microsoft.com/office/drawing/2014/main" id="{B95E7375-CE5C-4506-BA07-F68F7CEC5F33}"/>
              </a:ext>
            </a:extLst>
          </p:cNvPr>
          <p:cNvSpPr txBox="1"/>
          <p:nvPr/>
        </p:nvSpPr>
        <p:spPr>
          <a:xfrm>
            <a:off x="1159817" y="1519847"/>
            <a:ext cx="3830268" cy="246221"/>
          </a:xfrm>
          <a:prstGeom prst="rect">
            <a:avLst/>
          </a:prstGeom>
          <a:noFill/>
        </p:spPr>
        <p:txBody>
          <a:bodyPr vert="horz" wrap="square" lIns="0" tIns="0" rIns="0" bIns="0" rtlCol="0">
            <a:spAutoFit/>
          </a:bodyPr>
          <a:lstStyle/>
          <a:p>
            <a:pPr algn="ctr">
              <a:spcBef>
                <a:spcPts val="150"/>
              </a:spcBef>
              <a:buSzPct val="100000"/>
              <a:defRPr/>
            </a:pPr>
            <a:r>
              <a:rPr lang="en-US" sz="800" i="1">
                <a:solidFill>
                  <a:prstClr val="black"/>
                </a:solidFill>
                <a:latin typeface="Open Sans"/>
              </a:rPr>
              <a:t>Proactive Sensing cross-correlates all available structured and unstructured defect data sources…</a:t>
            </a:r>
          </a:p>
        </p:txBody>
      </p:sp>
      <p:sp>
        <p:nvSpPr>
          <p:cNvPr id="134" name="Isosceles Triangle 133">
            <a:extLst>
              <a:ext uri="{FF2B5EF4-FFF2-40B4-BE49-F238E27FC236}">
                <a16:creationId xmlns="" xmlns:a16="http://schemas.microsoft.com/office/drawing/2014/main" id="{7140E1BD-1B81-464B-A3E4-77D6039E26F3}"/>
              </a:ext>
            </a:extLst>
          </p:cNvPr>
          <p:cNvSpPr/>
          <p:nvPr/>
        </p:nvSpPr>
        <p:spPr bwMode="gray">
          <a:xfrm rot="5400000">
            <a:off x="6775050" y="2473849"/>
            <a:ext cx="822960" cy="107516"/>
          </a:xfrm>
          <a:prstGeom prst="triangle">
            <a:avLst/>
          </a:prstGeom>
          <a:solidFill>
            <a:schemeClr val="bg2"/>
          </a:solidFill>
          <a:ln w="19050" algn="ctr">
            <a:noFill/>
            <a:miter lim="800000"/>
            <a:headEnd/>
            <a:tailEnd/>
          </a:ln>
        </p:spPr>
        <p:txBody>
          <a:bodyPr wrap="square" lIns="66675" tIns="66675" rIns="66675" bIns="66675" rtlCol="0" anchor="ctr"/>
          <a:lstStyle/>
          <a:p>
            <a:pPr algn="ctr">
              <a:lnSpc>
                <a:spcPct val="106000"/>
              </a:lnSpc>
              <a:defRPr/>
            </a:pPr>
            <a:endParaRPr lang="en-US" sz="1200" b="1">
              <a:solidFill>
                <a:prstClr val="white"/>
              </a:solidFill>
              <a:latin typeface="Open Sans"/>
            </a:endParaRPr>
          </a:p>
        </p:txBody>
      </p:sp>
      <p:sp>
        <p:nvSpPr>
          <p:cNvPr id="135" name="TextBox 134">
            <a:extLst>
              <a:ext uri="{FF2B5EF4-FFF2-40B4-BE49-F238E27FC236}">
                <a16:creationId xmlns="" xmlns:a16="http://schemas.microsoft.com/office/drawing/2014/main" id="{3A895845-F334-4AAF-B3D1-4F2600FB612F}"/>
              </a:ext>
            </a:extLst>
          </p:cNvPr>
          <p:cNvSpPr txBox="1"/>
          <p:nvPr/>
        </p:nvSpPr>
        <p:spPr>
          <a:xfrm>
            <a:off x="7255003" y="1519847"/>
            <a:ext cx="1815488" cy="246221"/>
          </a:xfrm>
          <a:prstGeom prst="rect">
            <a:avLst/>
          </a:prstGeom>
          <a:noFill/>
        </p:spPr>
        <p:txBody>
          <a:bodyPr vert="horz" wrap="square" lIns="0" tIns="0" rIns="0" bIns="0" rtlCol="0">
            <a:spAutoFit/>
          </a:bodyPr>
          <a:lstStyle/>
          <a:p>
            <a:pPr algn="ctr">
              <a:spcBef>
                <a:spcPts val="150"/>
              </a:spcBef>
              <a:buSzPct val="100000"/>
              <a:defRPr/>
            </a:pPr>
            <a:r>
              <a:rPr lang="en-US" sz="800" i="1">
                <a:solidFill>
                  <a:prstClr val="black"/>
                </a:solidFill>
                <a:latin typeface="Open Sans"/>
              </a:rPr>
              <a:t>..in order to prompt investigators with automatic alerts.</a:t>
            </a:r>
          </a:p>
        </p:txBody>
      </p:sp>
      <p:sp>
        <p:nvSpPr>
          <p:cNvPr id="136" name="TextBox 135">
            <a:extLst>
              <a:ext uri="{FF2B5EF4-FFF2-40B4-BE49-F238E27FC236}">
                <a16:creationId xmlns="" xmlns:a16="http://schemas.microsoft.com/office/drawing/2014/main" id="{7E2AB64D-7F59-467C-B813-86BB34C67621}"/>
              </a:ext>
            </a:extLst>
          </p:cNvPr>
          <p:cNvSpPr txBox="1"/>
          <p:nvPr/>
        </p:nvSpPr>
        <p:spPr>
          <a:xfrm>
            <a:off x="5237352" y="1519847"/>
            <a:ext cx="1818215" cy="246221"/>
          </a:xfrm>
          <a:prstGeom prst="rect">
            <a:avLst/>
          </a:prstGeom>
          <a:noFill/>
        </p:spPr>
        <p:txBody>
          <a:bodyPr vert="horz" wrap="square" lIns="0" tIns="0" rIns="0" bIns="0" rtlCol="0">
            <a:spAutoFit/>
          </a:bodyPr>
          <a:lstStyle/>
          <a:p>
            <a:pPr algn="ctr">
              <a:spcBef>
                <a:spcPts val="150"/>
              </a:spcBef>
              <a:buSzPct val="100000"/>
              <a:defRPr/>
            </a:pPr>
            <a:r>
              <a:rPr lang="en-US" sz="800" i="1">
                <a:solidFill>
                  <a:prstClr val="black"/>
                </a:solidFill>
                <a:latin typeface="Open Sans"/>
              </a:rPr>
              <a:t>…using pre-defined and tested algorithms and risk dictionaries…</a:t>
            </a:r>
          </a:p>
        </p:txBody>
      </p:sp>
      <p:sp>
        <p:nvSpPr>
          <p:cNvPr id="137" name="TextBox 136">
            <a:extLst>
              <a:ext uri="{FF2B5EF4-FFF2-40B4-BE49-F238E27FC236}">
                <a16:creationId xmlns="" xmlns:a16="http://schemas.microsoft.com/office/drawing/2014/main" id="{83C1AA4C-6131-4617-B41A-0FE9D540F5C0}"/>
              </a:ext>
            </a:extLst>
          </p:cNvPr>
          <p:cNvSpPr txBox="1"/>
          <p:nvPr/>
        </p:nvSpPr>
        <p:spPr>
          <a:xfrm>
            <a:off x="5401192" y="2378545"/>
            <a:ext cx="586952" cy="246221"/>
          </a:xfrm>
          <a:prstGeom prst="rect">
            <a:avLst/>
          </a:prstGeom>
          <a:noFill/>
        </p:spPr>
        <p:txBody>
          <a:bodyPr vert="horz" wrap="square" lIns="0" tIns="0" rIns="0" bIns="0" rtlCol="0">
            <a:spAutoFit/>
          </a:bodyPr>
          <a:lstStyle/>
          <a:p>
            <a:pPr algn="ctr">
              <a:spcBef>
                <a:spcPts val="150"/>
              </a:spcBef>
              <a:buSzPct val="100000"/>
              <a:defRPr/>
            </a:pPr>
            <a:r>
              <a:rPr lang="en-US" sz="800" b="1" dirty="0">
                <a:solidFill>
                  <a:prstClr val="black"/>
                </a:solidFill>
                <a:latin typeface="Open Sans"/>
              </a:rPr>
              <a:t>Advanced Algorithms</a:t>
            </a:r>
          </a:p>
        </p:txBody>
      </p:sp>
      <p:sp>
        <p:nvSpPr>
          <p:cNvPr id="138" name="TextBox 137">
            <a:extLst>
              <a:ext uri="{FF2B5EF4-FFF2-40B4-BE49-F238E27FC236}">
                <a16:creationId xmlns="" xmlns:a16="http://schemas.microsoft.com/office/drawing/2014/main" id="{FA854BA0-05EE-40B3-A2E0-B7F9B48704E8}"/>
              </a:ext>
            </a:extLst>
          </p:cNvPr>
          <p:cNvSpPr txBox="1"/>
          <p:nvPr/>
        </p:nvSpPr>
        <p:spPr>
          <a:xfrm>
            <a:off x="6225196" y="2378545"/>
            <a:ext cx="733208" cy="246221"/>
          </a:xfrm>
          <a:prstGeom prst="rect">
            <a:avLst/>
          </a:prstGeom>
          <a:noFill/>
        </p:spPr>
        <p:txBody>
          <a:bodyPr vert="horz" wrap="square" lIns="0" tIns="0" rIns="0" bIns="0" rtlCol="0">
            <a:spAutoFit/>
          </a:bodyPr>
          <a:lstStyle/>
          <a:p>
            <a:pPr algn="ctr">
              <a:spcBef>
                <a:spcPts val="150"/>
              </a:spcBef>
              <a:buSzPct val="100000"/>
              <a:defRPr/>
            </a:pPr>
            <a:r>
              <a:rPr lang="en-US" sz="800" b="1" dirty="0">
                <a:solidFill>
                  <a:prstClr val="black"/>
                </a:solidFill>
                <a:latin typeface="Open Sans"/>
              </a:rPr>
              <a:t>Line-Item Risk Dictionary</a:t>
            </a:r>
          </a:p>
        </p:txBody>
      </p:sp>
      <p:grpSp>
        <p:nvGrpSpPr>
          <p:cNvPr id="139" name="Group 592">
            <a:extLst>
              <a:ext uri="{FF2B5EF4-FFF2-40B4-BE49-F238E27FC236}">
                <a16:creationId xmlns="" xmlns:a16="http://schemas.microsoft.com/office/drawing/2014/main" id="{26D2D68F-F1F1-46C3-ABA0-9F1883364271}"/>
              </a:ext>
            </a:extLst>
          </p:cNvPr>
          <p:cNvGrpSpPr>
            <a:grpSpLocks noChangeAspect="1"/>
          </p:cNvGrpSpPr>
          <p:nvPr/>
        </p:nvGrpSpPr>
        <p:grpSpPr bwMode="auto">
          <a:xfrm>
            <a:off x="6453808" y="1963257"/>
            <a:ext cx="275987" cy="369064"/>
            <a:chOff x="2962" y="2760"/>
            <a:chExt cx="340" cy="341"/>
          </a:xfrm>
          <a:solidFill>
            <a:schemeClr val="accent1"/>
          </a:solidFill>
        </p:grpSpPr>
        <p:sp>
          <p:nvSpPr>
            <p:cNvPr id="140" name="Freeform 593">
              <a:extLst>
                <a:ext uri="{FF2B5EF4-FFF2-40B4-BE49-F238E27FC236}">
                  <a16:creationId xmlns="" xmlns:a16="http://schemas.microsoft.com/office/drawing/2014/main" id="{13657C9A-B91B-4469-9017-14B8E6E2D325}"/>
                </a:ext>
              </a:extLst>
            </p:cNvPr>
            <p:cNvSpPr>
              <a:spLocks noEditPoints="1"/>
            </p:cNvSpPr>
            <p:nvPr/>
          </p:nvSpPr>
          <p:spPr bwMode="auto">
            <a:xfrm>
              <a:off x="2962" y="2760"/>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900">
                <a:solidFill>
                  <a:prstClr val="black"/>
                </a:solidFill>
                <a:latin typeface="Open Sans"/>
              </a:endParaRPr>
            </a:p>
          </p:txBody>
        </p:sp>
        <p:sp>
          <p:nvSpPr>
            <p:cNvPr id="141" name="Freeform 594">
              <a:extLst>
                <a:ext uri="{FF2B5EF4-FFF2-40B4-BE49-F238E27FC236}">
                  <a16:creationId xmlns="" xmlns:a16="http://schemas.microsoft.com/office/drawing/2014/main" id="{5C6DEB35-25CF-476B-9BEE-CD0145CDF1B0}"/>
                </a:ext>
              </a:extLst>
            </p:cNvPr>
            <p:cNvSpPr>
              <a:spLocks noEditPoints="1"/>
            </p:cNvSpPr>
            <p:nvPr/>
          </p:nvSpPr>
          <p:spPr bwMode="auto">
            <a:xfrm>
              <a:off x="3032" y="2838"/>
              <a:ext cx="199" cy="171"/>
            </a:xfrm>
            <a:custGeom>
              <a:avLst/>
              <a:gdLst>
                <a:gd name="T0" fmla="*/ 292 w 299"/>
                <a:gd name="T1" fmla="*/ 22 h 257"/>
                <a:gd name="T2" fmla="*/ 150 w 299"/>
                <a:gd name="T3" fmla="*/ 21 h 257"/>
                <a:gd name="T4" fmla="*/ 8 w 299"/>
                <a:gd name="T5" fmla="*/ 22 h 257"/>
                <a:gd name="T6" fmla="*/ 0 w 299"/>
                <a:gd name="T7" fmla="*/ 32 h 257"/>
                <a:gd name="T8" fmla="*/ 0 w 299"/>
                <a:gd name="T9" fmla="*/ 245 h 257"/>
                <a:gd name="T10" fmla="*/ 5 w 299"/>
                <a:gd name="T11" fmla="*/ 254 h 257"/>
                <a:gd name="T12" fmla="*/ 15 w 299"/>
                <a:gd name="T13" fmla="*/ 255 h 257"/>
                <a:gd name="T14" fmla="*/ 147 w 299"/>
                <a:gd name="T15" fmla="*/ 256 h 257"/>
                <a:gd name="T16" fmla="*/ 150 w 299"/>
                <a:gd name="T17" fmla="*/ 256 h 257"/>
                <a:gd name="T18" fmla="*/ 154 w 299"/>
                <a:gd name="T19" fmla="*/ 255 h 257"/>
                <a:gd name="T20" fmla="*/ 154 w 299"/>
                <a:gd name="T21" fmla="*/ 255 h 257"/>
                <a:gd name="T22" fmla="*/ 285 w 299"/>
                <a:gd name="T23" fmla="*/ 256 h 257"/>
                <a:gd name="T24" fmla="*/ 295 w 299"/>
                <a:gd name="T25" fmla="*/ 254 h 257"/>
                <a:gd name="T26" fmla="*/ 299 w 299"/>
                <a:gd name="T27" fmla="*/ 245 h 257"/>
                <a:gd name="T28" fmla="*/ 299 w 299"/>
                <a:gd name="T29" fmla="*/ 32 h 257"/>
                <a:gd name="T30" fmla="*/ 292 w 299"/>
                <a:gd name="T31" fmla="*/ 22 h 257"/>
                <a:gd name="T32" fmla="*/ 22 w 299"/>
                <a:gd name="T33" fmla="*/ 231 h 257"/>
                <a:gd name="T34" fmla="*/ 22 w 299"/>
                <a:gd name="T35" fmla="*/ 40 h 257"/>
                <a:gd name="T36" fmla="*/ 139 w 299"/>
                <a:gd name="T37" fmla="*/ 40 h 257"/>
                <a:gd name="T38" fmla="*/ 139 w 299"/>
                <a:gd name="T39" fmla="*/ 232 h 257"/>
                <a:gd name="T40" fmla="*/ 22 w 299"/>
                <a:gd name="T41" fmla="*/ 231 h 257"/>
                <a:gd name="T42" fmla="*/ 278 w 299"/>
                <a:gd name="T43" fmla="*/ 232 h 257"/>
                <a:gd name="T44" fmla="*/ 160 w 299"/>
                <a:gd name="T45" fmla="*/ 231 h 257"/>
                <a:gd name="T46" fmla="*/ 160 w 299"/>
                <a:gd name="T47" fmla="*/ 40 h 257"/>
                <a:gd name="T48" fmla="*/ 278 w 299"/>
                <a:gd name="T49" fmla="*/ 40 h 257"/>
                <a:gd name="T50" fmla="*/ 278 w 299"/>
                <a:gd name="T51" fmla="*/ 23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9" h="257">
                  <a:moveTo>
                    <a:pt x="292" y="22"/>
                  </a:moveTo>
                  <a:cubicBezTo>
                    <a:pt x="289" y="21"/>
                    <a:pt x="228" y="0"/>
                    <a:pt x="150" y="21"/>
                  </a:cubicBezTo>
                  <a:cubicBezTo>
                    <a:pt x="137" y="16"/>
                    <a:pt x="85" y="3"/>
                    <a:pt x="8" y="22"/>
                  </a:cubicBezTo>
                  <a:cubicBezTo>
                    <a:pt x="4" y="23"/>
                    <a:pt x="0" y="27"/>
                    <a:pt x="0" y="32"/>
                  </a:cubicBezTo>
                  <a:cubicBezTo>
                    <a:pt x="0" y="245"/>
                    <a:pt x="0" y="245"/>
                    <a:pt x="0" y="245"/>
                  </a:cubicBezTo>
                  <a:cubicBezTo>
                    <a:pt x="0" y="249"/>
                    <a:pt x="2" y="252"/>
                    <a:pt x="5" y="254"/>
                  </a:cubicBezTo>
                  <a:cubicBezTo>
                    <a:pt x="8" y="256"/>
                    <a:pt x="12" y="257"/>
                    <a:pt x="15" y="255"/>
                  </a:cubicBezTo>
                  <a:cubicBezTo>
                    <a:pt x="16" y="255"/>
                    <a:pt x="72" y="233"/>
                    <a:pt x="147" y="256"/>
                  </a:cubicBezTo>
                  <a:cubicBezTo>
                    <a:pt x="148" y="256"/>
                    <a:pt x="149" y="256"/>
                    <a:pt x="150" y="256"/>
                  </a:cubicBezTo>
                  <a:cubicBezTo>
                    <a:pt x="151" y="256"/>
                    <a:pt x="153" y="256"/>
                    <a:pt x="154" y="255"/>
                  </a:cubicBezTo>
                  <a:cubicBezTo>
                    <a:pt x="154" y="255"/>
                    <a:pt x="154" y="255"/>
                    <a:pt x="154" y="255"/>
                  </a:cubicBezTo>
                  <a:cubicBezTo>
                    <a:pt x="155" y="255"/>
                    <a:pt x="205" y="233"/>
                    <a:pt x="285" y="256"/>
                  </a:cubicBezTo>
                  <a:cubicBezTo>
                    <a:pt x="289" y="256"/>
                    <a:pt x="292" y="256"/>
                    <a:pt x="295" y="254"/>
                  </a:cubicBezTo>
                  <a:cubicBezTo>
                    <a:pt x="297" y="252"/>
                    <a:pt x="299" y="249"/>
                    <a:pt x="299" y="245"/>
                  </a:cubicBezTo>
                  <a:cubicBezTo>
                    <a:pt x="299" y="32"/>
                    <a:pt x="299" y="32"/>
                    <a:pt x="299" y="32"/>
                  </a:cubicBezTo>
                  <a:cubicBezTo>
                    <a:pt x="299" y="27"/>
                    <a:pt x="296" y="23"/>
                    <a:pt x="292" y="22"/>
                  </a:cubicBezTo>
                  <a:close/>
                  <a:moveTo>
                    <a:pt x="22" y="231"/>
                  </a:moveTo>
                  <a:cubicBezTo>
                    <a:pt x="22" y="40"/>
                    <a:pt x="22" y="40"/>
                    <a:pt x="22" y="40"/>
                  </a:cubicBezTo>
                  <a:cubicBezTo>
                    <a:pt x="81" y="27"/>
                    <a:pt x="123" y="36"/>
                    <a:pt x="139" y="40"/>
                  </a:cubicBezTo>
                  <a:cubicBezTo>
                    <a:pt x="139" y="232"/>
                    <a:pt x="139" y="232"/>
                    <a:pt x="139" y="232"/>
                  </a:cubicBezTo>
                  <a:cubicBezTo>
                    <a:pt x="86" y="219"/>
                    <a:pt x="43" y="225"/>
                    <a:pt x="22" y="231"/>
                  </a:cubicBezTo>
                  <a:close/>
                  <a:moveTo>
                    <a:pt x="278" y="232"/>
                  </a:moveTo>
                  <a:cubicBezTo>
                    <a:pt x="222" y="218"/>
                    <a:pt x="181" y="225"/>
                    <a:pt x="160" y="231"/>
                  </a:cubicBezTo>
                  <a:cubicBezTo>
                    <a:pt x="160" y="40"/>
                    <a:pt x="160" y="40"/>
                    <a:pt x="160" y="40"/>
                  </a:cubicBezTo>
                  <a:cubicBezTo>
                    <a:pt x="215" y="27"/>
                    <a:pt x="261" y="36"/>
                    <a:pt x="278" y="40"/>
                  </a:cubicBezTo>
                  <a:lnTo>
                    <a:pt x="278"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900">
                <a:solidFill>
                  <a:prstClr val="black"/>
                </a:solidFill>
                <a:latin typeface="Open Sans"/>
              </a:endParaRPr>
            </a:p>
          </p:txBody>
        </p:sp>
      </p:grpSp>
      <p:grpSp>
        <p:nvGrpSpPr>
          <p:cNvPr id="142" name="Group 463">
            <a:extLst>
              <a:ext uri="{FF2B5EF4-FFF2-40B4-BE49-F238E27FC236}">
                <a16:creationId xmlns="" xmlns:a16="http://schemas.microsoft.com/office/drawing/2014/main" id="{65ED1949-46EF-4A02-99D0-3914DF4C2210}"/>
              </a:ext>
            </a:extLst>
          </p:cNvPr>
          <p:cNvGrpSpPr>
            <a:grpSpLocks noChangeAspect="1"/>
          </p:cNvGrpSpPr>
          <p:nvPr/>
        </p:nvGrpSpPr>
        <p:grpSpPr bwMode="auto">
          <a:xfrm>
            <a:off x="5556284" y="1963262"/>
            <a:ext cx="276765" cy="369023"/>
            <a:chOff x="1110" y="1564"/>
            <a:chExt cx="340" cy="340"/>
          </a:xfrm>
          <a:solidFill>
            <a:schemeClr val="accent1"/>
          </a:solidFill>
        </p:grpSpPr>
        <p:sp>
          <p:nvSpPr>
            <p:cNvPr id="143" name="Freeform 464">
              <a:extLst>
                <a:ext uri="{FF2B5EF4-FFF2-40B4-BE49-F238E27FC236}">
                  <a16:creationId xmlns="" xmlns:a16="http://schemas.microsoft.com/office/drawing/2014/main" id="{8F33356D-0EE6-4F09-920D-13F5DF895A0F}"/>
                </a:ext>
              </a:extLst>
            </p:cNvPr>
            <p:cNvSpPr>
              <a:spLocks noEditPoints="1"/>
            </p:cNvSpPr>
            <p:nvPr/>
          </p:nvSpPr>
          <p:spPr bwMode="auto">
            <a:xfrm>
              <a:off x="1174" y="1656"/>
              <a:ext cx="212" cy="148"/>
            </a:xfrm>
            <a:custGeom>
              <a:avLst/>
              <a:gdLst>
                <a:gd name="T0" fmla="*/ 277 w 320"/>
                <a:gd name="T1" fmla="*/ 0 h 224"/>
                <a:gd name="T2" fmla="*/ 234 w 320"/>
                <a:gd name="T3" fmla="*/ 43 h 224"/>
                <a:gd name="T4" fmla="*/ 246 w 320"/>
                <a:gd name="T5" fmla="*/ 73 h 224"/>
                <a:gd name="T6" fmla="*/ 204 w 320"/>
                <a:gd name="T7" fmla="*/ 141 h 224"/>
                <a:gd name="T8" fmla="*/ 192 w 320"/>
                <a:gd name="T9" fmla="*/ 139 h 224"/>
                <a:gd name="T10" fmla="*/ 182 w 320"/>
                <a:gd name="T11" fmla="*/ 140 h 224"/>
                <a:gd name="T12" fmla="*/ 146 w 320"/>
                <a:gd name="T13" fmla="*/ 74 h 224"/>
                <a:gd name="T14" fmla="*/ 160 w 320"/>
                <a:gd name="T15" fmla="*/ 43 h 224"/>
                <a:gd name="T16" fmla="*/ 117 w 320"/>
                <a:gd name="T17" fmla="*/ 0 h 224"/>
                <a:gd name="T18" fmla="*/ 74 w 320"/>
                <a:gd name="T19" fmla="*/ 43 h 224"/>
                <a:gd name="T20" fmla="*/ 88 w 320"/>
                <a:gd name="T21" fmla="*/ 74 h 224"/>
                <a:gd name="T22" fmla="*/ 52 w 320"/>
                <a:gd name="T23" fmla="*/ 140 h 224"/>
                <a:gd name="T24" fmla="*/ 42 w 320"/>
                <a:gd name="T25" fmla="*/ 139 h 224"/>
                <a:gd name="T26" fmla="*/ 0 w 320"/>
                <a:gd name="T27" fmla="*/ 182 h 224"/>
                <a:gd name="T28" fmla="*/ 42 w 320"/>
                <a:gd name="T29" fmla="*/ 224 h 224"/>
                <a:gd name="T30" fmla="*/ 85 w 320"/>
                <a:gd name="T31" fmla="*/ 182 h 224"/>
                <a:gd name="T32" fmla="*/ 71 w 320"/>
                <a:gd name="T33" fmla="*/ 150 h 224"/>
                <a:gd name="T34" fmla="*/ 107 w 320"/>
                <a:gd name="T35" fmla="*/ 84 h 224"/>
                <a:gd name="T36" fmla="*/ 117 w 320"/>
                <a:gd name="T37" fmla="*/ 86 h 224"/>
                <a:gd name="T38" fmla="*/ 127 w 320"/>
                <a:gd name="T39" fmla="*/ 84 h 224"/>
                <a:gd name="T40" fmla="*/ 163 w 320"/>
                <a:gd name="T41" fmla="*/ 150 h 224"/>
                <a:gd name="T42" fmla="*/ 149 w 320"/>
                <a:gd name="T43" fmla="*/ 182 h 224"/>
                <a:gd name="T44" fmla="*/ 192 w 320"/>
                <a:gd name="T45" fmla="*/ 224 h 224"/>
                <a:gd name="T46" fmla="*/ 234 w 320"/>
                <a:gd name="T47" fmla="*/ 182 h 224"/>
                <a:gd name="T48" fmla="*/ 222 w 320"/>
                <a:gd name="T49" fmla="*/ 152 h 224"/>
                <a:gd name="T50" fmla="*/ 265 w 320"/>
                <a:gd name="T51" fmla="*/ 84 h 224"/>
                <a:gd name="T52" fmla="*/ 277 w 320"/>
                <a:gd name="T53" fmla="*/ 86 h 224"/>
                <a:gd name="T54" fmla="*/ 320 w 320"/>
                <a:gd name="T55" fmla="*/ 43 h 224"/>
                <a:gd name="T56" fmla="*/ 277 w 320"/>
                <a:gd name="T57" fmla="*/ 0 h 224"/>
                <a:gd name="T58" fmla="*/ 42 w 320"/>
                <a:gd name="T59" fmla="*/ 203 h 224"/>
                <a:gd name="T60" fmla="*/ 21 w 320"/>
                <a:gd name="T61" fmla="*/ 182 h 224"/>
                <a:gd name="T62" fmla="*/ 42 w 320"/>
                <a:gd name="T63" fmla="*/ 160 h 224"/>
                <a:gd name="T64" fmla="*/ 64 w 320"/>
                <a:gd name="T65" fmla="*/ 182 h 224"/>
                <a:gd name="T66" fmla="*/ 42 w 320"/>
                <a:gd name="T67" fmla="*/ 203 h 224"/>
                <a:gd name="T68" fmla="*/ 96 w 320"/>
                <a:gd name="T69" fmla="*/ 43 h 224"/>
                <a:gd name="T70" fmla="*/ 117 w 320"/>
                <a:gd name="T71" fmla="*/ 22 h 224"/>
                <a:gd name="T72" fmla="*/ 138 w 320"/>
                <a:gd name="T73" fmla="*/ 43 h 224"/>
                <a:gd name="T74" fmla="*/ 117 w 320"/>
                <a:gd name="T75" fmla="*/ 64 h 224"/>
                <a:gd name="T76" fmla="*/ 96 w 320"/>
                <a:gd name="T77" fmla="*/ 43 h 224"/>
                <a:gd name="T78" fmla="*/ 192 w 320"/>
                <a:gd name="T79" fmla="*/ 203 h 224"/>
                <a:gd name="T80" fmla="*/ 170 w 320"/>
                <a:gd name="T81" fmla="*/ 182 h 224"/>
                <a:gd name="T82" fmla="*/ 192 w 320"/>
                <a:gd name="T83" fmla="*/ 160 h 224"/>
                <a:gd name="T84" fmla="*/ 213 w 320"/>
                <a:gd name="T85" fmla="*/ 182 h 224"/>
                <a:gd name="T86" fmla="*/ 192 w 320"/>
                <a:gd name="T87" fmla="*/ 203 h 224"/>
                <a:gd name="T88" fmla="*/ 277 w 320"/>
                <a:gd name="T89" fmla="*/ 64 h 224"/>
                <a:gd name="T90" fmla="*/ 256 w 320"/>
                <a:gd name="T91" fmla="*/ 43 h 224"/>
                <a:gd name="T92" fmla="*/ 277 w 320"/>
                <a:gd name="T93" fmla="*/ 22 h 224"/>
                <a:gd name="T94" fmla="*/ 298 w 320"/>
                <a:gd name="T95" fmla="*/ 43 h 224"/>
                <a:gd name="T96" fmla="*/ 277 w 320"/>
                <a:gd name="T97" fmla="*/ 6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224">
                  <a:moveTo>
                    <a:pt x="277" y="0"/>
                  </a:moveTo>
                  <a:cubicBezTo>
                    <a:pt x="253" y="0"/>
                    <a:pt x="234" y="19"/>
                    <a:pt x="234" y="43"/>
                  </a:cubicBezTo>
                  <a:cubicBezTo>
                    <a:pt x="234" y="54"/>
                    <a:pt x="239" y="65"/>
                    <a:pt x="246" y="73"/>
                  </a:cubicBezTo>
                  <a:cubicBezTo>
                    <a:pt x="204" y="141"/>
                    <a:pt x="204" y="141"/>
                    <a:pt x="204" y="141"/>
                  </a:cubicBezTo>
                  <a:cubicBezTo>
                    <a:pt x="200" y="140"/>
                    <a:pt x="196" y="139"/>
                    <a:pt x="192" y="139"/>
                  </a:cubicBezTo>
                  <a:cubicBezTo>
                    <a:pt x="188" y="139"/>
                    <a:pt x="185" y="140"/>
                    <a:pt x="182" y="140"/>
                  </a:cubicBezTo>
                  <a:cubicBezTo>
                    <a:pt x="146" y="74"/>
                    <a:pt x="146" y="74"/>
                    <a:pt x="146" y="74"/>
                  </a:cubicBezTo>
                  <a:cubicBezTo>
                    <a:pt x="154" y="66"/>
                    <a:pt x="160" y="55"/>
                    <a:pt x="160" y="43"/>
                  </a:cubicBezTo>
                  <a:cubicBezTo>
                    <a:pt x="160" y="19"/>
                    <a:pt x="141" y="0"/>
                    <a:pt x="117" y="0"/>
                  </a:cubicBezTo>
                  <a:cubicBezTo>
                    <a:pt x="93" y="0"/>
                    <a:pt x="74" y="19"/>
                    <a:pt x="74" y="43"/>
                  </a:cubicBezTo>
                  <a:cubicBezTo>
                    <a:pt x="74" y="55"/>
                    <a:pt x="80" y="66"/>
                    <a:pt x="88" y="74"/>
                  </a:cubicBezTo>
                  <a:cubicBezTo>
                    <a:pt x="52" y="140"/>
                    <a:pt x="52" y="140"/>
                    <a:pt x="52" y="140"/>
                  </a:cubicBezTo>
                  <a:cubicBezTo>
                    <a:pt x="49" y="140"/>
                    <a:pt x="46" y="139"/>
                    <a:pt x="42" y="139"/>
                  </a:cubicBezTo>
                  <a:cubicBezTo>
                    <a:pt x="19" y="139"/>
                    <a:pt x="0" y="158"/>
                    <a:pt x="0" y="182"/>
                  </a:cubicBezTo>
                  <a:cubicBezTo>
                    <a:pt x="0" y="205"/>
                    <a:pt x="19" y="224"/>
                    <a:pt x="42" y="224"/>
                  </a:cubicBezTo>
                  <a:cubicBezTo>
                    <a:pt x="66" y="224"/>
                    <a:pt x="85" y="205"/>
                    <a:pt x="85" y="182"/>
                  </a:cubicBezTo>
                  <a:cubicBezTo>
                    <a:pt x="85" y="169"/>
                    <a:pt x="80" y="158"/>
                    <a:pt x="71" y="150"/>
                  </a:cubicBezTo>
                  <a:cubicBezTo>
                    <a:pt x="107" y="84"/>
                    <a:pt x="107" y="84"/>
                    <a:pt x="107" y="84"/>
                  </a:cubicBezTo>
                  <a:cubicBezTo>
                    <a:pt x="110" y="85"/>
                    <a:pt x="113" y="86"/>
                    <a:pt x="117" y="86"/>
                  </a:cubicBezTo>
                  <a:cubicBezTo>
                    <a:pt x="121" y="86"/>
                    <a:pt x="124" y="85"/>
                    <a:pt x="127" y="84"/>
                  </a:cubicBezTo>
                  <a:cubicBezTo>
                    <a:pt x="163" y="150"/>
                    <a:pt x="163" y="150"/>
                    <a:pt x="163" y="150"/>
                  </a:cubicBezTo>
                  <a:cubicBezTo>
                    <a:pt x="154" y="158"/>
                    <a:pt x="149" y="169"/>
                    <a:pt x="149" y="182"/>
                  </a:cubicBezTo>
                  <a:cubicBezTo>
                    <a:pt x="149" y="205"/>
                    <a:pt x="168" y="224"/>
                    <a:pt x="192" y="224"/>
                  </a:cubicBezTo>
                  <a:cubicBezTo>
                    <a:pt x="215" y="224"/>
                    <a:pt x="234" y="205"/>
                    <a:pt x="234" y="182"/>
                  </a:cubicBezTo>
                  <a:cubicBezTo>
                    <a:pt x="234" y="170"/>
                    <a:pt x="230" y="160"/>
                    <a:pt x="222" y="152"/>
                  </a:cubicBezTo>
                  <a:cubicBezTo>
                    <a:pt x="265" y="84"/>
                    <a:pt x="265" y="84"/>
                    <a:pt x="265" y="84"/>
                  </a:cubicBezTo>
                  <a:cubicBezTo>
                    <a:pt x="269" y="85"/>
                    <a:pt x="273" y="86"/>
                    <a:pt x="277" y="86"/>
                  </a:cubicBezTo>
                  <a:cubicBezTo>
                    <a:pt x="301" y="86"/>
                    <a:pt x="320" y="67"/>
                    <a:pt x="320" y="43"/>
                  </a:cubicBezTo>
                  <a:cubicBezTo>
                    <a:pt x="320" y="19"/>
                    <a:pt x="301" y="0"/>
                    <a:pt x="277" y="0"/>
                  </a:cubicBezTo>
                  <a:close/>
                  <a:moveTo>
                    <a:pt x="42" y="203"/>
                  </a:moveTo>
                  <a:cubicBezTo>
                    <a:pt x="31" y="203"/>
                    <a:pt x="21" y="193"/>
                    <a:pt x="21" y="182"/>
                  </a:cubicBezTo>
                  <a:cubicBezTo>
                    <a:pt x="21" y="170"/>
                    <a:pt x="31" y="160"/>
                    <a:pt x="42" y="160"/>
                  </a:cubicBezTo>
                  <a:cubicBezTo>
                    <a:pt x="54" y="160"/>
                    <a:pt x="64" y="170"/>
                    <a:pt x="64" y="182"/>
                  </a:cubicBezTo>
                  <a:cubicBezTo>
                    <a:pt x="64" y="193"/>
                    <a:pt x="54" y="203"/>
                    <a:pt x="42" y="203"/>
                  </a:cubicBezTo>
                  <a:close/>
                  <a:moveTo>
                    <a:pt x="96" y="43"/>
                  </a:moveTo>
                  <a:cubicBezTo>
                    <a:pt x="96" y="31"/>
                    <a:pt x="105" y="22"/>
                    <a:pt x="117" y="22"/>
                  </a:cubicBezTo>
                  <a:cubicBezTo>
                    <a:pt x="129" y="22"/>
                    <a:pt x="138" y="31"/>
                    <a:pt x="138" y="43"/>
                  </a:cubicBezTo>
                  <a:cubicBezTo>
                    <a:pt x="138" y="55"/>
                    <a:pt x="129" y="64"/>
                    <a:pt x="117" y="64"/>
                  </a:cubicBezTo>
                  <a:cubicBezTo>
                    <a:pt x="105" y="64"/>
                    <a:pt x="96" y="55"/>
                    <a:pt x="96" y="43"/>
                  </a:cubicBezTo>
                  <a:close/>
                  <a:moveTo>
                    <a:pt x="192" y="203"/>
                  </a:moveTo>
                  <a:cubicBezTo>
                    <a:pt x="180" y="203"/>
                    <a:pt x="170" y="193"/>
                    <a:pt x="170" y="182"/>
                  </a:cubicBezTo>
                  <a:cubicBezTo>
                    <a:pt x="170" y="170"/>
                    <a:pt x="180" y="160"/>
                    <a:pt x="192" y="160"/>
                  </a:cubicBezTo>
                  <a:cubicBezTo>
                    <a:pt x="203" y="160"/>
                    <a:pt x="213" y="170"/>
                    <a:pt x="213" y="182"/>
                  </a:cubicBezTo>
                  <a:cubicBezTo>
                    <a:pt x="213" y="193"/>
                    <a:pt x="203" y="203"/>
                    <a:pt x="192" y="203"/>
                  </a:cubicBezTo>
                  <a:close/>
                  <a:moveTo>
                    <a:pt x="277" y="64"/>
                  </a:moveTo>
                  <a:cubicBezTo>
                    <a:pt x="265" y="64"/>
                    <a:pt x="256" y="55"/>
                    <a:pt x="256" y="43"/>
                  </a:cubicBezTo>
                  <a:cubicBezTo>
                    <a:pt x="256" y="31"/>
                    <a:pt x="265" y="22"/>
                    <a:pt x="277" y="22"/>
                  </a:cubicBezTo>
                  <a:cubicBezTo>
                    <a:pt x="289" y="22"/>
                    <a:pt x="298" y="31"/>
                    <a:pt x="298" y="43"/>
                  </a:cubicBezTo>
                  <a:cubicBezTo>
                    <a:pt x="298" y="55"/>
                    <a:pt x="289" y="64"/>
                    <a:pt x="277"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900">
                <a:solidFill>
                  <a:prstClr val="black"/>
                </a:solidFill>
                <a:latin typeface="Open Sans"/>
              </a:endParaRPr>
            </a:p>
          </p:txBody>
        </p:sp>
        <p:sp>
          <p:nvSpPr>
            <p:cNvPr id="144" name="Freeform 465">
              <a:extLst>
                <a:ext uri="{FF2B5EF4-FFF2-40B4-BE49-F238E27FC236}">
                  <a16:creationId xmlns="" xmlns:a16="http://schemas.microsoft.com/office/drawing/2014/main" id="{B796C929-E640-4530-B040-7D79369EEC8A}"/>
                </a:ext>
              </a:extLst>
            </p:cNvPr>
            <p:cNvSpPr>
              <a:spLocks noEditPoints="1"/>
            </p:cNvSpPr>
            <p:nvPr/>
          </p:nvSpPr>
          <p:spPr bwMode="auto">
            <a:xfrm>
              <a:off x="1110" y="156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900">
                <a:solidFill>
                  <a:prstClr val="black"/>
                </a:solidFill>
                <a:latin typeface="Open Sans"/>
              </a:endParaRPr>
            </a:p>
          </p:txBody>
        </p:sp>
      </p:grpSp>
      <p:sp>
        <p:nvSpPr>
          <p:cNvPr id="145" name="Rectangle 144">
            <a:extLst>
              <a:ext uri="{FF2B5EF4-FFF2-40B4-BE49-F238E27FC236}">
                <a16:creationId xmlns="" xmlns:a16="http://schemas.microsoft.com/office/drawing/2014/main" id="{743DD235-DA62-4457-950F-02D4FF77C587}"/>
              </a:ext>
            </a:extLst>
          </p:cNvPr>
          <p:cNvSpPr/>
          <p:nvPr/>
        </p:nvSpPr>
        <p:spPr>
          <a:xfrm>
            <a:off x="4080906" y="6558332"/>
            <a:ext cx="1000677" cy="146194"/>
          </a:xfrm>
          <a:prstGeom prst="rect">
            <a:avLst/>
          </a:prstGeom>
        </p:spPr>
        <p:txBody>
          <a:bodyPr wrap="none" lIns="68580" tIns="34290" rIns="68580" bIns="34290">
            <a:spAutoFit/>
          </a:bodyPr>
          <a:lstStyle/>
          <a:p>
            <a:pPr marL="22693" defTabSz="605150">
              <a:spcBef>
                <a:spcPts val="530"/>
              </a:spcBef>
              <a:defRPr/>
            </a:pPr>
            <a:r>
              <a:rPr lang="en-IN" sz="500" b="1" spc="-3">
                <a:solidFill>
                  <a:srgbClr val="FF0000"/>
                </a:solidFill>
                <a:latin typeface="Open Sans"/>
                <a:cs typeface="Open Sans"/>
              </a:rPr>
              <a:t>Proprietary and</a:t>
            </a:r>
            <a:r>
              <a:rPr lang="en-IN" sz="500" b="1" spc="30">
                <a:solidFill>
                  <a:srgbClr val="FF0000"/>
                </a:solidFill>
                <a:latin typeface="Open Sans"/>
                <a:cs typeface="Open Sans"/>
              </a:rPr>
              <a:t> </a:t>
            </a:r>
            <a:r>
              <a:rPr lang="en-IN" sz="500" b="1" spc="-3">
                <a:solidFill>
                  <a:srgbClr val="FF0000"/>
                </a:solidFill>
                <a:latin typeface="Open Sans"/>
                <a:cs typeface="Open Sans"/>
              </a:rPr>
              <a:t>Confidential</a:t>
            </a:r>
            <a:endParaRPr lang="en-IN" sz="500">
              <a:solidFill>
                <a:prstClr val="black"/>
              </a:solidFill>
              <a:latin typeface="Open Sans"/>
              <a:cs typeface="Open Sans"/>
            </a:endParaRPr>
          </a:p>
        </p:txBody>
      </p:sp>
      <p:sp>
        <p:nvSpPr>
          <p:cNvPr id="2" name="TextBox 1">
            <a:extLst>
              <a:ext uri="{FF2B5EF4-FFF2-40B4-BE49-F238E27FC236}">
                <a16:creationId xmlns="" xmlns:a16="http://schemas.microsoft.com/office/drawing/2014/main" id="{2BEF2437-6B29-D3E2-5612-D3E310484D9F}"/>
              </a:ext>
            </a:extLst>
          </p:cNvPr>
          <p:cNvSpPr txBox="1"/>
          <p:nvPr/>
        </p:nvSpPr>
        <p:spPr>
          <a:xfrm>
            <a:off x="7791075" y="3257796"/>
            <a:ext cx="826108" cy="123111"/>
          </a:xfrm>
          <a:prstGeom prst="rect">
            <a:avLst/>
          </a:prstGeom>
          <a:noFill/>
        </p:spPr>
        <p:txBody>
          <a:bodyPr vert="horz" wrap="square" lIns="0" tIns="0" rIns="0" bIns="0" rtlCol="0">
            <a:spAutoFit/>
          </a:bodyPr>
          <a:lstStyle/>
          <a:p>
            <a:pPr algn="ctr">
              <a:spcBef>
                <a:spcPts val="150"/>
              </a:spcBef>
              <a:buSzPct val="100000"/>
              <a:defRPr/>
            </a:pPr>
            <a:r>
              <a:rPr lang="en-US" sz="800" b="1" dirty="0">
                <a:solidFill>
                  <a:srgbClr val="C00000"/>
                </a:solidFill>
                <a:latin typeface="Open Sans"/>
              </a:rPr>
              <a:t>ILLUSTRATIVE</a:t>
            </a:r>
          </a:p>
        </p:txBody>
      </p:sp>
    </p:spTree>
    <p:extLst>
      <p:ext uri="{BB962C8B-B14F-4D97-AF65-F5344CB8AC3E}">
        <p14:creationId xmlns:p14="http://schemas.microsoft.com/office/powerpoint/2010/main" val="4005945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 y="231407"/>
            <a:ext cx="8412480" cy="469492"/>
          </a:xfrm>
        </p:spPr>
        <p:txBody>
          <a:bodyPr/>
          <a:lstStyle/>
          <a:p>
            <a:pPr lvl="0"/>
            <a:r>
              <a:rPr lang="en-US" sz="2000" dirty="0">
                <a:solidFill>
                  <a:schemeClr val="tx1"/>
                </a:solidFill>
              </a:rPr>
              <a:t>Data visualizations enable end-to-end issue management, performance monitoring, and research and analysis</a:t>
            </a:r>
          </a:p>
        </p:txBody>
      </p:sp>
      <p:sp>
        <p:nvSpPr>
          <p:cNvPr id="13" name="Trapezoid 11"/>
          <p:cNvSpPr/>
          <p:nvPr/>
        </p:nvSpPr>
        <p:spPr bwMode="gray">
          <a:xfrm>
            <a:off x="432442" y="5186607"/>
            <a:ext cx="8434473" cy="143124"/>
          </a:xfrm>
          <a:custGeom>
            <a:avLst/>
            <a:gdLst>
              <a:gd name="connsiteX0" fmla="*/ 0 w 7092824"/>
              <a:gd name="connsiteY0" fmla="*/ 1188720 h 1188720"/>
              <a:gd name="connsiteX1" fmla="*/ 98200 w 7092824"/>
              <a:gd name="connsiteY1" fmla="*/ 0 h 1188720"/>
              <a:gd name="connsiteX2" fmla="*/ 6994624 w 7092824"/>
              <a:gd name="connsiteY2" fmla="*/ 0 h 1188720"/>
              <a:gd name="connsiteX3" fmla="*/ 7092824 w 7092824"/>
              <a:gd name="connsiteY3" fmla="*/ 1188720 h 1188720"/>
              <a:gd name="connsiteX4" fmla="*/ 0 w 7092824"/>
              <a:gd name="connsiteY4" fmla="*/ 1188720 h 1188720"/>
              <a:gd name="connsiteX0" fmla="*/ 0 w 7092824"/>
              <a:gd name="connsiteY0" fmla="*/ 1203235 h 1203235"/>
              <a:gd name="connsiteX1" fmla="*/ 98200 w 7092824"/>
              <a:gd name="connsiteY1" fmla="*/ 14515 h 1203235"/>
              <a:gd name="connsiteX2" fmla="*/ 1508224 w 7092824"/>
              <a:gd name="connsiteY2" fmla="*/ 0 h 1203235"/>
              <a:gd name="connsiteX3" fmla="*/ 7092824 w 7092824"/>
              <a:gd name="connsiteY3" fmla="*/ 1203235 h 1203235"/>
              <a:gd name="connsiteX4" fmla="*/ 0 w 7092824"/>
              <a:gd name="connsiteY4" fmla="*/ 1203235 h 1203235"/>
              <a:gd name="connsiteX0" fmla="*/ 0 w 8297509"/>
              <a:gd name="connsiteY0" fmla="*/ 1203235 h 1217750"/>
              <a:gd name="connsiteX1" fmla="*/ 98200 w 8297509"/>
              <a:gd name="connsiteY1" fmla="*/ 14515 h 1217750"/>
              <a:gd name="connsiteX2" fmla="*/ 1508224 w 8297509"/>
              <a:gd name="connsiteY2" fmla="*/ 0 h 1217750"/>
              <a:gd name="connsiteX3" fmla="*/ 8297509 w 8297509"/>
              <a:gd name="connsiteY3" fmla="*/ 1217750 h 1217750"/>
              <a:gd name="connsiteX4" fmla="*/ 0 w 8297509"/>
              <a:gd name="connsiteY4" fmla="*/ 1203235 h 1217750"/>
              <a:gd name="connsiteX0" fmla="*/ 0 w 8297509"/>
              <a:gd name="connsiteY0" fmla="*/ 1245133 h 1259648"/>
              <a:gd name="connsiteX1" fmla="*/ 98200 w 8297509"/>
              <a:gd name="connsiteY1" fmla="*/ 56413 h 1259648"/>
              <a:gd name="connsiteX2" fmla="*/ 4122028 w 8297509"/>
              <a:gd name="connsiteY2" fmla="*/ 0 h 1259648"/>
              <a:gd name="connsiteX3" fmla="*/ 8297509 w 8297509"/>
              <a:gd name="connsiteY3" fmla="*/ 1259648 h 1259648"/>
              <a:gd name="connsiteX4" fmla="*/ 0 w 8297509"/>
              <a:gd name="connsiteY4" fmla="*/ 1245133 h 1259648"/>
              <a:gd name="connsiteX0" fmla="*/ 0 w 8297509"/>
              <a:gd name="connsiteY0" fmla="*/ 1245133 h 1259648"/>
              <a:gd name="connsiteX1" fmla="*/ 2116781 w 8297509"/>
              <a:gd name="connsiteY1" fmla="*/ 14517 h 1259648"/>
              <a:gd name="connsiteX2" fmla="*/ 4122028 w 8297509"/>
              <a:gd name="connsiteY2" fmla="*/ 0 h 1259648"/>
              <a:gd name="connsiteX3" fmla="*/ 8297509 w 8297509"/>
              <a:gd name="connsiteY3" fmla="*/ 1259648 h 1259648"/>
              <a:gd name="connsiteX4" fmla="*/ 0 w 8297509"/>
              <a:gd name="connsiteY4" fmla="*/ 1245133 h 1259648"/>
              <a:gd name="connsiteX0" fmla="*/ 0 w 8297509"/>
              <a:gd name="connsiteY0" fmla="*/ 1245133 h 1259648"/>
              <a:gd name="connsiteX1" fmla="*/ 2116781 w 8297509"/>
              <a:gd name="connsiteY1" fmla="*/ 14517 h 1259648"/>
              <a:gd name="connsiteX2" fmla="*/ 6226873 w 8297509"/>
              <a:gd name="connsiteY2" fmla="*/ 0 h 1259648"/>
              <a:gd name="connsiteX3" fmla="*/ 8297509 w 8297509"/>
              <a:gd name="connsiteY3" fmla="*/ 1259648 h 1259648"/>
              <a:gd name="connsiteX4" fmla="*/ 0 w 8297509"/>
              <a:gd name="connsiteY4" fmla="*/ 1245133 h 1259648"/>
              <a:gd name="connsiteX0" fmla="*/ 0 w 8297509"/>
              <a:gd name="connsiteY0" fmla="*/ 1272513 h 1287028"/>
              <a:gd name="connsiteX1" fmla="*/ 4256132 w 8297509"/>
              <a:gd name="connsiteY1" fmla="*/ 0 h 1287028"/>
              <a:gd name="connsiteX2" fmla="*/ 6226873 w 8297509"/>
              <a:gd name="connsiteY2" fmla="*/ 27380 h 1287028"/>
              <a:gd name="connsiteX3" fmla="*/ 8297509 w 8297509"/>
              <a:gd name="connsiteY3" fmla="*/ 1287028 h 1287028"/>
              <a:gd name="connsiteX4" fmla="*/ 0 w 8297509"/>
              <a:gd name="connsiteY4" fmla="*/ 1272513 h 1287028"/>
              <a:gd name="connsiteX0" fmla="*/ 0 w 8297509"/>
              <a:gd name="connsiteY0" fmla="*/ 1272518 h 1287033"/>
              <a:gd name="connsiteX1" fmla="*/ 3522787 w 8297509"/>
              <a:gd name="connsiteY1" fmla="*/ 2 h 1287033"/>
              <a:gd name="connsiteX2" fmla="*/ 6226873 w 8297509"/>
              <a:gd name="connsiteY2" fmla="*/ 27385 h 1287033"/>
              <a:gd name="connsiteX3" fmla="*/ 8297509 w 8297509"/>
              <a:gd name="connsiteY3" fmla="*/ 1287033 h 1287033"/>
              <a:gd name="connsiteX4" fmla="*/ 0 w 8297509"/>
              <a:gd name="connsiteY4" fmla="*/ 1272518 h 1287033"/>
              <a:gd name="connsiteX0" fmla="*/ 0 w 8297509"/>
              <a:gd name="connsiteY0" fmla="*/ 1245135 h 1259650"/>
              <a:gd name="connsiteX1" fmla="*/ 3570099 w 8297509"/>
              <a:gd name="connsiteY1" fmla="*/ 76035 h 1259650"/>
              <a:gd name="connsiteX2" fmla="*/ 6226873 w 8297509"/>
              <a:gd name="connsiteY2" fmla="*/ 2 h 1259650"/>
              <a:gd name="connsiteX3" fmla="*/ 8297509 w 8297509"/>
              <a:gd name="connsiteY3" fmla="*/ 1259650 h 1259650"/>
              <a:gd name="connsiteX4" fmla="*/ 0 w 8297509"/>
              <a:gd name="connsiteY4" fmla="*/ 1245135 h 1259650"/>
              <a:gd name="connsiteX0" fmla="*/ 0 w 8297509"/>
              <a:gd name="connsiteY0" fmla="*/ 1296844 h 1311359"/>
              <a:gd name="connsiteX1" fmla="*/ 3570099 w 8297509"/>
              <a:gd name="connsiteY1" fmla="*/ 127744 h 1311359"/>
              <a:gd name="connsiteX2" fmla="*/ 4287041 w 8297509"/>
              <a:gd name="connsiteY2" fmla="*/ 0 h 1311359"/>
              <a:gd name="connsiteX3" fmla="*/ 8297509 w 8297509"/>
              <a:gd name="connsiteY3" fmla="*/ 1311359 h 1311359"/>
              <a:gd name="connsiteX4" fmla="*/ 0 w 8297509"/>
              <a:gd name="connsiteY4" fmla="*/ 1296844 h 1311359"/>
              <a:gd name="connsiteX0" fmla="*/ 0 w 8297509"/>
              <a:gd name="connsiteY0" fmla="*/ 1296844 h 1311359"/>
              <a:gd name="connsiteX1" fmla="*/ 3853983 w 8297509"/>
              <a:gd name="connsiteY1" fmla="*/ 127741 h 1311359"/>
              <a:gd name="connsiteX2" fmla="*/ 4287041 w 8297509"/>
              <a:gd name="connsiteY2" fmla="*/ 0 h 1311359"/>
              <a:gd name="connsiteX3" fmla="*/ 8297509 w 8297509"/>
              <a:gd name="connsiteY3" fmla="*/ 1311359 h 1311359"/>
              <a:gd name="connsiteX4" fmla="*/ 0 w 8297509"/>
              <a:gd name="connsiteY4" fmla="*/ 1296844 h 1311359"/>
              <a:gd name="connsiteX0" fmla="*/ 0 w 8297509"/>
              <a:gd name="connsiteY0" fmla="*/ 1296839 h 1311354"/>
              <a:gd name="connsiteX1" fmla="*/ 3853983 w 8297509"/>
              <a:gd name="connsiteY1" fmla="*/ 127736 h 1311354"/>
              <a:gd name="connsiteX2" fmla="*/ 4074139 w 8297509"/>
              <a:gd name="connsiteY2" fmla="*/ -2 h 1311354"/>
              <a:gd name="connsiteX3" fmla="*/ 8297509 w 8297509"/>
              <a:gd name="connsiteY3" fmla="*/ 1311354 h 1311354"/>
              <a:gd name="connsiteX4" fmla="*/ 0 w 8297509"/>
              <a:gd name="connsiteY4" fmla="*/ 1296839 h 1311354"/>
              <a:gd name="connsiteX0" fmla="*/ 0 w 8297509"/>
              <a:gd name="connsiteY0" fmla="*/ 1296839 h 1311354"/>
              <a:gd name="connsiteX1" fmla="*/ 4114204 w 8297509"/>
              <a:gd name="connsiteY1" fmla="*/ 24321 h 1311354"/>
              <a:gd name="connsiteX2" fmla="*/ 4074139 w 8297509"/>
              <a:gd name="connsiteY2" fmla="*/ -2 h 1311354"/>
              <a:gd name="connsiteX3" fmla="*/ 8297509 w 8297509"/>
              <a:gd name="connsiteY3" fmla="*/ 1311354 h 1311354"/>
              <a:gd name="connsiteX4" fmla="*/ 0 w 8297509"/>
              <a:gd name="connsiteY4" fmla="*/ 1296839 h 1311354"/>
              <a:gd name="connsiteX0" fmla="*/ 0 w 8297509"/>
              <a:gd name="connsiteY0" fmla="*/ 1309501 h 1324016"/>
              <a:gd name="connsiteX1" fmla="*/ 4114204 w 8297509"/>
              <a:gd name="connsiteY1" fmla="*/ 36983 h 1324016"/>
              <a:gd name="connsiteX2" fmla="*/ 4941428 w 8297509"/>
              <a:gd name="connsiteY2" fmla="*/ 0 h 1324016"/>
              <a:gd name="connsiteX3" fmla="*/ 8297509 w 8297509"/>
              <a:gd name="connsiteY3" fmla="*/ 1324016 h 1324016"/>
              <a:gd name="connsiteX4" fmla="*/ 0 w 8297509"/>
              <a:gd name="connsiteY4" fmla="*/ 1309501 h 1324016"/>
              <a:gd name="connsiteX0" fmla="*/ 0 w 8297509"/>
              <a:gd name="connsiteY0" fmla="*/ 1310500 h 1325015"/>
              <a:gd name="connsiteX1" fmla="*/ 2550258 w 8297509"/>
              <a:gd name="connsiteY1" fmla="*/ 1 h 1325015"/>
              <a:gd name="connsiteX2" fmla="*/ 4941428 w 8297509"/>
              <a:gd name="connsiteY2" fmla="*/ 999 h 1325015"/>
              <a:gd name="connsiteX3" fmla="*/ 8297509 w 8297509"/>
              <a:gd name="connsiteY3" fmla="*/ 1325015 h 1325015"/>
              <a:gd name="connsiteX4" fmla="*/ 0 w 8297509"/>
              <a:gd name="connsiteY4" fmla="*/ 1310500 h 1325015"/>
              <a:gd name="connsiteX0" fmla="*/ 0 w 8297509"/>
              <a:gd name="connsiteY0" fmla="*/ 1361473 h 1375988"/>
              <a:gd name="connsiteX1" fmla="*/ 2550258 w 8297509"/>
              <a:gd name="connsiteY1" fmla="*/ 50974 h 1375988"/>
              <a:gd name="connsiteX2" fmla="*/ 7467442 w 8297509"/>
              <a:gd name="connsiteY2" fmla="*/ 0 h 1375988"/>
              <a:gd name="connsiteX3" fmla="*/ 8297509 w 8297509"/>
              <a:gd name="connsiteY3" fmla="*/ 1375988 h 1375988"/>
              <a:gd name="connsiteX4" fmla="*/ 0 w 8297509"/>
              <a:gd name="connsiteY4" fmla="*/ 1361473 h 1375988"/>
              <a:gd name="connsiteX0" fmla="*/ 0 w 8297509"/>
              <a:gd name="connsiteY0" fmla="*/ 1362469 h 1376984"/>
              <a:gd name="connsiteX1" fmla="*/ 1005573 w 8297509"/>
              <a:gd name="connsiteY1" fmla="*/ 0 h 1376984"/>
              <a:gd name="connsiteX2" fmla="*/ 7467442 w 8297509"/>
              <a:gd name="connsiteY2" fmla="*/ 996 h 1376984"/>
              <a:gd name="connsiteX3" fmla="*/ 8297509 w 8297509"/>
              <a:gd name="connsiteY3" fmla="*/ 1376984 h 1376984"/>
              <a:gd name="connsiteX4" fmla="*/ 0 w 8297509"/>
              <a:gd name="connsiteY4" fmla="*/ 1362469 h 1376984"/>
              <a:gd name="connsiteX0" fmla="*/ 0 w 8297509"/>
              <a:gd name="connsiteY0" fmla="*/ 1414444 h 1428959"/>
              <a:gd name="connsiteX1" fmla="*/ 642119 w 8297509"/>
              <a:gd name="connsiteY1" fmla="*/ 0 h 1428959"/>
              <a:gd name="connsiteX2" fmla="*/ 7467442 w 8297509"/>
              <a:gd name="connsiteY2" fmla="*/ 52971 h 1428959"/>
              <a:gd name="connsiteX3" fmla="*/ 8297509 w 8297509"/>
              <a:gd name="connsiteY3" fmla="*/ 1428959 h 1428959"/>
              <a:gd name="connsiteX4" fmla="*/ 0 w 8297509"/>
              <a:gd name="connsiteY4" fmla="*/ 1414444 h 1428959"/>
              <a:gd name="connsiteX0" fmla="*/ 0 w 8297509"/>
              <a:gd name="connsiteY0" fmla="*/ 1361473 h 1375988"/>
              <a:gd name="connsiteX1" fmla="*/ 605774 w 8297509"/>
              <a:gd name="connsiteY1" fmla="*/ 102943 h 1375988"/>
              <a:gd name="connsiteX2" fmla="*/ 7467442 w 8297509"/>
              <a:gd name="connsiteY2" fmla="*/ 0 h 1375988"/>
              <a:gd name="connsiteX3" fmla="*/ 8297509 w 8297509"/>
              <a:gd name="connsiteY3" fmla="*/ 1375988 h 1375988"/>
              <a:gd name="connsiteX4" fmla="*/ 0 w 8297509"/>
              <a:gd name="connsiteY4" fmla="*/ 1361473 h 1375988"/>
              <a:gd name="connsiteX0" fmla="*/ 0 w 8297509"/>
              <a:gd name="connsiteY0" fmla="*/ 1362475 h 1376990"/>
              <a:gd name="connsiteX1" fmla="*/ 696638 w 8297509"/>
              <a:gd name="connsiteY1" fmla="*/ 0 h 1376990"/>
              <a:gd name="connsiteX2" fmla="*/ 7467442 w 8297509"/>
              <a:gd name="connsiteY2" fmla="*/ 1002 h 1376990"/>
              <a:gd name="connsiteX3" fmla="*/ 8297509 w 8297509"/>
              <a:gd name="connsiteY3" fmla="*/ 1376990 h 1376990"/>
              <a:gd name="connsiteX4" fmla="*/ 0 w 8297509"/>
              <a:gd name="connsiteY4" fmla="*/ 1362475 h 1376990"/>
              <a:gd name="connsiteX0" fmla="*/ 0 w 8297509"/>
              <a:gd name="connsiteY0" fmla="*/ 1414444 h 1428959"/>
              <a:gd name="connsiteX1" fmla="*/ 769329 w 8297509"/>
              <a:gd name="connsiteY1" fmla="*/ 0 h 1428959"/>
              <a:gd name="connsiteX2" fmla="*/ 7467442 w 8297509"/>
              <a:gd name="connsiteY2" fmla="*/ 52971 h 1428959"/>
              <a:gd name="connsiteX3" fmla="*/ 8297509 w 8297509"/>
              <a:gd name="connsiteY3" fmla="*/ 1428959 h 1428959"/>
              <a:gd name="connsiteX4" fmla="*/ 0 w 8297509"/>
              <a:gd name="connsiteY4" fmla="*/ 1414444 h 1428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509" h="1428959">
                <a:moveTo>
                  <a:pt x="0" y="1414444"/>
                </a:moveTo>
                <a:lnTo>
                  <a:pt x="769329" y="0"/>
                </a:lnTo>
                <a:lnTo>
                  <a:pt x="7467442" y="52971"/>
                </a:lnTo>
                <a:lnTo>
                  <a:pt x="8297509" y="1428959"/>
                </a:lnTo>
                <a:lnTo>
                  <a:pt x="0" y="1414444"/>
                </a:lnTo>
                <a:close/>
              </a:path>
            </a:pathLst>
          </a:custGeom>
          <a:gradFill>
            <a:gsLst>
              <a:gs pos="0">
                <a:schemeClr val="bg1">
                  <a:lumMod val="50000"/>
                </a:schemeClr>
              </a:gs>
              <a:gs pos="50000">
                <a:schemeClr val="bg1">
                  <a:lumMod val="75000"/>
                </a:schemeClr>
              </a:gs>
              <a:gs pos="100000">
                <a:schemeClr val="bg1">
                  <a:lumMod val="95000"/>
                </a:schemeClr>
              </a:gs>
            </a:gsLst>
            <a:lin ang="5400000" scaled="0"/>
          </a:gradFill>
          <a:ln w="12700" algn="ctr">
            <a:noFill/>
            <a:miter lim="800000"/>
            <a:headEnd/>
            <a:tailEnd/>
          </a:ln>
          <a:effectLst/>
        </p:spPr>
        <p:txBody>
          <a:bodyPr wrap="square" lIns="45720" rIns="45720" rtlCol="0" anchor="ctr">
            <a:noAutofit/>
          </a:bodyPr>
          <a:lstStyle/>
          <a:p>
            <a:pPr fontAlgn="base">
              <a:spcBef>
                <a:spcPct val="100000"/>
              </a:spcBef>
              <a:spcAft>
                <a:spcPct val="0"/>
              </a:spcAft>
            </a:pPr>
            <a:endParaRPr lang="en-US" sz="700" dirty="0">
              <a:solidFill>
                <a:srgbClr val="000000"/>
              </a:solidFill>
              <a:cs typeface="Times New Roman" pitchFamily="18" charset="0"/>
            </a:endParaRPr>
          </a:p>
        </p:txBody>
      </p:sp>
      <p:sp>
        <p:nvSpPr>
          <p:cNvPr id="16" name="Rectangle 15"/>
          <p:cNvSpPr/>
          <p:nvPr/>
        </p:nvSpPr>
        <p:spPr bwMode="gray">
          <a:xfrm>
            <a:off x="502700" y="5368654"/>
            <a:ext cx="8274537" cy="1232375"/>
          </a:xfrm>
          <a:prstGeom prst="rect">
            <a:avLst/>
          </a:prstGeom>
          <a:solidFill>
            <a:schemeClr val="bg1">
              <a:lumMod val="95000"/>
            </a:schemeClr>
          </a:solidFill>
          <a:ln w="12700" algn="ctr">
            <a:solidFill>
              <a:schemeClr val="tx2"/>
            </a:solidFill>
            <a:miter lim="800000"/>
            <a:headEnd/>
            <a:tailEnd/>
          </a:ln>
          <a:effectLst/>
        </p:spPr>
        <p:txBody>
          <a:bodyPr wrap="square" lIns="45720" rIns="45720" rtlCol="0" anchor="t">
            <a:noAutofit/>
          </a:bodyPr>
          <a:lstStyle/>
          <a:p>
            <a:pPr algn="ctr" fontAlgn="base">
              <a:spcBef>
                <a:spcPct val="100000"/>
              </a:spcBef>
              <a:spcAft>
                <a:spcPct val="0"/>
              </a:spcAft>
            </a:pPr>
            <a:r>
              <a:rPr lang="en-US" sz="1200" b="1" dirty="0">
                <a:solidFill>
                  <a:srgbClr val="000000"/>
                </a:solidFill>
                <a:cs typeface="Times New Roman" pitchFamily="18" charset="0"/>
              </a:rPr>
              <a:t>Key Features</a:t>
            </a:r>
          </a:p>
        </p:txBody>
      </p:sp>
      <p:grpSp>
        <p:nvGrpSpPr>
          <p:cNvPr id="17" name="Group 16"/>
          <p:cNvGrpSpPr/>
          <p:nvPr/>
        </p:nvGrpSpPr>
        <p:grpSpPr>
          <a:xfrm>
            <a:off x="777773" y="5599498"/>
            <a:ext cx="2705172" cy="920951"/>
            <a:chOff x="735739" y="5262628"/>
            <a:chExt cx="2705172" cy="920951"/>
          </a:xfrm>
        </p:grpSpPr>
        <p:grpSp>
          <p:nvGrpSpPr>
            <p:cNvPr id="18" name="Group 17"/>
            <p:cNvGrpSpPr/>
            <p:nvPr/>
          </p:nvGrpSpPr>
          <p:grpSpPr>
            <a:xfrm>
              <a:off x="735739" y="5383447"/>
              <a:ext cx="376284" cy="189248"/>
              <a:chOff x="477838" y="5609231"/>
              <a:chExt cx="376284" cy="189248"/>
            </a:xfrm>
          </p:grpSpPr>
          <p:cxnSp>
            <p:nvCxnSpPr>
              <p:cNvPr id="22" name="Elbow Connector 21"/>
              <p:cNvCxnSpPr/>
              <p:nvPr/>
            </p:nvCxnSpPr>
            <p:spPr>
              <a:xfrm>
                <a:off x="477838" y="5609231"/>
                <a:ext cx="376284" cy="91440"/>
              </a:xfrm>
              <a:prstGeom prst="bentConnector3">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flipV="1">
                <a:off x="477838" y="5707039"/>
                <a:ext cx="376284" cy="91440"/>
              </a:xfrm>
              <a:prstGeom prst="bentConnector3">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115377" y="5262628"/>
              <a:ext cx="2248146" cy="430887"/>
            </a:xfrm>
            <a:prstGeom prst="rect">
              <a:avLst/>
            </a:prstGeom>
            <a:noFill/>
          </p:spPr>
          <p:txBody>
            <a:bodyPr wrap="square" rtlCol="0">
              <a:spAutoFit/>
            </a:bodyPr>
            <a:lstStyle/>
            <a:p>
              <a:pPr fontAlgn="base">
                <a:spcBef>
                  <a:spcPts val="600"/>
                </a:spcBef>
                <a:spcAft>
                  <a:spcPct val="0"/>
                </a:spcAft>
              </a:pPr>
              <a:r>
                <a:rPr lang="en-US" sz="1100" dirty="0">
                  <a:solidFill>
                    <a:srgbClr val="000000"/>
                  </a:solidFill>
                  <a:cs typeface="Arial" pitchFamily="34" charset="0"/>
                </a:rPr>
                <a:t>Large scale integration and correlation of data sources</a:t>
              </a:r>
            </a:p>
          </p:txBody>
        </p:sp>
        <p:sp>
          <p:nvSpPr>
            <p:cNvPr id="20" name="Freeform 29"/>
            <p:cNvSpPr>
              <a:spLocks noChangeAspect="1" noEditPoints="1"/>
            </p:cNvSpPr>
            <p:nvPr/>
          </p:nvSpPr>
          <p:spPr bwMode="auto">
            <a:xfrm>
              <a:off x="774569" y="5817259"/>
              <a:ext cx="298625" cy="301752"/>
            </a:xfrm>
            <a:custGeom>
              <a:avLst/>
              <a:gdLst>
                <a:gd name="T0" fmla="*/ 175 w 181"/>
                <a:gd name="T1" fmla="*/ 150 h 182"/>
                <a:gd name="T2" fmla="*/ 109 w 181"/>
                <a:gd name="T3" fmla="*/ 84 h 182"/>
                <a:gd name="T4" fmla="*/ 109 w 181"/>
                <a:gd name="T5" fmla="*/ 84 h 182"/>
                <a:gd name="T6" fmla="*/ 115 w 181"/>
                <a:gd name="T7" fmla="*/ 58 h 182"/>
                <a:gd name="T8" fmla="*/ 98 w 181"/>
                <a:gd name="T9" fmla="*/ 17 h 182"/>
                <a:gd name="T10" fmla="*/ 57 w 181"/>
                <a:gd name="T11" fmla="*/ 0 h 182"/>
                <a:gd name="T12" fmla="*/ 17 w 181"/>
                <a:gd name="T13" fmla="*/ 17 h 182"/>
                <a:gd name="T14" fmla="*/ 0 w 181"/>
                <a:gd name="T15" fmla="*/ 58 h 182"/>
                <a:gd name="T16" fmla="*/ 17 w 181"/>
                <a:gd name="T17" fmla="*/ 99 h 182"/>
                <a:gd name="T18" fmla="*/ 57 w 181"/>
                <a:gd name="T19" fmla="*/ 116 h 182"/>
                <a:gd name="T20" fmla="*/ 57 w 181"/>
                <a:gd name="T21" fmla="*/ 116 h 182"/>
                <a:gd name="T22" fmla="*/ 83 w 181"/>
                <a:gd name="T23" fmla="*/ 109 h 182"/>
                <a:gd name="T24" fmla="*/ 83 w 181"/>
                <a:gd name="T25" fmla="*/ 109 h 182"/>
                <a:gd name="T26" fmla="*/ 150 w 181"/>
                <a:gd name="T27" fmla="*/ 176 h 182"/>
                <a:gd name="T28" fmla="*/ 171 w 181"/>
                <a:gd name="T29" fmla="*/ 173 h 182"/>
                <a:gd name="T30" fmla="*/ 173 w 181"/>
                <a:gd name="T31" fmla="*/ 171 h 182"/>
                <a:gd name="T32" fmla="*/ 175 w 181"/>
                <a:gd name="T33" fmla="*/ 150 h 182"/>
                <a:gd name="T34" fmla="*/ 57 w 181"/>
                <a:gd name="T35" fmla="*/ 99 h 182"/>
                <a:gd name="T36" fmla="*/ 28 w 181"/>
                <a:gd name="T37" fmla="*/ 87 h 182"/>
                <a:gd name="T38" fmla="*/ 16 w 181"/>
                <a:gd name="T39" fmla="*/ 58 h 182"/>
                <a:gd name="T40" fmla="*/ 28 w 181"/>
                <a:gd name="T41" fmla="*/ 29 h 182"/>
                <a:gd name="T42" fmla="*/ 57 w 181"/>
                <a:gd name="T43" fmla="*/ 17 h 182"/>
                <a:gd name="T44" fmla="*/ 87 w 181"/>
                <a:gd name="T45" fmla="*/ 29 h 182"/>
                <a:gd name="T46" fmla="*/ 99 w 181"/>
                <a:gd name="T47" fmla="*/ 58 h 182"/>
                <a:gd name="T48" fmla="*/ 87 w 181"/>
                <a:gd name="T49" fmla="*/ 87 h 182"/>
                <a:gd name="T50" fmla="*/ 57 w 181"/>
                <a:gd name="T51" fmla="*/ 9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1" h="182">
                  <a:moveTo>
                    <a:pt x="175" y="150"/>
                  </a:moveTo>
                  <a:cubicBezTo>
                    <a:pt x="109" y="84"/>
                    <a:pt x="109" y="84"/>
                    <a:pt x="109" y="84"/>
                  </a:cubicBezTo>
                  <a:cubicBezTo>
                    <a:pt x="109" y="84"/>
                    <a:pt x="109" y="84"/>
                    <a:pt x="109" y="84"/>
                  </a:cubicBezTo>
                  <a:cubicBezTo>
                    <a:pt x="113" y="76"/>
                    <a:pt x="115" y="67"/>
                    <a:pt x="115" y="58"/>
                  </a:cubicBezTo>
                  <a:cubicBezTo>
                    <a:pt x="115" y="43"/>
                    <a:pt x="109" y="28"/>
                    <a:pt x="98" y="17"/>
                  </a:cubicBezTo>
                  <a:cubicBezTo>
                    <a:pt x="87" y="6"/>
                    <a:pt x="72" y="0"/>
                    <a:pt x="57" y="0"/>
                  </a:cubicBezTo>
                  <a:cubicBezTo>
                    <a:pt x="43" y="0"/>
                    <a:pt x="28" y="6"/>
                    <a:pt x="17" y="17"/>
                  </a:cubicBezTo>
                  <a:cubicBezTo>
                    <a:pt x="5" y="28"/>
                    <a:pt x="0" y="43"/>
                    <a:pt x="0" y="58"/>
                  </a:cubicBezTo>
                  <a:cubicBezTo>
                    <a:pt x="0" y="73"/>
                    <a:pt x="5" y="88"/>
                    <a:pt x="17" y="99"/>
                  </a:cubicBezTo>
                  <a:cubicBezTo>
                    <a:pt x="28" y="110"/>
                    <a:pt x="43" y="116"/>
                    <a:pt x="57" y="116"/>
                  </a:cubicBezTo>
                  <a:cubicBezTo>
                    <a:pt x="57" y="116"/>
                    <a:pt x="57" y="116"/>
                    <a:pt x="57" y="116"/>
                  </a:cubicBezTo>
                  <a:cubicBezTo>
                    <a:pt x="66" y="116"/>
                    <a:pt x="75" y="114"/>
                    <a:pt x="83" y="109"/>
                  </a:cubicBezTo>
                  <a:cubicBezTo>
                    <a:pt x="83" y="109"/>
                    <a:pt x="83" y="109"/>
                    <a:pt x="83" y="109"/>
                  </a:cubicBezTo>
                  <a:cubicBezTo>
                    <a:pt x="150" y="176"/>
                    <a:pt x="150" y="176"/>
                    <a:pt x="150" y="176"/>
                  </a:cubicBezTo>
                  <a:cubicBezTo>
                    <a:pt x="156" y="182"/>
                    <a:pt x="164" y="180"/>
                    <a:pt x="171" y="173"/>
                  </a:cubicBezTo>
                  <a:cubicBezTo>
                    <a:pt x="173" y="171"/>
                    <a:pt x="173" y="171"/>
                    <a:pt x="173" y="171"/>
                  </a:cubicBezTo>
                  <a:cubicBezTo>
                    <a:pt x="179" y="165"/>
                    <a:pt x="181" y="157"/>
                    <a:pt x="175" y="150"/>
                  </a:cubicBezTo>
                  <a:close/>
                  <a:moveTo>
                    <a:pt x="57" y="99"/>
                  </a:moveTo>
                  <a:cubicBezTo>
                    <a:pt x="47" y="99"/>
                    <a:pt x="36" y="95"/>
                    <a:pt x="28" y="87"/>
                  </a:cubicBezTo>
                  <a:cubicBezTo>
                    <a:pt x="20" y="79"/>
                    <a:pt x="16" y="69"/>
                    <a:pt x="16" y="58"/>
                  </a:cubicBezTo>
                  <a:cubicBezTo>
                    <a:pt x="16" y="47"/>
                    <a:pt x="20" y="37"/>
                    <a:pt x="28" y="29"/>
                  </a:cubicBezTo>
                  <a:cubicBezTo>
                    <a:pt x="36" y="21"/>
                    <a:pt x="47" y="17"/>
                    <a:pt x="57" y="17"/>
                  </a:cubicBezTo>
                  <a:cubicBezTo>
                    <a:pt x="68" y="17"/>
                    <a:pt x="78" y="21"/>
                    <a:pt x="87" y="29"/>
                  </a:cubicBezTo>
                  <a:cubicBezTo>
                    <a:pt x="95" y="37"/>
                    <a:pt x="99" y="47"/>
                    <a:pt x="99" y="58"/>
                  </a:cubicBezTo>
                  <a:cubicBezTo>
                    <a:pt x="99" y="69"/>
                    <a:pt x="95" y="79"/>
                    <a:pt x="87" y="87"/>
                  </a:cubicBezTo>
                  <a:cubicBezTo>
                    <a:pt x="78" y="95"/>
                    <a:pt x="68" y="99"/>
                    <a:pt x="57" y="9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pPr>
              <a:endParaRPr lang="en-US" sz="1100" b="1">
                <a:solidFill>
                  <a:srgbClr val="000000"/>
                </a:solidFill>
                <a:cs typeface="Arial" pitchFamily="34" charset="0"/>
              </a:endParaRPr>
            </a:p>
          </p:txBody>
        </p:sp>
        <p:sp>
          <p:nvSpPr>
            <p:cNvPr id="21" name="TextBox 20"/>
            <p:cNvSpPr txBox="1"/>
            <p:nvPr/>
          </p:nvSpPr>
          <p:spPr>
            <a:xfrm>
              <a:off x="1115377" y="5752692"/>
              <a:ext cx="2325534" cy="430887"/>
            </a:xfrm>
            <a:prstGeom prst="rect">
              <a:avLst/>
            </a:prstGeom>
            <a:noFill/>
          </p:spPr>
          <p:txBody>
            <a:bodyPr wrap="square" rtlCol="0">
              <a:spAutoFit/>
            </a:bodyPr>
            <a:lstStyle/>
            <a:p>
              <a:pPr fontAlgn="base">
                <a:spcBef>
                  <a:spcPts val="600"/>
                </a:spcBef>
                <a:spcAft>
                  <a:spcPct val="0"/>
                </a:spcAft>
              </a:pPr>
              <a:r>
                <a:rPr lang="en-US" sz="1100" dirty="0">
                  <a:solidFill>
                    <a:srgbClr val="000000"/>
                  </a:solidFill>
                  <a:cs typeface="Arial" pitchFamily="34" charset="0"/>
                </a:rPr>
                <a:t>Quicker, more proactive detection of potential safety issues</a:t>
              </a:r>
            </a:p>
          </p:txBody>
        </p:sp>
      </p:grpSp>
      <p:grpSp>
        <p:nvGrpSpPr>
          <p:cNvPr id="24" name="Group 23"/>
          <p:cNvGrpSpPr/>
          <p:nvPr/>
        </p:nvGrpSpPr>
        <p:grpSpPr>
          <a:xfrm>
            <a:off x="6082799" y="5599498"/>
            <a:ext cx="2706360" cy="920951"/>
            <a:chOff x="6040765" y="5262628"/>
            <a:chExt cx="2706360" cy="920951"/>
          </a:xfrm>
        </p:grpSpPr>
        <p:sp>
          <p:nvSpPr>
            <p:cNvPr id="25" name="TextBox 24"/>
            <p:cNvSpPr txBox="1"/>
            <p:nvPr/>
          </p:nvSpPr>
          <p:spPr>
            <a:xfrm>
              <a:off x="6498979" y="5262628"/>
              <a:ext cx="2248146" cy="430887"/>
            </a:xfrm>
            <a:prstGeom prst="rect">
              <a:avLst/>
            </a:prstGeom>
            <a:noFill/>
          </p:spPr>
          <p:txBody>
            <a:bodyPr wrap="square" rtlCol="0">
              <a:spAutoFit/>
            </a:bodyPr>
            <a:lstStyle/>
            <a:p>
              <a:pPr fontAlgn="base">
                <a:spcBef>
                  <a:spcPts val="600"/>
                </a:spcBef>
                <a:spcAft>
                  <a:spcPct val="0"/>
                </a:spcAft>
              </a:pPr>
              <a:r>
                <a:rPr lang="en-US" sz="1100" dirty="0">
                  <a:solidFill>
                    <a:srgbClr val="000000"/>
                  </a:solidFill>
                  <a:cs typeface="Arial" pitchFamily="34" charset="0"/>
                </a:rPr>
                <a:t>Robust executive and end-user visualization capabilities</a:t>
              </a:r>
            </a:p>
          </p:txBody>
        </p:sp>
        <p:sp>
          <p:nvSpPr>
            <p:cNvPr id="26" name="TextBox 25"/>
            <p:cNvSpPr txBox="1"/>
            <p:nvPr/>
          </p:nvSpPr>
          <p:spPr>
            <a:xfrm>
              <a:off x="6498979" y="5752692"/>
              <a:ext cx="2248146" cy="430887"/>
            </a:xfrm>
            <a:prstGeom prst="rect">
              <a:avLst/>
            </a:prstGeom>
            <a:noFill/>
          </p:spPr>
          <p:txBody>
            <a:bodyPr wrap="square" rtlCol="0">
              <a:spAutoFit/>
            </a:bodyPr>
            <a:lstStyle/>
            <a:p>
              <a:pPr fontAlgn="base">
                <a:spcBef>
                  <a:spcPts val="600"/>
                </a:spcBef>
                <a:spcAft>
                  <a:spcPct val="0"/>
                </a:spcAft>
              </a:pPr>
              <a:r>
                <a:rPr lang="en-US" sz="1100" dirty="0">
                  <a:solidFill>
                    <a:srgbClr val="000000"/>
                  </a:solidFill>
                  <a:cs typeface="Arial" pitchFamily="34" charset="0"/>
                </a:rPr>
                <a:t>Integrated with existing business and management processes</a:t>
              </a:r>
            </a:p>
          </p:txBody>
        </p:sp>
        <p:sp>
          <p:nvSpPr>
            <p:cNvPr id="27" name="Freeform 272"/>
            <p:cNvSpPr>
              <a:spLocks noChangeAspect="1" noEditPoints="1"/>
            </p:cNvSpPr>
            <p:nvPr/>
          </p:nvSpPr>
          <p:spPr bwMode="auto">
            <a:xfrm>
              <a:off x="6040765" y="5295511"/>
              <a:ext cx="428780" cy="365120"/>
            </a:xfrm>
            <a:custGeom>
              <a:avLst/>
              <a:gdLst>
                <a:gd name="T0" fmla="*/ 4966 w 5954"/>
                <a:gd name="T1" fmla="*/ 4258 h 5070"/>
                <a:gd name="T2" fmla="*/ 5543 w 5954"/>
                <a:gd name="T3" fmla="*/ 4093 h 5070"/>
                <a:gd name="T4" fmla="*/ 1186 w 5954"/>
                <a:gd name="T5" fmla="*/ 2719 h 5070"/>
                <a:gd name="T6" fmla="*/ 1700 w 5954"/>
                <a:gd name="T7" fmla="*/ 3382 h 5070"/>
                <a:gd name="T8" fmla="*/ 1186 w 5954"/>
                <a:gd name="T9" fmla="*/ 2719 h 5070"/>
                <a:gd name="T10" fmla="*/ 2722 w 5954"/>
                <a:gd name="T11" fmla="*/ 2308 h 5070"/>
                <a:gd name="T12" fmla="*/ 2210 w 5954"/>
                <a:gd name="T13" fmla="*/ 3382 h 5070"/>
                <a:gd name="T14" fmla="*/ 3232 w 5954"/>
                <a:gd name="T15" fmla="*/ 1539 h 5070"/>
                <a:gd name="T16" fmla="*/ 3745 w 5954"/>
                <a:gd name="T17" fmla="*/ 3382 h 5070"/>
                <a:gd name="T18" fmla="*/ 3232 w 5954"/>
                <a:gd name="T19" fmla="*/ 1539 h 5070"/>
                <a:gd name="T20" fmla="*/ 4767 w 5954"/>
                <a:gd name="T21" fmla="*/ 1118 h 5070"/>
                <a:gd name="T22" fmla="*/ 4255 w 5954"/>
                <a:gd name="T23" fmla="*/ 3382 h 5070"/>
                <a:gd name="T24" fmla="*/ 412 w 5954"/>
                <a:gd name="T25" fmla="*/ 412 h 5070"/>
                <a:gd name="T26" fmla="*/ 5541 w 5954"/>
                <a:gd name="T27" fmla="*/ 3977 h 5070"/>
                <a:gd name="T28" fmla="*/ 412 w 5954"/>
                <a:gd name="T29" fmla="*/ 412 h 5070"/>
                <a:gd name="T30" fmla="*/ 5747 w 5954"/>
                <a:gd name="T31" fmla="*/ 0 h 5070"/>
                <a:gd name="T32" fmla="*/ 5838 w 5954"/>
                <a:gd name="T33" fmla="*/ 20 h 5070"/>
                <a:gd name="T34" fmla="*/ 5908 w 5954"/>
                <a:gd name="T35" fmla="*/ 76 h 5070"/>
                <a:gd name="T36" fmla="*/ 5948 w 5954"/>
                <a:gd name="T37" fmla="*/ 159 h 5070"/>
                <a:gd name="T38" fmla="*/ 5954 w 5954"/>
                <a:gd name="T39" fmla="*/ 4184 h 5070"/>
                <a:gd name="T40" fmla="*/ 5934 w 5954"/>
                <a:gd name="T41" fmla="*/ 4274 h 5070"/>
                <a:gd name="T42" fmla="*/ 5878 w 5954"/>
                <a:gd name="T43" fmla="*/ 4345 h 5070"/>
                <a:gd name="T44" fmla="*/ 5794 w 5954"/>
                <a:gd name="T45" fmla="*/ 4384 h 5070"/>
                <a:gd name="T46" fmla="*/ 3650 w 5954"/>
                <a:gd name="T47" fmla="*/ 4390 h 5070"/>
                <a:gd name="T48" fmla="*/ 4597 w 5954"/>
                <a:gd name="T49" fmla="*/ 4779 h 5070"/>
                <a:gd name="T50" fmla="*/ 1358 w 5954"/>
                <a:gd name="T51" fmla="*/ 5070 h 5070"/>
                <a:gd name="T52" fmla="*/ 2306 w 5954"/>
                <a:gd name="T53" fmla="*/ 4779 h 5070"/>
                <a:gd name="T54" fmla="*/ 206 w 5954"/>
                <a:gd name="T55" fmla="*/ 4390 h 5070"/>
                <a:gd name="T56" fmla="*/ 116 w 5954"/>
                <a:gd name="T57" fmla="*/ 4368 h 5070"/>
                <a:gd name="T58" fmla="*/ 45 w 5954"/>
                <a:gd name="T59" fmla="*/ 4312 h 5070"/>
                <a:gd name="T60" fmla="*/ 5 w 5954"/>
                <a:gd name="T61" fmla="*/ 4231 h 5070"/>
                <a:gd name="T62" fmla="*/ 0 w 5954"/>
                <a:gd name="T63" fmla="*/ 206 h 5070"/>
                <a:gd name="T64" fmla="*/ 22 w 5954"/>
                <a:gd name="T65" fmla="*/ 116 h 5070"/>
                <a:gd name="T66" fmla="*/ 78 w 5954"/>
                <a:gd name="T67" fmla="*/ 45 h 5070"/>
                <a:gd name="T68" fmla="*/ 159 w 5954"/>
                <a:gd name="T69" fmla="*/ 5 h 5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4" h="5070">
                  <a:moveTo>
                    <a:pt x="4966" y="4093"/>
                  </a:moveTo>
                  <a:lnTo>
                    <a:pt x="4966" y="4258"/>
                  </a:lnTo>
                  <a:lnTo>
                    <a:pt x="5543" y="4258"/>
                  </a:lnTo>
                  <a:lnTo>
                    <a:pt x="5543" y="4093"/>
                  </a:lnTo>
                  <a:lnTo>
                    <a:pt x="4966" y="4093"/>
                  </a:lnTo>
                  <a:close/>
                  <a:moveTo>
                    <a:pt x="1186" y="2719"/>
                  </a:moveTo>
                  <a:lnTo>
                    <a:pt x="1700" y="2719"/>
                  </a:lnTo>
                  <a:lnTo>
                    <a:pt x="1700" y="3382"/>
                  </a:lnTo>
                  <a:lnTo>
                    <a:pt x="1186" y="3382"/>
                  </a:lnTo>
                  <a:lnTo>
                    <a:pt x="1186" y="2719"/>
                  </a:lnTo>
                  <a:close/>
                  <a:moveTo>
                    <a:pt x="2210" y="2308"/>
                  </a:moveTo>
                  <a:lnTo>
                    <a:pt x="2722" y="2308"/>
                  </a:lnTo>
                  <a:lnTo>
                    <a:pt x="2722" y="3382"/>
                  </a:lnTo>
                  <a:lnTo>
                    <a:pt x="2210" y="3382"/>
                  </a:lnTo>
                  <a:lnTo>
                    <a:pt x="2210" y="2308"/>
                  </a:lnTo>
                  <a:close/>
                  <a:moveTo>
                    <a:pt x="3232" y="1539"/>
                  </a:moveTo>
                  <a:lnTo>
                    <a:pt x="3745" y="1539"/>
                  </a:lnTo>
                  <a:lnTo>
                    <a:pt x="3745" y="3382"/>
                  </a:lnTo>
                  <a:lnTo>
                    <a:pt x="3232" y="3382"/>
                  </a:lnTo>
                  <a:lnTo>
                    <a:pt x="3232" y="1539"/>
                  </a:lnTo>
                  <a:close/>
                  <a:moveTo>
                    <a:pt x="4255" y="1118"/>
                  </a:moveTo>
                  <a:lnTo>
                    <a:pt x="4767" y="1118"/>
                  </a:lnTo>
                  <a:lnTo>
                    <a:pt x="4767" y="3382"/>
                  </a:lnTo>
                  <a:lnTo>
                    <a:pt x="4255" y="3382"/>
                  </a:lnTo>
                  <a:lnTo>
                    <a:pt x="4255" y="1118"/>
                  </a:lnTo>
                  <a:close/>
                  <a:moveTo>
                    <a:pt x="412" y="412"/>
                  </a:moveTo>
                  <a:lnTo>
                    <a:pt x="412" y="3977"/>
                  </a:lnTo>
                  <a:lnTo>
                    <a:pt x="5541" y="3977"/>
                  </a:lnTo>
                  <a:lnTo>
                    <a:pt x="5541" y="412"/>
                  </a:lnTo>
                  <a:lnTo>
                    <a:pt x="412" y="412"/>
                  </a:lnTo>
                  <a:close/>
                  <a:moveTo>
                    <a:pt x="206" y="0"/>
                  </a:moveTo>
                  <a:lnTo>
                    <a:pt x="5747" y="0"/>
                  </a:lnTo>
                  <a:lnTo>
                    <a:pt x="5794" y="5"/>
                  </a:lnTo>
                  <a:lnTo>
                    <a:pt x="5838" y="20"/>
                  </a:lnTo>
                  <a:lnTo>
                    <a:pt x="5878" y="45"/>
                  </a:lnTo>
                  <a:lnTo>
                    <a:pt x="5908" y="76"/>
                  </a:lnTo>
                  <a:lnTo>
                    <a:pt x="5934" y="116"/>
                  </a:lnTo>
                  <a:lnTo>
                    <a:pt x="5948" y="159"/>
                  </a:lnTo>
                  <a:lnTo>
                    <a:pt x="5954" y="206"/>
                  </a:lnTo>
                  <a:lnTo>
                    <a:pt x="5954" y="4184"/>
                  </a:lnTo>
                  <a:lnTo>
                    <a:pt x="5948" y="4231"/>
                  </a:lnTo>
                  <a:lnTo>
                    <a:pt x="5934" y="4274"/>
                  </a:lnTo>
                  <a:lnTo>
                    <a:pt x="5908" y="4312"/>
                  </a:lnTo>
                  <a:lnTo>
                    <a:pt x="5878" y="4345"/>
                  </a:lnTo>
                  <a:lnTo>
                    <a:pt x="5838" y="4368"/>
                  </a:lnTo>
                  <a:lnTo>
                    <a:pt x="5794" y="4384"/>
                  </a:lnTo>
                  <a:lnTo>
                    <a:pt x="5747" y="4390"/>
                  </a:lnTo>
                  <a:lnTo>
                    <a:pt x="3650" y="4390"/>
                  </a:lnTo>
                  <a:lnTo>
                    <a:pt x="3650" y="4779"/>
                  </a:lnTo>
                  <a:lnTo>
                    <a:pt x="4597" y="4779"/>
                  </a:lnTo>
                  <a:lnTo>
                    <a:pt x="4597" y="5070"/>
                  </a:lnTo>
                  <a:lnTo>
                    <a:pt x="1358" y="5070"/>
                  </a:lnTo>
                  <a:lnTo>
                    <a:pt x="1358" y="4779"/>
                  </a:lnTo>
                  <a:lnTo>
                    <a:pt x="2306" y="4779"/>
                  </a:lnTo>
                  <a:lnTo>
                    <a:pt x="2306" y="4390"/>
                  </a:lnTo>
                  <a:lnTo>
                    <a:pt x="206" y="4390"/>
                  </a:lnTo>
                  <a:lnTo>
                    <a:pt x="159" y="4384"/>
                  </a:lnTo>
                  <a:lnTo>
                    <a:pt x="116" y="4368"/>
                  </a:lnTo>
                  <a:lnTo>
                    <a:pt x="78" y="4345"/>
                  </a:lnTo>
                  <a:lnTo>
                    <a:pt x="45" y="4312"/>
                  </a:lnTo>
                  <a:lnTo>
                    <a:pt x="22" y="4274"/>
                  </a:lnTo>
                  <a:lnTo>
                    <a:pt x="5" y="4231"/>
                  </a:lnTo>
                  <a:lnTo>
                    <a:pt x="0" y="4184"/>
                  </a:lnTo>
                  <a:lnTo>
                    <a:pt x="0" y="206"/>
                  </a:lnTo>
                  <a:lnTo>
                    <a:pt x="5" y="159"/>
                  </a:lnTo>
                  <a:lnTo>
                    <a:pt x="22" y="116"/>
                  </a:lnTo>
                  <a:lnTo>
                    <a:pt x="45" y="76"/>
                  </a:lnTo>
                  <a:lnTo>
                    <a:pt x="78" y="45"/>
                  </a:lnTo>
                  <a:lnTo>
                    <a:pt x="116" y="20"/>
                  </a:lnTo>
                  <a:lnTo>
                    <a:pt x="159" y="5"/>
                  </a:lnTo>
                  <a:lnTo>
                    <a:pt x="206"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pPr>
              <a:endParaRPr lang="en-US" sz="1100" b="1" dirty="0">
                <a:solidFill>
                  <a:srgbClr val="000000"/>
                </a:solidFill>
                <a:cs typeface="Arial" pitchFamily="34" charset="0"/>
              </a:endParaRPr>
            </a:p>
          </p:txBody>
        </p:sp>
        <p:sp>
          <p:nvSpPr>
            <p:cNvPr id="28" name="Freeform 81"/>
            <p:cNvSpPr>
              <a:spLocks noChangeAspect="1" noEditPoints="1"/>
            </p:cNvSpPr>
            <p:nvPr/>
          </p:nvSpPr>
          <p:spPr bwMode="auto">
            <a:xfrm>
              <a:off x="6078455" y="5785575"/>
              <a:ext cx="353400" cy="365120"/>
            </a:xfrm>
            <a:custGeom>
              <a:avLst/>
              <a:gdLst>
                <a:gd name="T0" fmla="*/ 396 w 636"/>
                <a:gd name="T1" fmla="*/ 246 h 661"/>
                <a:gd name="T2" fmla="*/ 342 w 636"/>
                <a:gd name="T3" fmla="*/ 299 h 661"/>
                <a:gd name="T4" fmla="*/ 376 w 636"/>
                <a:gd name="T5" fmla="*/ 370 h 661"/>
                <a:gd name="T6" fmla="*/ 186 w 636"/>
                <a:gd name="T7" fmla="*/ 559 h 661"/>
                <a:gd name="T8" fmla="*/ 143 w 636"/>
                <a:gd name="T9" fmla="*/ 585 h 661"/>
                <a:gd name="T10" fmla="*/ 110 w 636"/>
                <a:gd name="T11" fmla="*/ 566 h 661"/>
                <a:gd name="T12" fmla="*/ 89 w 636"/>
                <a:gd name="T13" fmla="*/ 544 h 661"/>
                <a:gd name="T14" fmla="*/ 80 w 636"/>
                <a:gd name="T15" fmla="*/ 497 h 661"/>
                <a:gd name="T16" fmla="*/ 193 w 636"/>
                <a:gd name="T17" fmla="*/ 341 h 661"/>
                <a:gd name="T18" fmla="*/ 24 w 636"/>
                <a:gd name="T19" fmla="*/ 446 h 661"/>
                <a:gd name="T20" fmla="*/ 0 w 636"/>
                <a:gd name="T21" fmla="*/ 512 h 661"/>
                <a:gd name="T22" fmla="*/ 59 w 636"/>
                <a:gd name="T23" fmla="*/ 622 h 661"/>
                <a:gd name="T24" fmla="*/ 143 w 636"/>
                <a:gd name="T25" fmla="*/ 661 h 661"/>
                <a:gd name="T26" fmla="*/ 234 w 636"/>
                <a:gd name="T27" fmla="*/ 617 h 661"/>
                <a:gd name="T28" fmla="*/ 409 w 636"/>
                <a:gd name="T29" fmla="*/ 466 h 661"/>
                <a:gd name="T30" fmla="*/ 451 w 636"/>
                <a:gd name="T31" fmla="*/ 370 h 661"/>
                <a:gd name="T32" fmla="*/ 396 w 636"/>
                <a:gd name="T33" fmla="*/ 246 h 661"/>
                <a:gd name="T34" fmla="*/ 604 w 636"/>
                <a:gd name="T35" fmla="*/ 60 h 661"/>
                <a:gd name="T36" fmla="*/ 499 w 636"/>
                <a:gd name="T37" fmla="*/ 0 h 661"/>
                <a:gd name="T38" fmla="*/ 412 w 636"/>
                <a:gd name="T39" fmla="*/ 43 h 661"/>
                <a:gd name="T40" fmla="*/ 255 w 636"/>
                <a:gd name="T41" fmla="*/ 188 h 661"/>
                <a:gd name="T42" fmla="*/ 213 w 636"/>
                <a:gd name="T43" fmla="*/ 282 h 661"/>
                <a:gd name="T44" fmla="*/ 270 w 636"/>
                <a:gd name="T45" fmla="*/ 389 h 661"/>
                <a:gd name="T46" fmla="*/ 323 w 636"/>
                <a:gd name="T47" fmla="*/ 381 h 661"/>
                <a:gd name="T48" fmla="*/ 315 w 636"/>
                <a:gd name="T49" fmla="*/ 328 h 661"/>
                <a:gd name="T50" fmla="*/ 300 w 636"/>
                <a:gd name="T51" fmla="*/ 312 h 661"/>
                <a:gd name="T52" fmla="*/ 309 w 636"/>
                <a:gd name="T53" fmla="*/ 241 h 661"/>
                <a:gd name="T54" fmla="*/ 482 w 636"/>
                <a:gd name="T55" fmla="*/ 82 h 661"/>
                <a:gd name="T56" fmla="*/ 526 w 636"/>
                <a:gd name="T57" fmla="*/ 89 h 661"/>
                <a:gd name="T58" fmla="*/ 530 w 636"/>
                <a:gd name="T59" fmla="*/ 92 h 661"/>
                <a:gd name="T60" fmla="*/ 561 w 636"/>
                <a:gd name="T61" fmla="*/ 138 h 661"/>
                <a:gd name="T62" fmla="*/ 458 w 636"/>
                <a:gd name="T63" fmla="*/ 248 h 661"/>
                <a:gd name="T64" fmla="*/ 511 w 636"/>
                <a:gd name="T65" fmla="*/ 301 h 661"/>
                <a:gd name="T66" fmla="*/ 616 w 636"/>
                <a:gd name="T67" fmla="*/ 196 h 661"/>
                <a:gd name="T68" fmla="*/ 604 w 636"/>
                <a:gd name="T69" fmla="*/ 6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6" h="661">
                  <a:moveTo>
                    <a:pt x="396" y="246"/>
                  </a:moveTo>
                  <a:lnTo>
                    <a:pt x="396" y="246"/>
                  </a:lnTo>
                  <a:cubicBezTo>
                    <a:pt x="381" y="231"/>
                    <a:pt x="357" y="231"/>
                    <a:pt x="342" y="246"/>
                  </a:cubicBezTo>
                  <a:cubicBezTo>
                    <a:pt x="328" y="261"/>
                    <a:pt x="328" y="285"/>
                    <a:pt x="342" y="299"/>
                  </a:cubicBezTo>
                  <a:cubicBezTo>
                    <a:pt x="343" y="301"/>
                    <a:pt x="353" y="311"/>
                    <a:pt x="361" y="324"/>
                  </a:cubicBezTo>
                  <a:cubicBezTo>
                    <a:pt x="369" y="338"/>
                    <a:pt x="376" y="356"/>
                    <a:pt x="376" y="370"/>
                  </a:cubicBezTo>
                  <a:cubicBezTo>
                    <a:pt x="375" y="383"/>
                    <a:pt x="372" y="395"/>
                    <a:pt x="357" y="411"/>
                  </a:cubicBezTo>
                  <a:lnTo>
                    <a:pt x="186" y="559"/>
                  </a:lnTo>
                  <a:cubicBezTo>
                    <a:pt x="178" y="566"/>
                    <a:pt x="172" y="572"/>
                    <a:pt x="164" y="577"/>
                  </a:cubicBezTo>
                  <a:cubicBezTo>
                    <a:pt x="156" y="582"/>
                    <a:pt x="149" y="585"/>
                    <a:pt x="143" y="585"/>
                  </a:cubicBezTo>
                  <a:cubicBezTo>
                    <a:pt x="137" y="585"/>
                    <a:pt x="128" y="584"/>
                    <a:pt x="111" y="567"/>
                  </a:cubicBezTo>
                  <a:lnTo>
                    <a:pt x="110" y="566"/>
                  </a:lnTo>
                  <a:lnTo>
                    <a:pt x="108" y="564"/>
                  </a:lnTo>
                  <a:cubicBezTo>
                    <a:pt x="107" y="563"/>
                    <a:pt x="97" y="555"/>
                    <a:pt x="89" y="544"/>
                  </a:cubicBezTo>
                  <a:cubicBezTo>
                    <a:pt x="80" y="533"/>
                    <a:pt x="75" y="520"/>
                    <a:pt x="75" y="512"/>
                  </a:cubicBezTo>
                  <a:cubicBezTo>
                    <a:pt x="75" y="507"/>
                    <a:pt x="76" y="504"/>
                    <a:pt x="80" y="497"/>
                  </a:cubicBezTo>
                  <a:lnTo>
                    <a:pt x="191" y="395"/>
                  </a:lnTo>
                  <a:cubicBezTo>
                    <a:pt x="206" y="380"/>
                    <a:pt x="207" y="356"/>
                    <a:pt x="193" y="341"/>
                  </a:cubicBezTo>
                  <a:cubicBezTo>
                    <a:pt x="178" y="326"/>
                    <a:pt x="155" y="325"/>
                    <a:pt x="139" y="339"/>
                  </a:cubicBezTo>
                  <a:lnTo>
                    <a:pt x="24" y="446"/>
                  </a:lnTo>
                  <a:lnTo>
                    <a:pt x="22" y="448"/>
                  </a:lnTo>
                  <a:cubicBezTo>
                    <a:pt x="7" y="468"/>
                    <a:pt x="0" y="491"/>
                    <a:pt x="0" y="512"/>
                  </a:cubicBezTo>
                  <a:cubicBezTo>
                    <a:pt x="0" y="548"/>
                    <a:pt x="17" y="575"/>
                    <a:pt x="31" y="593"/>
                  </a:cubicBezTo>
                  <a:cubicBezTo>
                    <a:pt x="43" y="608"/>
                    <a:pt x="54" y="618"/>
                    <a:pt x="59" y="622"/>
                  </a:cubicBezTo>
                  <a:cubicBezTo>
                    <a:pt x="84" y="647"/>
                    <a:pt x="114" y="661"/>
                    <a:pt x="142" y="661"/>
                  </a:cubicBezTo>
                  <a:lnTo>
                    <a:pt x="143" y="661"/>
                  </a:lnTo>
                  <a:cubicBezTo>
                    <a:pt x="169" y="660"/>
                    <a:pt x="191" y="650"/>
                    <a:pt x="206" y="640"/>
                  </a:cubicBezTo>
                  <a:cubicBezTo>
                    <a:pt x="221" y="630"/>
                    <a:pt x="232" y="619"/>
                    <a:pt x="234" y="617"/>
                  </a:cubicBezTo>
                  <a:lnTo>
                    <a:pt x="234" y="617"/>
                  </a:lnTo>
                  <a:lnTo>
                    <a:pt x="409" y="466"/>
                  </a:lnTo>
                  <a:lnTo>
                    <a:pt x="409" y="465"/>
                  </a:lnTo>
                  <a:cubicBezTo>
                    <a:pt x="439" y="437"/>
                    <a:pt x="452" y="401"/>
                    <a:pt x="451" y="370"/>
                  </a:cubicBezTo>
                  <a:cubicBezTo>
                    <a:pt x="451" y="333"/>
                    <a:pt x="436" y="303"/>
                    <a:pt x="423" y="282"/>
                  </a:cubicBezTo>
                  <a:cubicBezTo>
                    <a:pt x="410" y="260"/>
                    <a:pt x="397" y="247"/>
                    <a:pt x="396" y="246"/>
                  </a:cubicBezTo>
                  <a:close/>
                  <a:moveTo>
                    <a:pt x="604" y="60"/>
                  </a:moveTo>
                  <a:lnTo>
                    <a:pt x="604" y="60"/>
                  </a:lnTo>
                  <a:cubicBezTo>
                    <a:pt x="593" y="46"/>
                    <a:pt x="582" y="37"/>
                    <a:pt x="577" y="33"/>
                  </a:cubicBezTo>
                  <a:cubicBezTo>
                    <a:pt x="553" y="11"/>
                    <a:pt x="525" y="0"/>
                    <a:pt x="499" y="0"/>
                  </a:cubicBezTo>
                  <a:cubicBezTo>
                    <a:pt x="473" y="0"/>
                    <a:pt x="452" y="10"/>
                    <a:pt x="438" y="20"/>
                  </a:cubicBezTo>
                  <a:cubicBezTo>
                    <a:pt x="424" y="30"/>
                    <a:pt x="414" y="41"/>
                    <a:pt x="412" y="43"/>
                  </a:cubicBezTo>
                  <a:lnTo>
                    <a:pt x="411" y="43"/>
                  </a:lnTo>
                  <a:lnTo>
                    <a:pt x="255" y="188"/>
                  </a:lnTo>
                  <a:lnTo>
                    <a:pt x="254" y="189"/>
                  </a:lnTo>
                  <a:cubicBezTo>
                    <a:pt x="226" y="219"/>
                    <a:pt x="213" y="252"/>
                    <a:pt x="213" y="282"/>
                  </a:cubicBezTo>
                  <a:cubicBezTo>
                    <a:pt x="213" y="317"/>
                    <a:pt x="228" y="344"/>
                    <a:pt x="242" y="361"/>
                  </a:cubicBezTo>
                  <a:cubicBezTo>
                    <a:pt x="256" y="378"/>
                    <a:pt x="268" y="388"/>
                    <a:pt x="270" y="389"/>
                  </a:cubicBezTo>
                  <a:cubicBezTo>
                    <a:pt x="277" y="394"/>
                    <a:pt x="285" y="396"/>
                    <a:pt x="292" y="396"/>
                  </a:cubicBezTo>
                  <a:cubicBezTo>
                    <a:pt x="304" y="396"/>
                    <a:pt x="316" y="391"/>
                    <a:pt x="323" y="381"/>
                  </a:cubicBezTo>
                  <a:cubicBezTo>
                    <a:pt x="335" y="364"/>
                    <a:pt x="332" y="340"/>
                    <a:pt x="315" y="328"/>
                  </a:cubicBezTo>
                  <a:cubicBezTo>
                    <a:pt x="315" y="328"/>
                    <a:pt x="315" y="328"/>
                    <a:pt x="315" y="328"/>
                  </a:cubicBezTo>
                  <a:cubicBezTo>
                    <a:pt x="315" y="328"/>
                    <a:pt x="315" y="328"/>
                    <a:pt x="315" y="328"/>
                  </a:cubicBezTo>
                  <a:cubicBezTo>
                    <a:pt x="313" y="327"/>
                    <a:pt x="306" y="321"/>
                    <a:pt x="300" y="312"/>
                  </a:cubicBezTo>
                  <a:cubicBezTo>
                    <a:pt x="293" y="303"/>
                    <a:pt x="288" y="293"/>
                    <a:pt x="289" y="282"/>
                  </a:cubicBezTo>
                  <a:cubicBezTo>
                    <a:pt x="289" y="273"/>
                    <a:pt x="291" y="261"/>
                    <a:pt x="309" y="241"/>
                  </a:cubicBezTo>
                  <a:lnTo>
                    <a:pt x="462" y="99"/>
                  </a:lnTo>
                  <a:cubicBezTo>
                    <a:pt x="469" y="93"/>
                    <a:pt x="475" y="87"/>
                    <a:pt x="482" y="82"/>
                  </a:cubicBezTo>
                  <a:cubicBezTo>
                    <a:pt x="489" y="77"/>
                    <a:pt x="495" y="75"/>
                    <a:pt x="499" y="75"/>
                  </a:cubicBezTo>
                  <a:cubicBezTo>
                    <a:pt x="504" y="75"/>
                    <a:pt x="512" y="76"/>
                    <a:pt x="526" y="89"/>
                  </a:cubicBezTo>
                  <a:lnTo>
                    <a:pt x="528" y="91"/>
                  </a:lnTo>
                  <a:lnTo>
                    <a:pt x="530" y="92"/>
                  </a:lnTo>
                  <a:cubicBezTo>
                    <a:pt x="531" y="93"/>
                    <a:pt x="540" y="101"/>
                    <a:pt x="548" y="110"/>
                  </a:cubicBezTo>
                  <a:cubicBezTo>
                    <a:pt x="556" y="120"/>
                    <a:pt x="561" y="132"/>
                    <a:pt x="561" y="138"/>
                  </a:cubicBezTo>
                  <a:cubicBezTo>
                    <a:pt x="560" y="141"/>
                    <a:pt x="560" y="144"/>
                    <a:pt x="557" y="149"/>
                  </a:cubicBezTo>
                  <a:lnTo>
                    <a:pt x="458" y="248"/>
                  </a:lnTo>
                  <a:cubicBezTo>
                    <a:pt x="443" y="263"/>
                    <a:pt x="443" y="287"/>
                    <a:pt x="458" y="301"/>
                  </a:cubicBezTo>
                  <a:cubicBezTo>
                    <a:pt x="473" y="316"/>
                    <a:pt x="497" y="316"/>
                    <a:pt x="511" y="301"/>
                  </a:cubicBezTo>
                  <a:lnTo>
                    <a:pt x="615" y="198"/>
                  </a:lnTo>
                  <a:lnTo>
                    <a:pt x="616" y="196"/>
                  </a:lnTo>
                  <a:cubicBezTo>
                    <a:pt x="630" y="178"/>
                    <a:pt x="636" y="157"/>
                    <a:pt x="636" y="138"/>
                  </a:cubicBezTo>
                  <a:cubicBezTo>
                    <a:pt x="636" y="102"/>
                    <a:pt x="618" y="77"/>
                    <a:pt x="604" y="6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pPr>
              <a:endParaRPr lang="en-US" sz="1100" b="1">
                <a:solidFill>
                  <a:srgbClr val="000000"/>
                </a:solidFill>
                <a:cs typeface="Arial" pitchFamily="34" charset="0"/>
              </a:endParaRPr>
            </a:p>
          </p:txBody>
        </p:sp>
      </p:grpSp>
      <p:grpSp>
        <p:nvGrpSpPr>
          <p:cNvPr id="29" name="Group 28"/>
          <p:cNvGrpSpPr/>
          <p:nvPr/>
        </p:nvGrpSpPr>
        <p:grpSpPr>
          <a:xfrm>
            <a:off x="3430286" y="5573013"/>
            <a:ext cx="2627784" cy="947435"/>
            <a:chOff x="3363523" y="5236144"/>
            <a:chExt cx="2627784" cy="947435"/>
          </a:xfrm>
        </p:grpSpPr>
        <p:sp>
          <p:nvSpPr>
            <p:cNvPr id="30" name="TextBox 29"/>
            <p:cNvSpPr txBox="1"/>
            <p:nvPr/>
          </p:nvSpPr>
          <p:spPr>
            <a:xfrm>
              <a:off x="3743161" y="5262628"/>
              <a:ext cx="2248146" cy="430887"/>
            </a:xfrm>
            <a:prstGeom prst="rect">
              <a:avLst/>
            </a:prstGeom>
            <a:noFill/>
          </p:spPr>
          <p:txBody>
            <a:bodyPr wrap="square" rtlCol="0">
              <a:spAutoFit/>
            </a:bodyPr>
            <a:lstStyle/>
            <a:p>
              <a:pPr fontAlgn="base">
                <a:spcBef>
                  <a:spcPts val="600"/>
                </a:spcBef>
                <a:spcAft>
                  <a:spcPct val="0"/>
                </a:spcAft>
              </a:pPr>
              <a:r>
                <a:rPr lang="en-US" sz="1100" dirty="0">
                  <a:solidFill>
                    <a:srgbClr val="000000"/>
                  </a:solidFill>
                  <a:cs typeface="Arial" pitchFamily="34" charset="0"/>
                </a:rPr>
                <a:t>Prioritized scores/alerts for effective resource utilization</a:t>
              </a:r>
            </a:p>
          </p:txBody>
        </p:sp>
        <p:sp>
          <p:nvSpPr>
            <p:cNvPr id="31" name="TextBox 30"/>
            <p:cNvSpPr txBox="1"/>
            <p:nvPr/>
          </p:nvSpPr>
          <p:spPr>
            <a:xfrm>
              <a:off x="3743161" y="5752692"/>
              <a:ext cx="2248146" cy="430887"/>
            </a:xfrm>
            <a:prstGeom prst="rect">
              <a:avLst/>
            </a:prstGeom>
            <a:noFill/>
          </p:spPr>
          <p:txBody>
            <a:bodyPr wrap="square" rtlCol="0">
              <a:spAutoFit/>
            </a:bodyPr>
            <a:lstStyle/>
            <a:p>
              <a:pPr>
                <a:defRPr/>
              </a:pPr>
              <a:r>
                <a:rPr lang="en-US" sz="1100" dirty="0">
                  <a:solidFill>
                    <a:srgbClr val="000000"/>
                  </a:solidFill>
                  <a:cs typeface="Arial" pitchFamily="34" charset="0"/>
                </a:rPr>
                <a:t>Effective management and monitoring of campaigns</a:t>
              </a:r>
            </a:p>
          </p:txBody>
        </p:sp>
        <p:sp>
          <p:nvSpPr>
            <p:cNvPr id="32" name="TextBox 31"/>
            <p:cNvSpPr txBox="1"/>
            <p:nvPr/>
          </p:nvSpPr>
          <p:spPr>
            <a:xfrm>
              <a:off x="3363523" y="5236144"/>
              <a:ext cx="379638" cy="461665"/>
            </a:xfrm>
            <a:prstGeom prst="rect">
              <a:avLst/>
            </a:prstGeom>
            <a:noFill/>
          </p:spPr>
          <p:txBody>
            <a:bodyPr wrap="square" rtlCol="0">
              <a:spAutoFit/>
            </a:bodyPr>
            <a:lstStyle/>
            <a:p>
              <a:pPr algn="ctr" fontAlgn="base">
                <a:spcBef>
                  <a:spcPts val="600"/>
                </a:spcBef>
                <a:spcAft>
                  <a:spcPct val="0"/>
                </a:spcAft>
              </a:pPr>
              <a:r>
                <a:rPr lang="en-US" sz="2400" b="1" dirty="0">
                  <a:solidFill>
                    <a:srgbClr val="92D400"/>
                  </a:solidFill>
                  <a:cs typeface="Arial" pitchFamily="34" charset="0"/>
                </a:rPr>
                <a:t>!</a:t>
              </a:r>
              <a:endParaRPr lang="en-US" sz="1100" b="1" dirty="0">
                <a:solidFill>
                  <a:srgbClr val="92D400"/>
                </a:solidFill>
                <a:cs typeface="Arial" pitchFamily="34" charset="0"/>
              </a:endParaRPr>
            </a:p>
          </p:txBody>
        </p:sp>
        <p:sp>
          <p:nvSpPr>
            <p:cNvPr id="33" name="Freeform 77"/>
            <p:cNvSpPr>
              <a:spLocks noChangeAspect="1" noEditPoints="1"/>
            </p:cNvSpPr>
            <p:nvPr/>
          </p:nvSpPr>
          <p:spPr bwMode="auto">
            <a:xfrm>
              <a:off x="3416182" y="5868313"/>
              <a:ext cx="274320" cy="186667"/>
            </a:xfrm>
            <a:custGeom>
              <a:avLst/>
              <a:gdLst>
                <a:gd name="T0" fmla="*/ 468 w 543"/>
                <a:gd name="T1" fmla="*/ 107 h 369"/>
                <a:gd name="T2" fmla="*/ 468 w 543"/>
                <a:gd name="T3" fmla="*/ 107 h 369"/>
                <a:gd name="T4" fmla="*/ 445 w 543"/>
                <a:gd name="T5" fmla="*/ 166 h 369"/>
                <a:gd name="T6" fmla="*/ 489 w 543"/>
                <a:gd name="T7" fmla="*/ 311 h 369"/>
                <a:gd name="T8" fmla="*/ 488 w 543"/>
                <a:gd name="T9" fmla="*/ 337 h 369"/>
                <a:gd name="T10" fmla="*/ 512 w 543"/>
                <a:gd name="T11" fmla="*/ 366 h 369"/>
                <a:gd name="T12" fmla="*/ 515 w 543"/>
                <a:gd name="T13" fmla="*/ 367 h 369"/>
                <a:gd name="T14" fmla="*/ 542 w 543"/>
                <a:gd name="T15" fmla="*/ 342 h 369"/>
                <a:gd name="T16" fmla="*/ 543 w 543"/>
                <a:gd name="T17" fmla="*/ 311 h 369"/>
                <a:gd name="T18" fmla="*/ 468 w 543"/>
                <a:gd name="T19" fmla="*/ 107 h 369"/>
                <a:gd name="T20" fmla="*/ 271 w 543"/>
                <a:gd name="T21" fmla="*/ 73 h 369"/>
                <a:gd name="T22" fmla="*/ 271 w 543"/>
                <a:gd name="T23" fmla="*/ 73 h 369"/>
                <a:gd name="T24" fmla="*/ 306 w 543"/>
                <a:gd name="T25" fmla="*/ 76 h 369"/>
                <a:gd name="T26" fmla="*/ 344 w 543"/>
                <a:gd name="T27" fmla="*/ 29 h 369"/>
                <a:gd name="T28" fmla="*/ 271 w 543"/>
                <a:gd name="T29" fmla="*/ 18 h 369"/>
                <a:gd name="T30" fmla="*/ 0 w 543"/>
                <a:gd name="T31" fmla="*/ 311 h 369"/>
                <a:gd name="T32" fmla="*/ 1 w 543"/>
                <a:gd name="T33" fmla="*/ 341 h 369"/>
                <a:gd name="T34" fmla="*/ 30 w 543"/>
                <a:gd name="T35" fmla="*/ 366 h 369"/>
                <a:gd name="T36" fmla="*/ 55 w 543"/>
                <a:gd name="T37" fmla="*/ 336 h 369"/>
                <a:gd name="T38" fmla="*/ 54 w 543"/>
                <a:gd name="T39" fmla="*/ 311 h 369"/>
                <a:gd name="T40" fmla="*/ 271 w 543"/>
                <a:gd name="T41" fmla="*/ 73 h 369"/>
                <a:gd name="T42" fmla="*/ 220 w 543"/>
                <a:gd name="T43" fmla="*/ 279 h 369"/>
                <a:gd name="T44" fmla="*/ 220 w 543"/>
                <a:gd name="T45" fmla="*/ 279 h 369"/>
                <a:gd name="T46" fmla="*/ 240 w 543"/>
                <a:gd name="T47" fmla="*/ 354 h 369"/>
                <a:gd name="T48" fmla="*/ 315 w 543"/>
                <a:gd name="T49" fmla="*/ 334 h 369"/>
                <a:gd name="T50" fmla="*/ 442 w 543"/>
                <a:gd name="T51" fmla="*/ 6 h 369"/>
                <a:gd name="T52" fmla="*/ 220 w 543"/>
                <a:gd name="T53" fmla="*/ 27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3" h="369">
                  <a:moveTo>
                    <a:pt x="468" y="107"/>
                  </a:moveTo>
                  <a:lnTo>
                    <a:pt x="468" y="107"/>
                  </a:lnTo>
                  <a:cubicBezTo>
                    <a:pt x="460" y="127"/>
                    <a:pt x="452" y="148"/>
                    <a:pt x="445" y="166"/>
                  </a:cubicBezTo>
                  <a:cubicBezTo>
                    <a:pt x="473" y="206"/>
                    <a:pt x="489" y="256"/>
                    <a:pt x="489" y="311"/>
                  </a:cubicBezTo>
                  <a:cubicBezTo>
                    <a:pt x="489" y="320"/>
                    <a:pt x="489" y="328"/>
                    <a:pt x="488" y="337"/>
                  </a:cubicBezTo>
                  <a:cubicBezTo>
                    <a:pt x="486" y="352"/>
                    <a:pt x="497" y="365"/>
                    <a:pt x="512" y="366"/>
                  </a:cubicBezTo>
                  <a:cubicBezTo>
                    <a:pt x="513" y="366"/>
                    <a:pt x="514" y="367"/>
                    <a:pt x="515" y="367"/>
                  </a:cubicBezTo>
                  <a:cubicBezTo>
                    <a:pt x="529" y="367"/>
                    <a:pt x="541" y="356"/>
                    <a:pt x="542" y="342"/>
                  </a:cubicBezTo>
                  <a:cubicBezTo>
                    <a:pt x="543" y="332"/>
                    <a:pt x="543" y="321"/>
                    <a:pt x="543" y="311"/>
                  </a:cubicBezTo>
                  <a:cubicBezTo>
                    <a:pt x="543" y="231"/>
                    <a:pt x="515" y="159"/>
                    <a:pt x="468" y="107"/>
                  </a:cubicBezTo>
                  <a:close/>
                  <a:moveTo>
                    <a:pt x="271" y="73"/>
                  </a:moveTo>
                  <a:lnTo>
                    <a:pt x="271" y="73"/>
                  </a:lnTo>
                  <a:cubicBezTo>
                    <a:pt x="283" y="73"/>
                    <a:pt x="295" y="74"/>
                    <a:pt x="306" y="76"/>
                  </a:cubicBezTo>
                  <a:cubicBezTo>
                    <a:pt x="318" y="61"/>
                    <a:pt x="331" y="44"/>
                    <a:pt x="344" y="29"/>
                  </a:cubicBezTo>
                  <a:cubicBezTo>
                    <a:pt x="321" y="22"/>
                    <a:pt x="297" y="18"/>
                    <a:pt x="271" y="18"/>
                  </a:cubicBezTo>
                  <a:cubicBezTo>
                    <a:pt x="119" y="18"/>
                    <a:pt x="0" y="147"/>
                    <a:pt x="0" y="311"/>
                  </a:cubicBezTo>
                  <a:cubicBezTo>
                    <a:pt x="0" y="321"/>
                    <a:pt x="0" y="331"/>
                    <a:pt x="1" y="341"/>
                  </a:cubicBezTo>
                  <a:cubicBezTo>
                    <a:pt x="2" y="356"/>
                    <a:pt x="16" y="367"/>
                    <a:pt x="30" y="366"/>
                  </a:cubicBezTo>
                  <a:cubicBezTo>
                    <a:pt x="45" y="365"/>
                    <a:pt x="56" y="351"/>
                    <a:pt x="55" y="336"/>
                  </a:cubicBezTo>
                  <a:cubicBezTo>
                    <a:pt x="54" y="328"/>
                    <a:pt x="54" y="320"/>
                    <a:pt x="54" y="311"/>
                  </a:cubicBezTo>
                  <a:cubicBezTo>
                    <a:pt x="54" y="178"/>
                    <a:pt x="149" y="73"/>
                    <a:pt x="271" y="73"/>
                  </a:cubicBezTo>
                  <a:close/>
                  <a:moveTo>
                    <a:pt x="220" y="279"/>
                  </a:moveTo>
                  <a:lnTo>
                    <a:pt x="220" y="279"/>
                  </a:lnTo>
                  <a:cubicBezTo>
                    <a:pt x="202" y="312"/>
                    <a:pt x="214" y="339"/>
                    <a:pt x="240" y="354"/>
                  </a:cubicBezTo>
                  <a:cubicBezTo>
                    <a:pt x="266" y="369"/>
                    <a:pt x="296" y="366"/>
                    <a:pt x="315" y="334"/>
                  </a:cubicBezTo>
                  <a:cubicBezTo>
                    <a:pt x="333" y="301"/>
                    <a:pt x="452" y="12"/>
                    <a:pt x="442" y="6"/>
                  </a:cubicBezTo>
                  <a:cubicBezTo>
                    <a:pt x="431" y="0"/>
                    <a:pt x="239" y="247"/>
                    <a:pt x="220" y="279"/>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pPr>
              <a:endParaRPr lang="en-US" sz="1100" b="1">
                <a:solidFill>
                  <a:srgbClr val="000000"/>
                </a:solidFill>
                <a:cs typeface="Arial" pitchFamily="34" charset="0"/>
              </a:endParaRPr>
            </a:p>
          </p:txBody>
        </p:sp>
      </p:grpSp>
      <p:grpSp>
        <p:nvGrpSpPr>
          <p:cNvPr id="50" name="Group 49"/>
          <p:cNvGrpSpPr/>
          <p:nvPr/>
        </p:nvGrpSpPr>
        <p:grpSpPr>
          <a:xfrm>
            <a:off x="393698" y="1376363"/>
            <a:ext cx="3997326" cy="1828084"/>
            <a:chOff x="393698" y="1376361"/>
            <a:chExt cx="3997326" cy="2373680"/>
          </a:xfrm>
        </p:grpSpPr>
        <p:sp>
          <p:nvSpPr>
            <p:cNvPr id="51" name="Text Box 10"/>
            <p:cNvSpPr txBox="1">
              <a:spLocks noChangeArrowheads="1"/>
            </p:cNvSpPr>
            <p:nvPr>
              <p:custDataLst>
                <p:tags r:id="rId4"/>
              </p:custDataLst>
            </p:nvPr>
          </p:nvSpPr>
          <p:spPr bwMode="auto">
            <a:xfrm>
              <a:off x="393699" y="1376361"/>
              <a:ext cx="3997325" cy="249678"/>
            </a:xfrm>
            <a:prstGeom prst="rect">
              <a:avLst/>
            </a:prstGeom>
            <a:solidFill>
              <a:schemeClr val="accent2"/>
            </a:solidFill>
            <a:ln w="12700" algn="ctr">
              <a:solidFill>
                <a:schemeClr val="bg2"/>
              </a:solidFill>
              <a:miter lim="800000"/>
              <a:headEnd/>
              <a:tailEnd type="none" w="sm" len="med"/>
            </a:ln>
          </p:spPr>
          <p:txBody>
            <a:bodyPr lIns="36000" tIns="36000" rIns="36000" bIns="36000" anchor="ctr" anchorCtr="1"/>
            <a:lstStyle/>
            <a:p>
              <a:pPr algn="ctr" defTabSz="957263"/>
              <a:r>
                <a:rPr lang="en-US" sz="1200" b="1" dirty="0">
                  <a:solidFill>
                    <a:schemeClr val="bg1"/>
                  </a:solidFill>
                </a:rPr>
                <a:t>Proactive Sensing</a:t>
              </a:r>
            </a:p>
          </p:txBody>
        </p:sp>
        <p:sp>
          <p:nvSpPr>
            <p:cNvPr id="52" name="Text Placeholder 5"/>
            <p:cNvSpPr txBox="1">
              <a:spLocks/>
            </p:cNvSpPr>
            <p:nvPr/>
          </p:nvSpPr>
          <p:spPr>
            <a:xfrm>
              <a:off x="393698" y="1626041"/>
              <a:ext cx="3997325" cy="2124000"/>
            </a:xfrm>
            <a:prstGeom prst="rect">
              <a:avLst/>
            </a:prstGeom>
            <a:ln w="12700">
              <a:solidFill>
                <a:schemeClr val="bg2"/>
              </a:solidFill>
            </a:ln>
          </p:spPr>
          <p:txBody>
            <a:bodyPr wrap="square" lIns="36000" tIns="36000" rIns="3600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r>
                <a:rPr lang="en-US" sz="1200" dirty="0"/>
                <a:t>Proactively identify emerging safety issues using warranty claims, customer narratives, and other sources</a:t>
              </a:r>
            </a:p>
          </p:txBody>
        </p:sp>
      </p:grpSp>
      <p:grpSp>
        <p:nvGrpSpPr>
          <p:cNvPr id="53" name="Group 52"/>
          <p:cNvGrpSpPr/>
          <p:nvPr/>
        </p:nvGrpSpPr>
        <p:grpSpPr>
          <a:xfrm>
            <a:off x="4751387" y="1376363"/>
            <a:ext cx="3997326" cy="1828084"/>
            <a:chOff x="393698" y="1376361"/>
            <a:chExt cx="3997326" cy="2373680"/>
          </a:xfrm>
        </p:grpSpPr>
        <p:sp>
          <p:nvSpPr>
            <p:cNvPr id="54" name="Text Box 10"/>
            <p:cNvSpPr txBox="1">
              <a:spLocks noChangeArrowheads="1"/>
            </p:cNvSpPr>
            <p:nvPr>
              <p:custDataLst>
                <p:tags r:id="rId3"/>
              </p:custDataLst>
            </p:nvPr>
          </p:nvSpPr>
          <p:spPr bwMode="auto">
            <a:xfrm>
              <a:off x="393699" y="1376361"/>
              <a:ext cx="3997325" cy="249678"/>
            </a:xfrm>
            <a:prstGeom prst="rect">
              <a:avLst/>
            </a:prstGeom>
            <a:solidFill>
              <a:schemeClr val="accent2"/>
            </a:solidFill>
            <a:ln w="12700" algn="ctr">
              <a:solidFill>
                <a:schemeClr val="bg2"/>
              </a:solidFill>
              <a:miter lim="800000"/>
              <a:headEnd/>
              <a:tailEnd type="none" w="sm" len="med"/>
            </a:ln>
          </p:spPr>
          <p:txBody>
            <a:bodyPr lIns="36000" tIns="36000" rIns="36000" bIns="36000" anchor="ctr" anchorCtr="1"/>
            <a:lstStyle/>
            <a:p>
              <a:pPr algn="ctr" defTabSz="957263"/>
              <a:r>
                <a:rPr lang="en-US" sz="1200" b="1" dirty="0">
                  <a:solidFill>
                    <a:schemeClr val="bg1"/>
                  </a:solidFill>
                </a:rPr>
                <a:t>Proactive Monitoring</a:t>
              </a:r>
            </a:p>
          </p:txBody>
        </p:sp>
        <p:sp>
          <p:nvSpPr>
            <p:cNvPr id="55" name="Text Placeholder 5"/>
            <p:cNvSpPr txBox="1">
              <a:spLocks/>
            </p:cNvSpPr>
            <p:nvPr/>
          </p:nvSpPr>
          <p:spPr>
            <a:xfrm>
              <a:off x="393698" y="1626041"/>
              <a:ext cx="3997325" cy="2124000"/>
            </a:xfrm>
            <a:prstGeom prst="rect">
              <a:avLst/>
            </a:prstGeom>
            <a:ln w="12700">
              <a:solidFill>
                <a:schemeClr val="bg2"/>
              </a:solidFill>
            </a:ln>
          </p:spPr>
          <p:txBody>
            <a:bodyPr wrap="square" lIns="36000" tIns="36000" rIns="3600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r>
                <a:rPr lang="en-US" sz="1200" dirty="0"/>
                <a:t>Proactively monitor the effectiveness of field and production fixes</a:t>
              </a:r>
            </a:p>
          </p:txBody>
        </p:sp>
      </p:grpSp>
      <p:grpSp>
        <p:nvGrpSpPr>
          <p:cNvPr id="68" name="Group 67"/>
          <p:cNvGrpSpPr/>
          <p:nvPr/>
        </p:nvGrpSpPr>
        <p:grpSpPr>
          <a:xfrm>
            <a:off x="400442" y="3284727"/>
            <a:ext cx="3997326" cy="1828084"/>
            <a:chOff x="393698" y="1376361"/>
            <a:chExt cx="3997326" cy="2373680"/>
          </a:xfrm>
        </p:grpSpPr>
        <p:sp>
          <p:nvSpPr>
            <p:cNvPr id="69" name="Text Box 10"/>
            <p:cNvSpPr txBox="1">
              <a:spLocks noChangeArrowheads="1"/>
            </p:cNvSpPr>
            <p:nvPr>
              <p:custDataLst>
                <p:tags r:id="rId2"/>
              </p:custDataLst>
            </p:nvPr>
          </p:nvSpPr>
          <p:spPr bwMode="auto">
            <a:xfrm>
              <a:off x="393699" y="1376361"/>
              <a:ext cx="3997325" cy="249678"/>
            </a:xfrm>
            <a:prstGeom prst="rect">
              <a:avLst/>
            </a:prstGeom>
            <a:solidFill>
              <a:schemeClr val="accent2"/>
            </a:solidFill>
            <a:ln w="12700" algn="ctr">
              <a:solidFill>
                <a:schemeClr val="bg2"/>
              </a:solidFill>
              <a:miter lim="800000"/>
              <a:headEnd/>
              <a:tailEnd type="none" w="sm" len="med"/>
            </a:ln>
          </p:spPr>
          <p:txBody>
            <a:bodyPr lIns="36000" tIns="36000" rIns="36000" bIns="36000" anchor="ctr" anchorCtr="1"/>
            <a:lstStyle/>
            <a:p>
              <a:pPr algn="ctr" defTabSz="957263"/>
              <a:r>
                <a:rPr lang="en-US" sz="1200" b="1" dirty="0">
                  <a:solidFill>
                    <a:schemeClr val="bg1"/>
                  </a:solidFill>
                </a:rPr>
                <a:t>Proactive Diagnosis</a:t>
              </a:r>
            </a:p>
          </p:txBody>
        </p:sp>
        <p:sp>
          <p:nvSpPr>
            <p:cNvPr id="70" name="Text Placeholder 5"/>
            <p:cNvSpPr txBox="1">
              <a:spLocks/>
            </p:cNvSpPr>
            <p:nvPr/>
          </p:nvSpPr>
          <p:spPr>
            <a:xfrm>
              <a:off x="393698" y="1626041"/>
              <a:ext cx="3997325" cy="2124000"/>
            </a:xfrm>
            <a:prstGeom prst="rect">
              <a:avLst/>
            </a:prstGeom>
            <a:ln w="12700">
              <a:solidFill>
                <a:schemeClr val="bg2"/>
              </a:solidFill>
            </a:ln>
          </p:spPr>
          <p:txBody>
            <a:bodyPr wrap="square" lIns="36000" tIns="36000" rIns="3600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r>
                <a:rPr lang="en-US" sz="1200" dirty="0"/>
                <a:t>Predict failures using diagnostic trouble codes and streaming sensor data</a:t>
              </a:r>
            </a:p>
          </p:txBody>
        </p:sp>
      </p:grpSp>
      <p:grpSp>
        <p:nvGrpSpPr>
          <p:cNvPr id="71" name="Group 70"/>
          <p:cNvGrpSpPr/>
          <p:nvPr/>
        </p:nvGrpSpPr>
        <p:grpSpPr>
          <a:xfrm>
            <a:off x="4758131" y="3284727"/>
            <a:ext cx="3997326" cy="1828084"/>
            <a:chOff x="393698" y="1376361"/>
            <a:chExt cx="3997326" cy="2373680"/>
          </a:xfrm>
        </p:grpSpPr>
        <p:sp>
          <p:nvSpPr>
            <p:cNvPr id="72" name="Text Box 10"/>
            <p:cNvSpPr txBox="1">
              <a:spLocks noChangeArrowheads="1"/>
            </p:cNvSpPr>
            <p:nvPr>
              <p:custDataLst>
                <p:tags r:id="rId1"/>
              </p:custDataLst>
            </p:nvPr>
          </p:nvSpPr>
          <p:spPr bwMode="auto">
            <a:xfrm>
              <a:off x="393699" y="1376361"/>
              <a:ext cx="3997325" cy="249678"/>
            </a:xfrm>
            <a:prstGeom prst="rect">
              <a:avLst/>
            </a:prstGeom>
            <a:solidFill>
              <a:schemeClr val="accent2"/>
            </a:solidFill>
            <a:ln w="12700" algn="ctr">
              <a:solidFill>
                <a:schemeClr val="bg2"/>
              </a:solidFill>
              <a:miter lim="800000"/>
              <a:headEnd/>
              <a:tailEnd type="none" w="sm" len="med"/>
            </a:ln>
          </p:spPr>
          <p:txBody>
            <a:bodyPr lIns="36000" tIns="36000" rIns="36000" bIns="36000" anchor="ctr" anchorCtr="1"/>
            <a:lstStyle/>
            <a:p>
              <a:pPr algn="ctr" defTabSz="957263"/>
              <a:r>
                <a:rPr lang="en-US" sz="1200" b="1" dirty="0">
                  <a:solidFill>
                    <a:schemeClr val="bg1"/>
                  </a:solidFill>
                </a:rPr>
                <a:t>Campaign Management</a:t>
              </a:r>
            </a:p>
          </p:txBody>
        </p:sp>
        <p:sp>
          <p:nvSpPr>
            <p:cNvPr id="73" name="Text Placeholder 5"/>
            <p:cNvSpPr txBox="1">
              <a:spLocks/>
            </p:cNvSpPr>
            <p:nvPr/>
          </p:nvSpPr>
          <p:spPr>
            <a:xfrm>
              <a:off x="393698" y="1626041"/>
              <a:ext cx="3997325" cy="2124000"/>
            </a:xfrm>
            <a:prstGeom prst="rect">
              <a:avLst/>
            </a:prstGeom>
            <a:ln w="12700">
              <a:solidFill>
                <a:schemeClr val="bg2"/>
              </a:solidFill>
            </a:ln>
          </p:spPr>
          <p:txBody>
            <a:bodyPr wrap="square" lIns="36000" tIns="36000" rIns="3600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r>
                <a:rPr lang="en-US" sz="1200" dirty="0"/>
                <a:t>Enable more effective tracking and management of the investigation and campaign process</a:t>
              </a:r>
            </a:p>
          </p:txBody>
        </p:sp>
      </p:gr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730" y="4000907"/>
            <a:ext cx="1873218" cy="100584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54276" y="3996781"/>
            <a:ext cx="1844585" cy="1005840"/>
          </a:xfrm>
          <a:prstGeom prst="rect">
            <a:avLst/>
          </a:prstGeom>
        </p:spPr>
      </p:pic>
      <p:pic>
        <p:nvPicPr>
          <p:cNvPr id="74" name="Picture 1" descr="image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85447" y="3998732"/>
            <a:ext cx="1795063"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0"/>
          <a:stretch>
            <a:fillRect/>
          </a:stretch>
        </p:blipFill>
        <p:spPr>
          <a:xfrm>
            <a:off x="6827650" y="3992719"/>
            <a:ext cx="1788160" cy="1005840"/>
          </a:xfrm>
          <a:prstGeom prst="rect">
            <a:avLst/>
          </a:prstGeom>
        </p:spPr>
      </p:pic>
      <p:pic>
        <p:nvPicPr>
          <p:cNvPr id="8" name="Picture 7"/>
          <p:cNvPicPr>
            <a:picLocks noChangeAspect="1"/>
          </p:cNvPicPr>
          <p:nvPr/>
        </p:nvPicPr>
        <p:blipFill rotWithShape="1">
          <a:blip r:embed="rId11"/>
          <a:srcRect t="9628" r="47734" b="25804"/>
          <a:stretch/>
        </p:blipFill>
        <p:spPr>
          <a:xfrm>
            <a:off x="710991" y="2022525"/>
            <a:ext cx="1579051" cy="1097280"/>
          </a:xfrm>
          <a:prstGeom prst="rect">
            <a:avLst/>
          </a:prstGeom>
        </p:spPr>
      </p:pic>
      <p:pic>
        <p:nvPicPr>
          <p:cNvPr id="9" name="Picture 8"/>
          <p:cNvPicPr>
            <a:picLocks noChangeAspect="1"/>
          </p:cNvPicPr>
          <p:nvPr/>
        </p:nvPicPr>
        <p:blipFill rotWithShape="1">
          <a:blip r:embed="rId12"/>
          <a:srcRect t="9990" r="47743" b="25782"/>
          <a:stretch/>
        </p:blipFill>
        <p:spPr>
          <a:xfrm>
            <a:off x="2454276" y="2014781"/>
            <a:ext cx="1614031" cy="1115879"/>
          </a:xfrm>
          <a:prstGeom prst="rect">
            <a:avLst/>
          </a:prstGeom>
        </p:spPr>
      </p:pic>
      <p:pic>
        <p:nvPicPr>
          <p:cNvPr id="7" name="Picture 6"/>
          <p:cNvPicPr>
            <a:picLocks noChangeAspect="1"/>
          </p:cNvPicPr>
          <p:nvPr/>
        </p:nvPicPr>
        <p:blipFill>
          <a:blip r:embed="rId13"/>
          <a:stretch>
            <a:fillRect/>
          </a:stretch>
        </p:blipFill>
        <p:spPr>
          <a:xfrm>
            <a:off x="6964654" y="2068245"/>
            <a:ext cx="1503002" cy="1005840"/>
          </a:xfrm>
          <a:prstGeom prst="rect">
            <a:avLst/>
          </a:prstGeom>
        </p:spPr>
      </p:pic>
      <p:pic>
        <p:nvPicPr>
          <p:cNvPr id="10" name="Picture 9"/>
          <p:cNvPicPr>
            <a:picLocks noChangeAspect="1"/>
          </p:cNvPicPr>
          <p:nvPr/>
        </p:nvPicPr>
        <p:blipFill rotWithShape="1">
          <a:blip r:embed="rId14"/>
          <a:srcRect l="681" t="10437" r="47205" b="24995"/>
          <a:stretch/>
        </p:blipFill>
        <p:spPr>
          <a:xfrm>
            <a:off x="5109155" y="2039899"/>
            <a:ext cx="1574444" cy="1097280"/>
          </a:xfrm>
          <a:prstGeom prst="rect">
            <a:avLst/>
          </a:prstGeom>
        </p:spPr>
      </p:pic>
    </p:spTree>
    <p:extLst>
      <p:ext uri="{BB962C8B-B14F-4D97-AF65-F5344CB8AC3E}">
        <p14:creationId xmlns:p14="http://schemas.microsoft.com/office/powerpoint/2010/main" val="1538165164"/>
      </p:ext>
    </p:extLst>
  </p:cSld>
  <p:clrMapOvr>
    <a:masterClrMapping/>
  </p:clrMapOvr>
  <p:transition xmlns:p14="http://schemas.microsoft.com/office/powerpoint/2010/mai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90930" y="3055322"/>
            <a:ext cx="184666" cy="1569660"/>
          </a:xfrm>
          <a:prstGeom prst="rect">
            <a:avLst/>
          </a:prstGeom>
          <a:noFill/>
        </p:spPr>
        <p:txBody>
          <a:bodyPr wrap="none" rtlCol="0">
            <a:spAutoFit/>
          </a:bodyPr>
          <a:lstStyle/>
          <a:p>
            <a:endParaRPr lang="en-US" sz="9600" dirty="0"/>
          </a:p>
        </p:txBody>
      </p:sp>
      <p:sp>
        <p:nvSpPr>
          <p:cNvPr id="6" name="TextBox 5"/>
          <p:cNvSpPr txBox="1"/>
          <p:nvPr/>
        </p:nvSpPr>
        <p:spPr>
          <a:xfrm>
            <a:off x="2324100" y="1866900"/>
            <a:ext cx="4712698" cy="2369880"/>
          </a:xfrm>
          <a:prstGeom prst="rect">
            <a:avLst/>
          </a:prstGeom>
          <a:noFill/>
        </p:spPr>
        <p:txBody>
          <a:bodyPr wrap="none" rtlCol="0">
            <a:spAutoFit/>
          </a:bodyPr>
          <a:lstStyle/>
          <a:p>
            <a:r>
              <a:rPr lang="en-US" sz="14800" dirty="0" smtClean="0"/>
              <a:t>Q &amp; A</a:t>
            </a:r>
            <a:endParaRPr lang="en-US" sz="14800" dirty="0"/>
          </a:p>
        </p:txBody>
      </p:sp>
    </p:spTree>
    <p:extLst>
      <p:ext uri="{BB962C8B-B14F-4D97-AF65-F5344CB8AC3E}">
        <p14:creationId xmlns:p14="http://schemas.microsoft.com/office/powerpoint/2010/main" val="2069441035"/>
      </p:ext>
    </p:extLst>
  </p:cSld>
  <p:clrMapOvr>
    <a:masterClrMapping/>
  </p:clrMapOvr>
  <p:transition xmlns:p14="http://schemas.microsoft.com/office/powerpoint/2010/mai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A76E5E3-80F0-4422-92AE-AADE411183B4}"/>
              </a:ext>
            </a:extLst>
          </p:cNvPr>
          <p:cNvSpPr>
            <a:spLocks noGrp="1"/>
          </p:cNvSpPr>
          <p:nvPr>
            <p:ph type="ctrTitle"/>
          </p:nvPr>
        </p:nvSpPr>
        <p:spPr>
          <a:xfrm>
            <a:off x="2228222" y="510290"/>
            <a:ext cx="5035128" cy="759427"/>
          </a:xfrm>
        </p:spPr>
        <p:txBody>
          <a:bodyPr>
            <a:normAutofit fontScale="90000"/>
          </a:bodyPr>
          <a:lstStyle/>
          <a:p>
            <a:r>
              <a:rPr lang="en-US" sz="4050" b="1" dirty="0"/>
              <a:t>SPSP Webinar Speakers</a:t>
            </a:r>
          </a:p>
        </p:txBody>
      </p:sp>
      <p:sp>
        <p:nvSpPr>
          <p:cNvPr id="16" name="TextBox 15">
            <a:extLst>
              <a:ext uri="{FF2B5EF4-FFF2-40B4-BE49-F238E27FC236}">
                <a16:creationId xmlns="" xmlns:a16="http://schemas.microsoft.com/office/drawing/2014/main" id="{D353AC50-E6F9-4AA6-B6E0-A3C0CCE5D58B}"/>
              </a:ext>
            </a:extLst>
          </p:cNvPr>
          <p:cNvSpPr txBox="1"/>
          <p:nvPr/>
        </p:nvSpPr>
        <p:spPr>
          <a:xfrm>
            <a:off x="852402" y="4048788"/>
            <a:ext cx="1903081" cy="738664"/>
          </a:xfrm>
          <a:prstGeom prst="rect">
            <a:avLst/>
          </a:prstGeom>
          <a:noFill/>
        </p:spPr>
        <p:txBody>
          <a:bodyPr wrap="square" rtlCol="0">
            <a:spAutoFit/>
          </a:bodyPr>
          <a:lstStyle/>
          <a:p>
            <a:pPr algn="ctr"/>
            <a:r>
              <a:rPr lang="en-US" sz="1400" b="1" dirty="0" smtClean="0">
                <a:ea typeface="Calibri" panose="020F0502020204030204" pitchFamily="34" charset="0"/>
                <a:cs typeface="Calibri" panose="020F0502020204030204" pitchFamily="34" charset="0"/>
              </a:rPr>
              <a:t>Don Mays</a:t>
            </a:r>
            <a:endParaRPr lang="en-US" sz="1400" b="1" dirty="0">
              <a:ea typeface="Calibri" panose="020F0502020204030204" pitchFamily="34" charset="0"/>
              <a:cs typeface="Calibri" panose="020F0502020204030204" pitchFamily="34" charset="0"/>
            </a:endParaRPr>
          </a:p>
          <a:p>
            <a:pPr algn="ctr"/>
            <a:r>
              <a:rPr lang="en-US" sz="1400" dirty="0" smtClean="0">
                <a:ea typeface="Calibri" panose="020F0502020204030204" pitchFamily="34" charset="0"/>
                <a:cs typeface="Calibri" panose="020F0502020204030204" pitchFamily="34" charset="0"/>
              </a:rPr>
              <a:t>Product Safety Insights VP, SPSP</a:t>
            </a:r>
            <a:endParaRPr lang="en-US" sz="1400" dirty="0">
              <a:ea typeface="Calibri" panose="020F0502020204030204" pitchFamily="34" charset="0"/>
              <a:cs typeface="Calibri" panose="020F0502020204030204" pitchFamily="34" charset="0"/>
            </a:endParaRPr>
          </a:p>
        </p:txBody>
      </p:sp>
      <p:pic>
        <p:nvPicPr>
          <p:cNvPr id="10" name="Picture 9">
            <a:extLst>
              <a:ext uri="{FF2B5EF4-FFF2-40B4-BE49-F238E27FC236}">
                <a16:creationId xmlns="" xmlns:a16="http://schemas.microsoft.com/office/drawing/2014/main" id="{658209CA-2B2D-41BF-B9AE-43F83835E737}"/>
              </a:ext>
            </a:extLst>
          </p:cNvPr>
          <p:cNvPicPr>
            <a:picLocks noChangeAspect="1"/>
          </p:cNvPicPr>
          <p:nvPr/>
        </p:nvPicPr>
        <p:blipFill>
          <a:blip r:embed="rId3"/>
          <a:stretch>
            <a:fillRect/>
          </a:stretch>
        </p:blipFill>
        <p:spPr>
          <a:xfrm>
            <a:off x="126408" y="5338475"/>
            <a:ext cx="1330607" cy="1335628"/>
          </a:xfrm>
          <a:prstGeom prst="rect">
            <a:avLst/>
          </a:prstGeom>
        </p:spPr>
      </p:pic>
      <p:sp>
        <p:nvSpPr>
          <p:cNvPr id="12" name="TextBox 11">
            <a:extLst>
              <a:ext uri="{FF2B5EF4-FFF2-40B4-BE49-F238E27FC236}">
                <a16:creationId xmlns="" xmlns:a16="http://schemas.microsoft.com/office/drawing/2014/main" id="{DBFA31B5-49C2-4BAB-88FF-0A0F3CF3C01E}"/>
              </a:ext>
            </a:extLst>
          </p:cNvPr>
          <p:cNvSpPr txBox="1"/>
          <p:nvPr/>
        </p:nvSpPr>
        <p:spPr>
          <a:xfrm>
            <a:off x="5947098" y="4070538"/>
            <a:ext cx="2100598" cy="523220"/>
          </a:xfrm>
          <a:prstGeom prst="rect">
            <a:avLst/>
          </a:prstGeom>
          <a:noFill/>
        </p:spPr>
        <p:txBody>
          <a:bodyPr wrap="square" rtlCol="0">
            <a:spAutoFit/>
          </a:bodyPr>
          <a:lstStyle/>
          <a:p>
            <a:pPr algn="ctr"/>
            <a:r>
              <a:rPr lang="en-US" sz="1400" b="1" dirty="0" smtClean="0"/>
              <a:t>Derek </a:t>
            </a:r>
            <a:r>
              <a:rPr lang="en-US" sz="1400" b="1" dirty="0" err="1" smtClean="0"/>
              <a:t>Snaidauf</a:t>
            </a:r>
            <a:endParaRPr lang="en-US" sz="1400" b="1" dirty="0"/>
          </a:p>
          <a:p>
            <a:pPr algn="ctr"/>
            <a:r>
              <a:rPr lang="en-US" sz="1400" dirty="0" smtClean="0"/>
              <a:t>Deloitte</a:t>
            </a:r>
            <a:endParaRPr lang="en-US" sz="1400" dirty="0"/>
          </a:p>
        </p:txBody>
      </p:sp>
      <p:sp>
        <p:nvSpPr>
          <p:cNvPr id="2" name="TextBox 1">
            <a:extLst>
              <a:ext uri="{FF2B5EF4-FFF2-40B4-BE49-F238E27FC236}">
                <a16:creationId xmlns="" xmlns:a16="http://schemas.microsoft.com/office/drawing/2014/main" id="{F9C582C9-38CC-D27D-A669-1285863579D9}"/>
              </a:ext>
            </a:extLst>
          </p:cNvPr>
          <p:cNvSpPr txBox="1"/>
          <p:nvPr/>
        </p:nvSpPr>
        <p:spPr>
          <a:xfrm>
            <a:off x="3797894" y="4019895"/>
            <a:ext cx="1557495" cy="523220"/>
          </a:xfrm>
          <a:prstGeom prst="rect">
            <a:avLst/>
          </a:prstGeom>
          <a:noFill/>
        </p:spPr>
        <p:txBody>
          <a:bodyPr wrap="square" rtlCol="0">
            <a:spAutoFit/>
          </a:bodyPr>
          <a:lstStyle/>
          <a:p>
            <a:pPr algn="ctr"/>
            <a:r>
              <a:rPr lang="en-US" sz="1400" b="1" dirty="0" smtClean="0">
                <a:ea typeface="Calibri" panose="020F0502020204030204" pitchFamily="34" charset="0"/>
                <a:cs typeface="Calibri" panose="020F0502020204030204" pitchFamily="34" charset="0"/>
              </a:rPr>
              <a:t>Alan Abrahams</a:t>
            </a:r>
            <a:endParaRPr lang="en-US" sz="1400" b="1" dirty="0">
              <a:ea typeface="Calibri" panose="020F0502020204030204" pitchFamily="34" charset="0"/>
              <a:cs typeface="Calibri" panose="020F0502020204030204" pitchFamily="34" charset="0"/>
            </a:endParaRPr>
          </a:p>
          <a:p>
            <a:pPr algn="ctr"/>
            <a:r>
              <a:rPr lang="en-US" sz="1400" dirty="0" smtClean="0">
                <a:ea typeface="Calibri" panose="020F0502020204030204" pitchFamily="34" charset="0"/>
                <a:cs typeface="Calibri" panose="020F0502020204030204" pitchFamily="34" charset="0"/>
              </a:rPr>
              <a:t>Virginia Tech</a:t>
            </a:r>
            <a:endParaRPr lang="en-US" sz="1400" dirty="0">
              <a:ea typeface="Calibri" panose="020F0502020204030204" pitchFamily="34" charset="0"/>
              <a:cs typeface="Calibri" panose="020F0502020204030204" pitchFamily="34" charset="0"/>
            </a:endParaRPr>
          </a:p>
        </p:txBody>
      </p:sp>
      <p:pic>
        <p:nvPicPr>
          <p:cNvPr id="4" name="Picture 3" descr="Headshot 1.24.2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112" y="1971659"/>
            <a:ext cx="1281897" cy="2021408"/>
          </a:xfrm>
          <a:prstGeom prst="rect">
            <a:avLst/>
          </a:prstGeom>
        </p:spPr>
      </p:pic>
      <p:pic>
        <p:nvPicPr>
          <p:cNvPr id="9" name="Picture 8"/>
          <p:cNvPicPr>
            <a:picLocks noChangeAspect="1"/>
          </p:cNvPicPr>
          <p:nvPr/>
        </p:nvPicPr>
        <p:blipFill>
          <a:blip r:embed="rId5"/>
          <a:stretch>
            <a:fillRect/>
          </a:stretch>
        </p:blipFill>
        <p:spPr>
          <a:xfrm>
            <a:off x="6026119" y="2139537"/>
            <a:ext cx="1768681" cy="1768681"/>
          </a:xfrm>
          <a:prstGeom prst="rect">
            <a:avLst/>
          </a:prstGeom>
        </p:spPr>
      </p:pic>
      <p:pic>
        <p:nvPicPr>
          <p:cNvPr id="3" name="Picture 2"/>
          <p:cNvPicPr>
            <a:picLocks noChangeAspect="1"/>
          </p:cNvPicPr>
          <p:nvPr/>
        </p:nvPicPr>
        <p:blipFill>
          <a:blip r:embed="rId6"/>
          <a:stretch>
            <a:fillRect/>
          </a:stretch>
        </p:blipFill>
        <p:spPr>
          <a:xfrm>
            <a:off x="3869824" y="2012925"/>
            <a:ext cx="1542483" cy="1987341"/>
          </a:xfrm>
          <a:prstGeom prst="rect">
            <a:avLst/>
          </a:prstGeom>
        </p:spPr>
      </p:pic>
    </p:spTree>
    <p:extLst>
      <p:ext uri="{BB962C8B-B14F-4D97-AF65-F5344CB8AC3E}">
        <p14:creationId xmlns:p14="http://schemas.microsoft.com/office/powerpoint/2010/main" val="2836794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6896829-D518-4FC9-8237-E1B6B435FD73}"/>
              </a:ext>
            </a:extLst>
          </p:cNvPr>
          <p:cNvSpPr>
            <a:spLocks noGrp="1"/>
          </p:cNvSpPr>
          <p:nvPr>
            <p:ph idx="1"/>
          </p:nvPr>
        </p:nvSpPr>
        <p:spPr>
          <a:xfrm>
            <a:off x="628650" y="1082047"/>
            <a:ext cx="7886700" cy="4351338"/>
          </a:xfrm>
        </p:spPr>
        <p:txBody>
          <a:bodyPr/>
          <a:lstStyle/>
          <a:p>
            <a:endParaRPr lang="en-US" dirty="0"/>
          </a:p>
          <a:p>
            <a:endParaRPr lang="en-US" dirty="0"/>
          </a:p>
        </p:txBody>
      </p:sp>
      <p:pic>
        <p:nvPicPr>
          <p:cNvPr id="4" name="Picture 3">
            <a:extLst>
              <a:ext uri="{FF2B5EF4-FFF2-40B4-BE49-F238E27FC236}">
                <a16:creationId xmlns="" xmlns:a16="http://schemas.microsoft.com/office/drawing/2014/main" id="{DA3DAFDA-379D-4B6D-8CB6-26043589F821}"/>
              </a:ext>
            </a:extLst>
          </p:cNvPr>
          <p:cNvPicPr>
            <a:picLocks noChangeAspect="1"/>
          </p:cNvPicPr>
          <p:nvPr/>
        </p:nvPicPr>
        <p:blipFill>
          <a:blip r:embed="rId3"/>
          <a:stretch>
            <a:fillRect/>
          </a:stretch>
        </p:blipFill>
        <p:spPr>
          <a:xfrm>
            <a:off x="163740" y="5569976"/>
            <a:ext cx="1147171" cy="1151500"/>
          </a:xfrm>
          <a:prstGeom prst="rect">
            <a:avLst/>
          </a:prstGeom>
        </p:spPr>
      </p:pic>
      <p:sp>
        <p:nvSpPr>
          <p:cNvPr id="5" name="TextBox 4">
            <a:extLst>
              <a:ext uri="{FF2B5EF4-FFF2-40B4-BE49-F238E27FC236}">
                <a16:creationId xmlns="" xmlns:a16="http://schemas.microsoft.com/office/drawing/2014/main" id="{BC2BEC29-F2E3-4687-BED0-06F9F659986B}"/>
              </a:ext>
            </a:extLst>
          </p:cNvPr>
          <p:cNvSpPr txBox="1"/>
          <p:nvPr/>
        </p:nvSpPr>
        <p:spPr>
          <a:xfrm>
            <a:off x="527135" y="380601"/>
            <a:ext cx="8273424" cy="5016758"/>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t>For questions after the webinar, email SPSP at </a:t>
            </a:r>
            <a:r>
              <a:rPr lang="en-US" sz="2800" dirty="0">
                <a:hlinkClick r:id="rId4"/>
              </a:rPr>
              <a:t>info@productsafetyprofessionals.org</a:t>
            </a:r>
            <a:r>
              <a:rPr lang="en-US" sz="2800" dirty="0"/>
              <a:t> or contact speakers:</a:t>
            </a:r>
          </a:p>
          <a:p>
            <a:pPr marL="1371600" lvl="2" indent="-457200">
              <a:spcAft>
                <a:spcPts val="1200"/>
              </a:spcAft>
              <a:buFont typeface="Wingdings" panose="05000000000000000000" pitchFamily="2" charset="2"/>
              <a:buChar char="Ø"/>
            </a:pPr>
            <a:r>
              <a:rPr lang="en-US" sz="2800" dirty="0" smtClean="0">
                <a:hlinkClick r:id="rId5"/>
              </a:rPr>
              <a:t>Don@ProductSafetyInsights.com</a:t>
            </a:r>
            <a:endParaRPr lang="en-US" sz="2800" dirty="0" smtClean="0"/>
          </a:p>
          <a:p>
            <a:pPr marL="1371600" lvl="2" indent="-457200">
              <a:spcAft>
                <a:spcPts val="1200"/>
              </a:spcAft>
              <a:buFont typeface="Wingdings" panose="05000000000000000000" pitchFamily="2" charset="2"/>
              <a:buChar char="Ø"/>
            </a:pPr>
            <a:r>
              <a:rPr lang="de-DE" sz="2800" dirty="0" smtClean="0">
                <a:hlinkClick r:id="rId6"/>
              </a:rPr>
              <a:t>Abra@vt.edu</a:t>
            </a:r>
            <a:endParaRPr lang="de-DE" sz="2800" dirty="0" smtClean="0"/>
          </a:p>
          <a:p>
            <a:pPr marL="1371600" lvl="2" indent="-457200">
              <a:spcAft>
                <a:spcPts val="1200"/>
              </a:spcAft>
              <a:buFont typeface="Wingdings" panose="05000000000000000000" pitchFamily="2" charset="2"/>
              <a:buChar char="Ø"/>
            </a:pPr>
            <a:r>
              <a:rPr lang="en-US" sz="2800" dirty="0" smtClean="0">
                <a:hlinkClick r:id="rId7"/>
              </a:rPr>
              <a:t>DSnaidauf@Deloitte.com</a:t>
            </a:r>
          </a:p>
          <a:p>
            <a:pPr marL="457200" indent="-457200">
              <a:spcAft>
                <a:spcPts val="1200"/>
              </a:spcAft>
              <a:buFont typeface="Arial" panose="020B0604020202020204" pitchFamily="34" charset="0"/>
              <a:buChar char="•"/>
            </a:pPr>
            <a:r>
              <a:rPr lang="en-US" sz="2800" dirty="0" smtClean="0"/>
              <a:t>These </a:t>
            </a:r>
            <a:r>
              <a:rPr lang="en-US" sz="2800" dirty="0"/>
              <a:t>slides, a link to a video of this webinar and more material can be accessed at </a:t>
            </a:r>
            <a:r>
              <a:rPr lang="en-US" sz="2800" dirty="0">
                <a:hlinkClick r:id="rId8"/>
              </a:rPr>
              <a:t>https://www.productsafetyprofessionals.org/webinar-archive</a:t>
            </a:r>
            <a:r>
              <a:rPr lang="en-US" sz="2800" dirty="0"/>
              <a:t>. </a:t>
            </a:r>
          </a:p>
        </p:txBody>
      </p:sp>
    </p:spTree>
    <p:extLst>
      <p:ext uri="{BB962C8B-B14F-4D97-AF65-F5344CB8AC3E}">
        <p14:creationId xmlns:p14="http://schemas.microsoft.com/office/powerpoint/2010/main" val="2876234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B6CE5DB8-578E-4D4E-A78B-A62D0B5284D9}"/>
              </a:ext>
            </a:extLst>
          </p:cNvPr>
          <p:cNvSpPr>
            <a:spLocks noGrp="1"/>
          </p:cNvSpPr>
          <p:nvPr>
            <p:ph type="title"/>
          </p:nvPr>
        </p:nvSpPr>
        <p:spPr>
          <a:xfrm>
            <a:off x="476250" y="8"/>
            <a:ext cx="7886700" cy="1325563"/>
          </a:xfrm>
        </p:spPr>
        <p:txBody>
          <a:bodyPr>
            <a:normAutofit/>
          </a:bodyPr>
          <a:lstStyle/>
          <a:p>
            <a:pPr algn="ctr"/>
            <a:r>
              <a:rPr lang="en-US" sz="4800" b="1" dirty="0">
                <a:latin typeface="+mn-lt"/>
              </a:rPr>
              <a:t>Upcoming Webinars</a:t>
            </a:r>
          </a:p>
        </p:txBody>
      </p:sp>
      <p:sp>
        <p:nvSpPr>
          <p:cNvPr id="7" name="Content Placeholder 6">
            <a:extLst>
              <a:ext uri="{FF2B5EF4-FFF2-40B4-BE49-F238E27FC236}">
                <a16:creationId xmlns="" xmlns:a16="http://schemas.microsoft.com/office/drawing/2014/main" id="{C01762AA-CD36-4D97-882F-2DB7F31BFEC2}"/>
              </a:ext>
            </a:extLst>
          </p:cNvPr>
          <p:cNvSpPr>
            <a:spLocks noGrp="1"/>
          </p:cNvSpPr>
          <p:nvPr>
            <p:ph idx="1"/>
          </p:nvPr>
        </p:nvSpPr>
        <p:spPr>
          <a:xfrm>
            <a:off x="922489" y="1491147"/>
            <a:ext cx="7915370" cy="4978083"/>
          </a:xfrm>
        </p:spPr>
        <p:txBody>
          <a:bodyPr>
            <a:normAutofit/>
          </a:bodyPr>
          <a:lstStyle/>
          <a:p>
            <a:pPr>
              <a:lnSpc>
                <a:spcPct val="100000"/>
              </a:lnSpc>
              <a:spcBef>
                <a:spcPts val="0"/>
              </a:spcBef>
              <a:spcAft>
                <a:spcPts val="2400"/>
              </a:spcAft>
            </a:pPr>
            <a:r>
              <a:rPr lang="en-US" sz="3600" dirty="0"/>
              <a:t>April </a:t>
            </a:r>
            <a:r>
              <a:rPr lang="en-US" sz="3600" dirty="0" smtClean="0"/>
              <a:t>26, </a:t>
            </a:r>
            <a:r>
              <a:rPr lang="en-US" sz="3600" dirty="0"/>
              <a:t>2023 – </a:t>
            </a:r>
            <a:r>
              <a:rPr lang="en-US" sz="3600" dirty="0" smtClean="0"/>
              <a:t>Ethics and Product Safety </a:t>
            </a:r>
            <a:r>
              <a:rPr lang="mr-IN" sz="3600" dirty="0" smtClean="0"/>
              <a:t>–</a:t>
            </a:r>
            <a:r>
              <a:rPr lang="en-US" sz="3600" dirty="0" smtClean="0"/>
              <a:t> a joint ICPHSO &amp; SPSP webinar</a:t>
            </a:r>
            <a:endParaRPr lang="en-US" sz="3600" dirty="0"/>
          </a:p>
          <a:p>
            <a:pPr>
              <a:lnSpc>
                <a:spcPct val="100000"/>
              </a:lnSpc>
              <a:spcBef>
                <a:spcPts val="0"/>
              </a:spcBef>
              <a:spcAft>
                <a:spcPts val="2400"/>
              </a:spcAft>
            </a:pPr>
            <a:r>
              <a:rPr lang="en-US" sz="3600" dirty="0"/>
              <a:t>May 17, 2023 – Insurance Company Guidance on Product Safety</a:t>
            </a:r>
          </a:p>
          <a:p>
            <a:pPr>
              <a:lnSpc>
                <a:spcPct val="100000"/>
              </a:lnSpc>
              <a:spcBef>
                <a:spcPts val="0"/>
              </a:spcBef>
              <a:spcAft>
                <a:spcPts val="2400"/>
              </a:spcAft>
            </a:pPr>
            <a:r>
              <a:rPr lang="en-US" sz="3600" dirty="0"/>
              <a:t>June 20, 2023 – International Update</a:t>
            </a:r>
          </a:p>
        </p:txBody>
      </p:sp>
      <p:sp>
        <p:nvSpPr>
          <p:cNvPr id="4" name="Slide Number Placeholder 3"/>
          <p:cNvSpPr>
            <a:spLocks noGrp="1"/>
          </p:cNvSpPr>
          <p:nvPr>
            <p:ph type="sldNum" sz="quarter" idx="12"/>
          </p:nvPr>
        </p:nvSpPr>
        <p:spPr/>
        <p:txBody>
          <a:bodyPr/>
          <a:lstStyle/>
          <a:p>
            <a:fld id="{2E0A0091-35E3-E64D-A905-01E6FD7A5210}" type="slidenum">
              <a:rPr lang="en-US" smtClean="0"/>
              <a:t>21</a:t>
            </a:fld>
            <a:endParaRPr lang="en-US" dirty="0"/>
          </a:p>
        </p:txBody>
      </p:sp>
      <p:pic>
        <p:nvPicPr>
          <p:cNvPr id="5" name="Picture 4">
            <a:extLst>
              <a:ext uri="{FF2B5EF4-FFF2-40B4-BE49-F238E27FC236}">
                <a16:creationId xmlns="" xmlns:a16="http://schemas.microsoft.com/office/drawing/2014/main" id="{179A1CDE-D353-4A7D-B190-73D2F5109CC5}"/>
              </a:ext>
            </a:extLst>
          </p:cNvPr>
          <p:cNvPicPr>
            <a:picLocks noChangeAspect="1"/>
          </p:cNvPicPr>
          <p:nvPr/>
        </p:nvPicPr>
        <p:blipFill>
          <a:blip r:embed="rId3"/>
          <a:stretch>
            <a:fillRect/>
          </a:stretch>
        </p:blipFill>
        <p:spPr>
          <a:xfrm>
            <a:off x="163740" y="5569976"/>
            <a:ext cx="1147171" cy="1151500"/>
          </a:xfrm>
          <a:prstGeom prst="rect">
            <a:avLst/>
          </a:prstGeom>
        </p:spPr>
      </p:pic>
    </p:spTree>
    <p:extLst>
      <p:ext uri="{BB962C8B-B14F-4D97-AF65-F5344CB8AC3E}">
        <p14:creationId xmlns:p14="http://schemas.microsoft.com/office/powerpoint/2010/main" val="907120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52429"/>
            <a:ext cx="8407400" cy="1325563"/>
          </a:xfrm>
        </p:spPr>
        <p:txBody>
          <a:bodyPr>
            <a:normAutofit fontScale="90000"/>
          </a:bodyPr>
          <a:lstStyle/>
          <a:p>
            <a:r>
              <a:rPr lang="en-US" b="1" dirty="0" smtClean="0"/>
              <a:t>SPSP/ADK Educational Programs</a:t>
            </a:r>
            <a:br>
              <a:rPr lang="en-US" b="1" dirty="0" smtClean="0"/>
            </a:br>
            <a:endParaRPr lang="en-US" b="1" dirty="0"/>
          </a:p>
        </p:txBody>
      </p:sp>
      <p:sp>
        <p:nvSpPr>
          <p:cNvPr id="3" name="Content Placeholder 2"/>
          <p:cNvSpPr>
            <a:spLocks noGrp="1"/>
          </p:cNvSpPr>
          <p:nvPr>
            <p:ph idx="1"/>
          </p:nvPr>
        </p:nvSpPr>
        <p:spPr/>
        <p:txBody>
          <a:bodyPr/>
          <a:lstStyle/>
          <a:p>
            <a:r>
              <a:rPr lang="en-US" dirty="0" smtClean="0"/>
              <a:t>Product </a:t>
            </a:r>
            <a:r>
              <a:rPr lang="en-US" dirty="0"/>
              <a:t>S</a:t>
            </a:r>
            <a:r>
              <a:rPr lang="en-US" dirty="0" smtClean="0"/>
              <a:t>afety Certification Program - at Virginia Tech </a:t>
            </a:r>
            <a:r>
              <a:rPr lang="mr-IN" dirty="0" smtClean="0"/>
              <a:t>–</a:t>
            </a:r>
            <a:r>
              <a:rPr lang="en-US" dirty="0" smtClean="0"/>
              <a:t> ongoing</a:t>
            </a:r>
          </a:p>
          <a:p>
            <a:endParaRPr lang="en-US" dirty="0"/>
          </a:p>
          <a:p>
            <a:r>
              <a:rPr lang="en-US" dirty="0" smtClean="0"/>
              <a:t>Fundamentals of Product Safety Management - at University of Michigan - 6/20 </a:t>
            </a:r>
            <a:r>
              <a:rPr lang="mr-IN" dirty="0" smtClean="0"/>
              <a:t>–</a:t>
            </a:r>
            <a:r>
              <a:rPr lang="en-US" dirty="0" smtClean="0"/>
              <a:t> 8/11</a:t>
            </a:r>
          </a:p>
          <a:p>
            <a:endParaRPr lang="en-US" dirty="0"/>
          </a:p>
          <a:p>
            <a:r>
              <a:rPr lang="en-US" dirty="0" smtClean="0"/>
              <a:t>Product Safety Leadership </a:t>
            </a:r>
            <a:r>
              <a:rPr lang="mr-IN" dirty="0" smtClean="0"/>
              <a:t>–</a:t>
            </a:r>
            <a:r>
              <a:rPr lang="en-US" dirty="0" smtClean="0"/>
              <a:t> Crisis Management </a:t>
            </a:r>
            <a:r>
              <a:rPr lang="mr-IN" dirty="0" smtClean="0"/>
              <a:t>–</a:t>
            </a:r>
            <a:r>
              <a:rPr lang="en-US" dirty="0" smtClean="0"/>
              <a:t> at University of Missouri St. Louis </a:t>
            </a:r>
            <a:r>
              <a:rPr lang="mr-IN" dirty="0" smtClean="0"/>
              <a:t>–</a:t>
            </a:r>
            <a:r>
              <a:rPr lang="en-US" dirty="0" smtClean="0"/>
              <a:t> 11/6 -11/10  </a:t>
            </a:r>
            <a:endParaRPr lang="en-US" dirty="0"/>
          </a:p>
        </p:txBody>
      </p:sp>
    </p:spTree>
    <p:extLst>
      <p:ext uri="{BB962C8B-B14F-4D97-AF65-F5344CB8AC3E}">
        <p14:creationId xmlns:p14="http://schemas.microsoft.com/office/powerpoint/2010/main" val="1220767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75CAE96-0548-46D5-996D-974002278935}"/>
              </a:ext>
            </a:extLst>
          </p:cNvPr>
          <p:cNvPicPr>
            <a:picLocks noChangeAspect="1"/>
          </p:cNvPicPr>
          <p:nvPr/>
        </p:nvPicPr>
        <p:blipFill>
          <a:blip r:embed="rId3"/>
          <a:stretch>
            <a:fillRect/>
          </a:stretch>
        </p:blipFill>
        <p:spPr>
          <a:xfrm>
            <a:off x="3927046" y="2886659"/>
            <a:ext cx="1005230" cy="1009024"/>
          </a:xfrm>
          <a:prstGeom prst="rect">
            <a:avLst/>
          </a:prstGeom>
        </p:spPr>
      </p:pic>
      <p:sp>
        <p:nvSpPr>
          <p:cNvPr id="4" name="Title 1">
            <a:extLst>
              <a:ext uri="{FF2B5EF4-FFF2-40B4-BE49-F238E27FC236}">
                <a16:creationId xmlns="" xmlns:a16="http://schemas.microsoft.com/office/drawing/2014/main" id="{5E502D6C-E009-4ECC-BD35-7F58660418FB}"/>
              </a:ext>
            </a:extLst>
          </p:cNvPr>
          <p:cNvSpPr txBox="1">
            <a:spLocks/>
          </p:cNvSpPr>
          <p:nvPr/>
        </p:nvSpPr>
        <p:spPr>
          <a:xfrm>
            <a:off x="2618989" y="2284244"/>
            <a:ext cx="3906026" cy="473543"/>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100" b="1" dirty="0"/>
              <a:t>SPSP 2023 Webinar Series</a:t>
            </a:r>
          </a:p>
        </p:txBody>
      </p:sp>
      <p:sp>
        <p:nvSpPr>
          <p:cNvPr id="5" name="Title 1">
            <a:extLst>
              <a:ext uri="{FF2B5EF4-FFF2-40B4-BE49-F238E27FC236}">
                <a16:creationId xmlns="" xmlns:a16="http://schemas.microsoft.com/office/drawing/2014/main" id="{7A76E69E-AE97-421C-B145-EF411372DB5A}"/>
              </a:ext>
            </a:extLst>
          </p:cNvPr>
          <p:cNvSpPr txBox="1">
            <a:spLocks/>
          </p:cNvSpPr>
          <p:nvPr/>
        </p:nvSpPr>
        <p:spPr>
          <a:xfrm>
            <a:off x="2553040" y="3939222"/>
            <a:ext cx="3753240" cy="77684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smtClean="0"/>
              <a:t>April 19, </a:t>
            </a:r>
            <a:r>
              <a:rPr lang="en-US" sz="2400" b="1" dirty="0"/>
              <a:t>2023</a:t>
            </a:r>
          </a:p>
        </p:txBody>
      </p:sp>
      <p:sp>
        <p:nvSpPr>
          <p:cNvPr id="2" name="TextBox 1">
            <a:extLst>
              <a:ext uri="{FF2B5EF4-FFF2-40B4-BE49-F238E27FC236}">
                <a16:creationId xmlns="" xmlns:a16="http://schemas.microsoft.com/office/drawing/2014/main" id="{64639BF5-63E1-4B4F-9667-F2BB52AE8314}"/>
              </a:ext>
            </a:extLst>
          </p:cNvPr>
          <p:cNvSpPr txBox="1"/>
          <p:nvPr/>
        </p:nvSpPr>
        <p:spPr>
          <a:xfrm>
            <a:off x="1856340" y="1680231"/>
            <a:ext cx="5739493" cy="715581"/>
          </a:xfrm>
          <a:prstGeom prst="rect">
            <a:avLst/>
          </a:prstGeom>
          <a:noFill/>
        </p:spPr>
        <p:txBody>
          <a:bodyPr wrap="square" rtlCol="0">
            <a:spAutoFit/>
          </a:bodyPr>
          <a:lstStyle/>
          <a:p>
            <a:r>
              <a:rPr lang="en-US" sz="4050" dirty="0">
                <a:effectLst>
                  <a:outerShdw blurRad="38100" dist="38100" dir="2700000" algn="tl">
                    <a:srgbClr val="000000">
                      <a:alpha val="43137"/>
                    </a:srgbClr>
                  </a:outerShdw>
                </a:effectLst>
              </a:rPr>
              <a:t>Thank you for attending!</a:t>
            </a:r>
          </a:p>
        </p:txBody>
      </p:sp>
      <p:sp>
        <p:nvSpPr>
          <p:cNvPr id="3" name="TextBox 2">
            <a:extLst>
              <a:ext uri="{FF2B5EF4-FFF2-40B4-BE49-F238E27FC236}">
                <a16:creationId xmlns="" xmlns:a16="http://schemas.microsoft.com/office/drawing/2014/main" id="{B3978A5B-13E9-423D-83C6-867B7EF521A9}"/>
              </a:ext>
            </a:extLst>
          </p:cNvPr>
          <p:cNvSpPr txBox="1"/>
          <p:nvPr/>
        </p:nvSpPr>
        <p:spPr>
          <a:xfrm>
            <a:off x="2190542" y="5014135"/>
            <a:ext cx="4662435" cy="646331"/>
          </a:xfrm>
          <a:prstGeom prst="rect">
            <a:avLst/>
          </a:prstGeom>
          <a:noFill/>
        </p:spPr>
        <p:txBody>
          <a:bodyPr wrap="square" rtlCol="0">
            <a:spAutoFit/>
          </a:bodyPr>
          <a:lstStyle/>
          <a:p>
            <a:pPr algn="ctr"/>
            <a:r>
              <a:rPr lang="en-US" sz="1800" b="1" dirty="0"/>
              <a:t>Sponsored by Sedgwick Brand Protection</a:t>
            </a:r>
          </a:p>
          <a:p>
            <a:pPr algn="ctr"/>
            <a:endParaRPr lang="en-US" dirty="0"/>
          </a:p>
        </p:txBody>
      </p:sp>
    </p:spTree>
    <p:extLst>
      <p:ext uri="{BB962C8B-B14F-4D97-AF65-F5344CB8AC3E}">
        <p14:creationId xmlns:p14="http://schemas.microsoft.com/office/powerpoint/2010/main" val="77256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B6CE5DB8-578E-4D4E-A78B-A62D0B5284D9}"/>
              </a:ext>
            </a:extLst>
          </p:cNvPr>
          <p:cNvSpPr>
            <a:spLocks noGrp="1"/>
          </p:cNvSpPr>
          <p:nvPr>
            <p:ph type="title"/>
          </p:nvPr>
        </p:nvSpPr>
        <p:spPr>
          <a:xfrm>
            <a:off x="476250" y="8"/>
            <a:ext cx="7886700" cy="1325563"/>
          </a:xfrm>
        </p:spPr>
        <p:txBody>
          <a:bodyPr>
            <a:normAutofit/>
          </a:bodyPr>
          <a:lstStyle/>
          <a:p>
            <a:pPr algn="ctr"/>
            <a:r>
              <a:rPr lang="en-US" sz="4800" b="1" dirty="0">
                <a:latin typeface="+mn-lt"/>
              </a:rPr>
              <a:t>Agenda</a:t>
            </a:r>
          </a:p>
        </p:txBody>
      </p:sp>
      <p:sp>
        <p:nvSpPr>
          <p:cNvPr id="7" name="Content Placeholder 6">
            <a:extLst>
              <a:ext uri="{FF2B5EF4-FFF2-40B4-BE49-F238E27FC236}">
                <a16:creationId xmlns="" xmlns:a16="http://schemas.microsoft.com/office/drawing/2014/main" id="{C01762AA-CD36-4D97-882F-2DB7F31BFEC2}"/>
              </a:ext>
            </a:extLst>
          </p:cNvPr>
          <p:cNvSpPr>
            <a:spLocks noGrp="1"/>
          </p:cNvSpPr>
          <p:nvPr>
            <p:ph idx="1"/>
          </p:nvPr>
        </p:nvSpPr>
        <p:spPr>
          <a:xfrm>
            <a:off x="563076" y="1260176"/>
            <a:ext cx="8095415" cy="4978083"/>
          </a:xfrm>
        </p:spPr>
        <p:txBody>
          <a:bodyPr>
            <a:normAutofit/>
          </a:bodyPr>
          <a:lstStyle/>
          <a:p>
            <a:r>
              <a:rPr lang="en-US" sz="4000" dirty="0" smtClean="0"/>
              <a:t>Handling the challenge of TMI</a:t>
            </a:r>
          </a:p>
          <a:p>
            <a:r>
              <a:rPr lang="en-US" sz="4000" dirty="0" smtClean="0"/>
              <a:t>What is advanced data analytics?</a:t>
            </a:r>
          </a:p>
          <a:p>
            <a:r>
              <a:rPr lang="en-US" sz="4000" dirty="0" smtClean="0"/>
              <a:t>Smoke terms</a:t>
            </a:r>
          </a:p>
          <a:p>
            <a:r>
              <a:rPr lang="en-US" sz="4000" dirty="0" smtClean="0"/>
              <a:t>Analytical methods</a:t>
            </a:r>
          </a:p>
          <a:p>
            <a:r>
              <a:rPr lang="en-US" sz="4000" dirty="0" smtClean="0"/>
              <a:t>Data </a:t>
            </a:r>
            <a:r>
              <a:rPr lang="en-US" sz="4000" dirty="0" smtClean="0"/>
              <a:t>visualization</a:t>
            </a:r>
            <a:endParaRPr lang="en-US" sz="4000" dirty="0" smtClean="0"/>
          </a:p>
          <a:p>
            <a:r>
              <a:rPr lang="en-US" sz="4000" dirty="0" smtClean="0"/>
              <a:t>Examples of early warning successes</a:t>
            </a:r>
          </a:p>
          <a:p>
            <a:endParaRPr lang="en-US" sz="4000" dirty="0" smtClean="0"/>
          </a:p>
          <a:p>
            <a:endParaRPr lang="en-US" sz="4000" dirty="0"/>
          </a:p>
        </p:txBody>
      </p:sp>
      <p:sp>
        <p:nvSpPr>
          <p:cNvPr id="4" name="Slide Number Placeholder 3"/>
          <p:cNvSpPr>
            <a:spLocks noGrp="1"/>
          </p:cNvSpPr>
          <p:nvPr>
            <p:ph type="sldNum" sz="quarter" idx="12"/>
          </p:nvPr>
        </p:nvSpPr>
        <p:spPr/>
        <p:txBody>
          <a:bodyPr/>
          <a:lstStyle/>
          <a:p>
            <a:fld id="{2E0A0091-35E3-E64D-A905-01E6FD7A5210}" type="slidenum">
              <a:rPr lang="en-US" smtClean="0"/>
              <a:t>3</a:t>
            </a:fld>
            <a:endParaRPr lang="en-US" dirty="0"/>
          </a:p>
        </p:txBody>
      </p:sp>
      <p:pic>
        <p:nvPicPr>
          <p:cNvPr id="5" name="Picture 4">
            <a:extLst>
              <a:ext uri="{FF2B5EF4-FFF2-40B4-BE49-F238E27FC236}">
                <a16:creationId xmlns="" xmlns:a16="http://schemas.microsoft.com/office/drawing/2014/main" id="{179A1CDE-D353-4A7D-B190-73D2F5109CC5}"/>
              </a:ext>
            </a:extLst>
          </p:cNvPr>
          <p:cNvPicPr>
            <a:picLocks noChangeAspect="1"/>
          </p:cNvPicPr>
          <p:nvPr/>
        </p:nvPicPr>
        <p:blipFill>
          <a:blip r:embed="rId3"/>
          <a:stretch>
            <a:fillRect/>
          </a:stretch>
        </p:blipFill>
        <p:spPr>
          <a:xfrm>
            <a:off x="163740" y="5569976"/>
            <a:ext cx="1147171" cy="1151500"/>
          </a:xfrm>
          <a:prstGeom prst="rect">
            <a:avLst/>
          </a:prstGeom>
        </p:spPr>
      </p:pic>
    </p:spTree>
    <p:extLst>
      <p:ext uri="{BB962C8B-B14F-4D97-AF65-F5344CB8AC3E}">
        <p14:creationId xmlns:p14="http://schemas.microsoft.com/office/powerpoint/2010/main" val="426592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031332" y="1509689"/>
            <a:ext cx="3065948" cy="4660864"/>
          </a:xfrm>
          <a:solidFill>
            <a:schemeClr val="accent1">
              <a:lumMod val="40000"/>
              <a:lumOff val="60000"/>
            </a:schemeClr>
          </a:solidFill>
          <a:ln>
            <a:noFill/>
          </a:ln>
        </p:spPr>
        <p:txBody>
          <a:bodyPr>
            <a:noAutofit/>
          </a:bodyPr>
          <a:lstStyle/>
          <a:p>
            <a:r>
              <a:rPr lang="en-US" b="1" u="sng" dirty="0" smtClean="0"/>
              <a:t>Internal</a:t>
            </a:r>
          </a:p>
          <a:p>
            <a:pPr marL="283464" indent="-283464" algn="l">
              <a:lnSpc>
                <a:spcPct val="120000"/>
              </a:lnSpc>
              <a:spcBef>
                <a:spcPts val="0"/>
              </a:spcBef>
              <a:buFont typeface="Arial" panose="020B0604020202020204" pitchFamily="34" charset="0"/>
              <a:buChar char="•"/>
            </a:pPr>
            <a:endParaRPr lang="en-US" sz="1000" dirty="0" smtClean="0"/>
          </a:p>
          <a:p>
            <a:pPr marL="283464" indent="-283464" algn="l">
              <a:lnSpc>
                <a:spcPct val="120000"/>
              </a:lnSpc>
              <a:spcBef>
                <a:spcPts val="0"/>
              </a:spcBef>
              <a:buFont typeface="Arial" panose="020B0604020202020204" pitchFamily="34" charset="0"/>
              <a:buChar char="•"/>
            </a:pPr>
            <a:r>
              <a:rPr lang="en-US" sz="2000" dirty="0" smtClean="0"/>
              <a:t>Call Center records</a:t>
            </a:r>
          </a:p>
          <a:p>
            <a:pPr marL="283464" indent="-283464" algn="l">
              <a:lnSpc>
                <a:spcPct val="120000"/>
              </a:lnSpc>
              <a:spcBef>
                <a:spcPts val="0"/>
              </a:spcBef>
              <a:buFont typeface="Arial" panose="020B0604020202020204" pitchFamily="34" charset="0"/>
              <a:buChar char="•"/>
            </a:pPr>
            <a:r>
              <a:rPr lang="en-US" sz="2000" dirty="0" smtClean="0"/>
              <a:t>Emails</a:t>
            </a:r>
          </a:p>
          <a:p>
            <a:pPr marL="283464" indent="-283464" algn="l">
              <a:lnSpc>
                <a:spcPct val="120000"/>
              </a:lnSpc>
              <a:spcBef>
                <a:spcPts val="0"/>
              </a:spcBef>
              <a:buFont typeface="Arial" panose="020B0604020202020204" pitchFamily="34" charset="0"/>
              <a:buChar char="•"/>
            </a:pPr>
            <a:r>
              <a:rPr lang="en-US" sz="2000" dirty="0" smtClean="0"/>
              <a:t>Letters</a:t>
            </a:r>
          </a:p>
          <a:p>
            <a:pPr marL="283464" indent="-283464" algn="l">
              <a:lnSpc>
                <a:spcPct val="120000"/>
              </a:lnSpc>
              <a:spcBef>
                <a:spcPts val="0"/>
              </a:spcBef>
              <a:buFont typeface="Arial" panose="020B0604020202020204" pitchFamily="34" charset="0"/>
              <a:buChar char="•"/>
            </a:pPr>
            <a:r>
              <a:rPr lang="en-US" sz="2000" dirty="0" smtClean="0"/>
              <a:t>Retailer notifications</a:t>
            </a:r>
          </a:p>
          <a:p>
            <a:pPr marL="283464" indent="-283464" algn="l">
              <a:lnSpc>
                <a:spcPct val="120000"/>
              </a:lnSpc>
              <a:spcBef>
                <a:spcPts val="0"/>
              </a:spcBef>
              <a:buFont typeface="Arial" panose="020B0604020202020204" pitchFamily="34" charset="0"/>
              <a:buChar char="•"/>
            </a:pPr>
            <a:r>
              <a:rPr lang="en-US" sz="2000" dirty="0"/>
              <a:t>Warranty claims</a:t>
            </a:r>
          </a:p>
          <a:p>
            <a:pPr marL="283464" indent="-283464" algn="l">
              <a:lnSpc>
                <a:spcPct val="120000"/>
              </a:lnSpc>
              <a:spcBef>
                <a:spcPts val="0"/>
              </a:spcBef>
              <a:buFont typeface="Arial" panose="020B0604020202020204" pitchFamily="34" charset="0"/>
              <a:buChar char="•"/>
            </a:pPr>
            <a:r>
              <a:rPr lang="en-US" sz="2000" dirty="0" smtClean="0"/>
              <a:t>Service network notifications</a:t>
            </a:r>
          </a:p>
          <a:p>
            <a:pPr marL="283464" indent="-283464" algn="l">
              <a:lnSpc>
                <a:spcPct val="120000"/>
              </a:lnSpc>
              <a:spcBef>
                <a:spcPts val="0"/>
              </a:spcBef>
              <a:buFont typeface="Arial" panose="020B0604020202020204" pitchFamily="34" charset="0"/>
              <a:buChar char="•"/>
            </a:pPr>
            <a:r>
              <a:rPr lang="en-US" sz="2000" dirty="0" smtClean="0"/>
              <a:t>Parts replenishment </a:t>
            </a:r>
          </a:p>
          <a:p>
            <a:pPr marL="283464" indent="-283464" algn="l">
              <a:lnSpc>
                <a:spcPct val="120000"/>
              </a:lnSpc>
              <a:spcBef>
                <a:spcPts val="0"/>
              </a:spcBef>
              <a:buFont typeface="Arial" panose="020B0604020202020204" pitchFamily="34" charset="0"/>
              <a:buChar char="•"/>
            </a:pPr>
            <a:r>
              <a:rPr lang="en-US" sz="2000" dirty="0"/>
              <a:t>Product forum</a:t>
            </a:r>
            <a:r>
              <a:rPr lang="en-US" sz="1800" dirty="0"/>
              <a:t>s</a:t>
            </a:r>
          </a:p>
          <a:p>
            <a:pPr marL="283464" indent="-283464" algn="l">
              <a:lnSpc>
                <a:spcPct val="120000"/>
              </a:lnSpc>
              <a:spcBef>
                <a:spcPts val="0"/>
              </a:spcBef>
              <a:buFont typeface="Arial" panose="020B0604020202020204" pitchFamily="34" charset="0"/>
              <a:buChar char="•"/>
            </a:pPr>
            <a:r>
              <a:rPr lang="en-US" sz="2000" dirty="0" smtClean="0"/>
              <a:t>Legal claims</a:t>
            </a:r>
          </a:p>
        </p:txBody>
      </p:sp>
      <p:sp>
        <p:nvSpPr>
          <p:cNvPr id="5" name="TextBox 4"/>
          <p:cNvSpPr txBox="1"/>
          <p:nvPr/>
        </p:nvSpPr>
        <p:spPr>
          <a:xfrm>
            <a:off x="5451060" y="1507831"/>
            <a:ext cx="3043009" cy="4662815"/>
          </a:xfrm>
          <a:prstGeom prst="rect">
            <a:avLst/>
          </a:prstGeom>
          <a:solidFill>
            <a:schemeClr val="accent6">
              <a:lumMod val="40000"/>
              <a:lumOff val="60000"/>
            </a:schemeClr>
          </a:solidFill>
          <a:ln>
            <a:noFill/>
          </a:ln>
        </p:spPr>
        <p:txBody>
          <a:bodyPr wrap="square" rtlCol="0">
            <a:spAutoFit/>
          </a:bodyPr>
          <a:lstStyle/>
          <a:p>
            <a:pPr algn="ctr"/>
            <a:r>
              <a:rPr lang="en-US" sz="2400" b="1" u="sng" dirty="0" smtClean="0"/>
              <a:t>External</a:t>
            </a:r>
          </a:p>
          <a:p>
            <a:pPr marL="283464" indent="-283464">
              <a:lnSpc>
                <a:spcPct val="120000"/>
              </a:lnSpc>
              <a:buFont typeface="Arial" panose="020B0604020202020204" pitchFamily="34" charset="0"/>
              <a:buChar char="•"/>
            </a:pPr>
            <a:endParaRPr lang="en-US" sz="1000" dirty="0" smtClean="0"/>
          </a:p>
          <a:p>
            <a:pPr marL="283464" indent="-283464">
              <a:lnSpc>
                <a:spcPct val="120000"/>
              </a:lnSpc>
              <a:buFont typeface="Arial" panose="020B0604020202020204" pitchFamily="34" charset="0"/>
              <a:buChar char="•"/>
            </a:pPr>
            <a:r>
              <a:rPr lang="en-US" sz="2000" dirty="0" smtClean="0"/>
              <a:t>Retailer </a:t>
            </a:r>
            <a:r>
              <a:rPr lang="en-US" sz="2000" dirty="0"/>
              <a:t>customer reviews</a:t>
            </a:r>
          </a:p>
          <a:p>
            <a:pPr marL="283464" indent="-283464">
              <a:lnSpc>
                <a:spcPct val="120000"/>
              </a:lnSpc>
              <a:buFont typeface="Arial" panose="020B0604020202020204" pitchFamily="34" charset="0"/>
              <a:buChar char="•"/>
            </a:pPr>
            <a:r>
              <a:rPr lang="en-US" sz="2000" dirty="0" smtClean="0"/>
              <a:t>Media </a:t>
            </a:r>
            <a:r>
              <a:rPr lang="en-US" sz="2000" dirty="0"/>
              <a:t>inquiries</a:t>
            </a:r>
          </a:p>
          <a:p>
            <a:pPr marL="283464" indent="-283464">
              <a:lnSpc>
                <a:spcPct val="120000"/>
              </a:lnSpc>
              <a:buFont typeface="Arial" panose="020B0604020202020204" pitchFamily="34" charset="0"/>
              <a:buChar char="•"/>
            </a:pPr>
            <a:r>
              <a:rPr lang="en-US" sz="2000" dirty="0"/>
              <a:t>Mass media reports</a:t>
            </a:r>
          </a:p>
          <a:p>
            <a:pPr marL="283464" indent="-283464">
              <a:lnSpc>
                <a:spcPct val="120000"/>
              </a:lnSpc>
              <a:buFont typeface="Arial" panose="020B0604020202020204" pitchFamily="34" charset="0"/>
              <a:buChar char="•"/>
            </a:pPr>
            <a:r>
              <a:rPr lang="en-US" sz="2000" dirty="0"/>
              <a:t>Enthusiast blogs and forums</a:t>
            </a:r>
          </a:p>
          <a:p>
            <a:pPr marL="283464" indent="-283464">
              <a:lnSpc>
                <a:spcPct val="120000"/>
              </a:lnSpc>
              <a:buFont typeface="Arial" panose="020B0604020202020204" pitchFamily="34" charset="0"/>
              <a:buChar char="•"/>
            </a:pPr>
            <a:r>
              <a:rPr lang="en-US" sz="2000" dirty="0"/>
              <a:t>Social media postings</a:t>
            </a:r>
          </a:p>
          <a:p>
            <a:pPr marL="283464" indent="-283464">
              <a:lnSpc>
                <a:spcPct val="120000"/>
              </a:lnSpc>
              <a:buFont typeface="Arial" panose="020B0604020202020204" pitchFamily="34" charset="0"/>
              <a:buChar char="•"/>
            </a:pPr>
            <a:r>
              <a:rPr lang="en-US" sz="2000" dirty="0" smtClean="0"/>
              <a:t>CPSC </a:t>
            </a:r>
            <a:r>
              <a:rPr lang="en-US" sz="2000" dirty="0" err="1" smtClean="0"/>
              <a:t>SaferProducts.gov</a:t>
            </a:r>
            <a:endParaRPr lang="en-US" sz="2000" dirty="0"/>
          </a:p>
          <a:p>
            <a:pPr marL="283464" indent="-283464">
              <a:lnSpc>
                <a:spcPct val="120000"/>
              </a:lnSpc>
              <a:buFont typeface="Arial" panose="020B0604020202020204" pitchFamily="34" charset="0"/>
              <a:buChar char="•"/>
            </a:pPr>
            <a:r>
              <a:rPr lang="en-US" sz="2000" dirty="0" smtClean="0"/>
              <a:t>CPSC databases</a:t>
            </a:r>
            <a:endParaRPr lang="en-US" sz="2000" dirty="0"/>
          </a:p>
          <a:p>
            <a:pPr marL="283464" indent="-283464">
              <a:lnSpc>
                <a:spcPct val="120000"/>
              </a:lnSpc>
              <a:buFont typeface="Arial" panose="020B0604020202020204" pitchFamily="34" charset="0"/>
              <a:buChar char="•"/>
            </a:pPr>
            <a:r>
              <a:rPr lang="en-US" sz="2000" dirty="0" smtClean="0"/>
              <a:t>Better Business Bureau</a:t>
            </a:r>
          </a:p>
          <a:p>
            <a:pPr marL="283464" indent="-283464">
              <a:lnSpc>
                <a:spcPct val="120000"/>
              </a:lnSpc>
              <a:buFont typeface="Arial" panose="020B0604020202020204" pitchFamily="34" charset="0"/>
              <a:buChar char="•"/>
            </a:pPr>
            <a:endParaRPr lang="en-US" dirty="0"/>
          </a:p>
        </p:txBody>
      </p:sp>
      <p:sp>
        <p:nvSpPr>
          <p:cNvPr id="20" name="Rectangle 2"/>
          <p:cNvSpPr txBox="1">
            <a:spLocks noChangeArrowheads="1"/>
          </p:cNvSpPr>
          <p:nvPr/>
        </p:nvSpPr>
        <p:spPr>
          <a:xfrm>
            <a:off x="181884" y="127005"/>
            <a:ext cx="5748292" cy="10107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en-US" altLang="en-US" sz="2400" i="1" dirty="0">
              <a:solidFill>
                <a:srgbClr val="2A48A8"/>
              </a:solidFill>
            </a:endParaRPr>
          </a:p>
        </p:txBody>
      </p:sp>
      <p:sp>
        <p:nvSpPr>
          <p:cNvPr id="2" name="Slide Number Placeholder 1"/>
          <p:cNvSpPr>
            <a:spLocks noGrp="1"/>
          </p:cNvSpPr>
          <p:nvPr>
            <p:ph type="sldNum" sz="quarter" idx="12"/>
          </p:nvPr>
        </p:nvSpPr>
        <p:spPr/>
        <p:txBody>
          <a:bodyPr/>
          <a:lstStyle/>
          <a:p>
            <a:fld id="{A4CE3B05-CF6F-4C0B-8432-1B917AD85754}" type="slidenum">
              <a:rPr lang="en-US" smtClean="0"/>
              <a:t>4</a:t>
            </a:fld>
            <a:endParaRPr lang="en-US" dirty="0"/>
          </a:p>
        </p:txBody>
      </p:sp>
      <p:sp>
        <p:nvSpPr>
          <p:cNvPr id="6" name="TextBox 5"/>
          <p:cNvSpPr txBox="1"/>
          <p:nvPr/>
        </p:nvSpPr>
        <p:spPr>
          <a:xfrm>
            <a:off x="1461606" y="251614"/>
            <a:ext cx="6951843" cy="707886"/>
          </a:xfrm>
          <a:prstGeom prst="rect">
            <a:avLst/>
          </a:prstGeom>
          <a:noFill/>
        </p:spPr>
        <p:txBody>
          <a:bodyPr wrap="none" rtlCol="0">
            <a:spAutoFit/>
          </a:bodyPr>
          <a:lstStyle/>
          <a:p>
            <a:r>
              <a:rPr lang="en-US" sz="4000" b="1" dirty="0" smtClean="0"/>
              <a:t>Post-Sale Product </a:t>
            </a:r>
            <a:r>
              <a:rPr lang="en-US" sz="4000" b="1" dirty="0" smtClean="0"/>
              <a:t>Data Sources</a:t>
            </a:r>
            <a:endParaRPr lang="en-US" sz="4000" b="1" dirty="0"/>
          </a:p>
        </p:txBody>
      </p:sp>
    </p:spTree>
    <p:extLst>
      <p:ext uri="{BB962C8B-B14F-4D97-AF65-F5344CB8AC3E}">
        <p14:creationId xmlns:p14="http://schemas.microsoft.com/office/powerpoint/2010/main" val="28441111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000F7EA-A445-4A6A-A341-003BC0E5A571}" type="slidenum">
              <a:rPr lang="en-US" smtClean="0"/>
              <a:pPr>
                <a:defRPr/>
              </a:pPr>
              <a:t>5</a:t>
            </a:fld>
            <a:endParaRPr lang="en-US" dirty="0"/>
          </a:p>
        </p:txBody>
      </p:sp>
      <p:sp>
        <p:nvSpPr>
          <p:cNvPr id="5" name="Rectangle 4">
            <a:extLst>
              <a:ext uri="{FF2B5EF4-FFF2-40B4-BE49-F238E27FC236}">
                <a16:creationId xmlns="" xmlns:a16="http://schemas.microsoft.com/office/drawing/2014/main" id="{42F10E1F-9BCE-4C24-A816-AAC477218B03}"/>
              </a:ext>
            </a:extLst>
          </p:cNvPr>
          <p:cNvSpPr/>
          <p:nvPr/>
        </p:nvSpPr>
        <p:spPr bwMode="auto">
          <a:xfrm>
            <a:off x="0" y="0"/>
            <a:ext cx="914400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6" charset="-128"/>
            </a:endParaRPr>
          </a:p>
        </p:txBody>
      </p:sp>
      <p:sp>
        <p:nvSpPr>
          <p:cNvPr id="8" name="Title 1">
            <a:extLst>
              <a:ext uri="{FF2B5EF4-FFF2-40B4-BE49-F238E27FC236}">
                <a16:creationId xmlns="" xmlns:a16="http://schemas.microsoft.com/office/drawing/2014/main" id="{0CACD0E9-B0F0-41F3-A38D-F3EDDEF1D3D1}"/>
              </a:ext>
            </a:extLst>
          </p:cNvPr>
          <p:cNvSpPr txBox="1">
            <a:spLocks/>
          </p:cNvSpPr>
          <p:nvPr/>
        </p:nvSpPr>
        <p:spPr bwMode="auto">
          <a:xfrm>
            <a:off x="0" y="0"/>
            <a:ext cx="9144000" cy="685800"/>
          </a:xfrm>
          <a:prstGeom prst="rect">
            <a:avLst/>
          </a:prstGeom>
          <a:solidFill>
            <a:srgbClr val="691638"/>
          </a:solid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rgbClr val="691638"/>
                </a:solidFill>
                <a:latin typeface="+mj-lt"/>
                <a:ea typeface="+mj-ea"/>
                <a:cs typeface="+mj-cs"/>
              </a:defRPr>
            </a:lvl1pPr>
            <a:lvl2pPr algn="l" rtl="0" eaLnBrk="0" fontAlgn="base" hangingPunct="0">
              <a:spcBef>
                <a:spcPct val="0"/>
              </a:spcBef>
              <a:spcAft>
                <a:spcPct val="0"/>
              </a:spcAft>
              <a:defRPr sz="4400">
                <a:solidFill>
                  <a:srgbClr val="691638"/>
                </a:solidFill>
                <a:latin typeface="Arial" charset="0"/>
                <a:ea typeface="ＭＳ Ｐゴシック" pitchFamily="116" charset="-128"/>
              </a:defRPr>
            </a:lvl2pPr>
            <a:lvl3pPr algn="l" rtl="0" eaLnBrk="0" fontAlgn="base" hangingPunct="0">
              <a:spcBef>
                <a:spcPct val="0"/>
              </a:spcBef>
              <a:spcAft>
                <a:spcPct val="0"/>
              </a:spcAft>
              <a:defRPr sz="4400">
                <a:solidFill>
                  <a:srgbClr val="691638"/>
                </a:solidFill>
                <a:latin typeface="Arial" charset="0"/>
                <a:ea typeface="ＭＳ Ｐゴシック" pitchFamily="116" charset="-128"/>
              </a:defRPr>
            </a:lvl3pPr>
            <a:lvl4pPr algn="l" rtl="0" eaLnBrk="0" fontAlgn="base" hangingPunct="0">
              <a:spcBef>
                <a:spcPct val="0"/>
              </a:spcBef>
              <a:spcAft>
                <a:spcPct val="0"/>
              </a:spcAft>
              <a:defRPr sz="4400">
                <a:solidFill>
                  <a:srgbClr val="691638"/>
                </a:solidFill>
                <a:latin typeface="Arial" charset="0"/>
                <a:ea typeface="ＭＳ Ｐゴシック" pitchFamily="116" charset="-128"/>
              </a:defRPr>
            </a:lvl4pPr>
            <a:lvl5pPr algn="l" rtl="0" eaLnBrk="0" fontAlgn="base" hangingPunct="0">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ctr"/>
            <a:r>
              <a:rPr lang="en-US" sz="3800" b="1" kern="0" dirty="0">
                <a:solidFill>
                  <a:schemeClr val="bg1"/>
                </a:solidFill>
              </a:rPr>
              <a:t>Smoke Term Dictionaries</a:t>
            </a:r>
          </a:p>
        </p:txBody>
      </p:sp>
      <p:sp>
        <p:nvSpPr>
          <p:cNvPr id="9" name="Title 1"/>
          <p:cNvSpPr>
            <a:spLocks noGrp="1"/>
          </p:cNvSpPr>
          <p:nvPr>
            <p:ph type="title"/>
          </p:nvPr>
        </p:nvSpPr>
        <p:spPr>
          <a:xfrm>
            <a:off x="0" y="685800"/>
            <a:ext cx="9144000" cy="838200"/>
          </a:xfrm>
        </p:spPr>
        <p:style>
          <a:lnRef idx="2">
            <a:schemeClr val="accent3"/>
          </a:lnRef>
          <a:fillRef idx="1">
            <a:schemeClr val="lt1"/>
          </a:fillRef>
          <a:effectRef idx="0">
            <a:schemeClr val="accent3"/>
          </a:effectRef>
          <a:fontRef idx="minor">
            <a:schemeClr val="dk1"/>
          </a:fontRef>
        </p:style>
        <p:txBody>
          <a:bodyPr/>
          <a:lstStyle/>
          <a:p>
            <a:pPr algn="ctr"/>
            <a:r>
              <a:rPr lang="en-US" sz="1000" dirty="0">
                <a:solidFill>
                  <a:srgbClr val="FF9900"/>
                </a:solidFill>
              </a:rPr>
              <a:t/>
            </a:r>
            <a:br>
              <a:rPr lang="en-US" sz="1000" dirty="0">
                <a:solidFill>
                  <a:srgbClr val="FF9900"/>
                </a:solidFill>
              </a:rPr>
            </a:br>
            <a:r>
              <a:rPr lang="en-US" sz="2000" dirty="0">
                <a:solidFill>
                  <a:srgbClr val="FF9900"/>
                </a:solidFill>
              </a:rPr>
              <a:t>The common words consumers </a:t>
            </a:r>
            <a:r>
              <a:rPr lang="en-US" sz="2000" b="1" i="1" u="sng" dirty="0">
                <a:solidFill>
                  <a:srgbClr val="FF9900"/>
                </a:solidFill>
              </a:rPr>
              <a:t>really</a:t>
            </a:r>
            <a:r>
              <a:rPr lang="en-US" sz="2000" dirty="0">
                <a:solidFill>
                  <a:srgbClr val="FF9900"/>
                </a:solidFill>
              </a:rPr>
              <a:t> use to express safety concerns…</a:t>
            </a:r>
            <a:endParaRPr lang="en-US" sz="1800" dirty="0">
              <a:solidFill>
                <a:srgbClr val="A50021"/>
              </a:solidFill>
            </a:endParaRPr>
          </a:p>
        </p:txBody>
      </p:sp>
      <p:sp>
        <p:nvSpPr>
          <p:cNvPr id="10" name="Title 1"/>
          <p:cNvSpPr txBox="1">
            <a:spLocks/>
          </p:cNvSpPr>
          <p:nvPr/>
        </p:nvSpPr>
        <p:spPr bwMode="auto">
          <a:xfrm>
            <a:off x="0" y="6172199"/>
            <a:ext cx="9144000" cy="60960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rgbClr val="691638"/>
                </a:solidFill>
                <a:latin typeface="+mj-lt"/>
                <a:ea typeface="+mj-ea"/>
                <a:cs typeface="+mj-cs"/>
              </a:defRPr>
            </a:lvl1pPr>
            <a:lvl2pPr algn="l" rtl="0" eaLnBrk="0" fontAlgn="base" hangingPunct="0">
              <a:spcBef>
                <a:spcPct val="0"/>
              </a:spcBef>
              <a:spcAft>
                <a:spcPct val="0"/>
              </a:spcAft>
              <a:defRPr sz="4400">
                <a:solidFill>
                  <a:srgbClr val="691638"/>
                </a:solidFill>
                <a:latin typeface="Arial" charset="0"/>
                <a:ea typeface="ＭＳ Ｐゴシック" pitchFamily="116" charset="-128"/>
              </a:defRPr>
            </a:lvl2pPr>
            <a:lvl3pPr algn="l" rtl="0" eaLnBrk="0" fontAlgn="base" hangingPunct="0">
              <a:spcBef>
                <a:spcPct val="0"/>
              </a:spcBef>
              <a:spcAft>
                <a:spcPct val="0"/>
              </a:spcAft>
              <a:defRPr sz="4400">
                <a:solidFill>
                  <a:srgbClr val="691638"/>
                </a:solidFill>
                <a:latin typeface="Arial" charset="0"/>
                <a:ea typeface="ＭＳ Ｐゴシック" pitchFamily="116" charset="-128"/>
              </a:defRPr>
            </a:lvl3pPr>
            <a:lvl4pPr algn="l" rtl="0" eaLnBrk="0" fontAlgn="base" hangingPunct="0">
              <a:spcBef>
                <a:spcPct val="0"/>
              </a:spcBef>
              <a:spcAft>
                <a:spcPct val="0"/>
              </a:spcAft>
              <a:defRPr sz="4400">
                <a:solidFill>
                  <a:srgbClr val="691638"/>
                </a:solidFill>
                <a:latin typeface="Arial" charset="0"/>
                <a:ea typeface="ＭＳ Ｐゴシック" pitchFamily="116" charset="-128"/>
              </a:defRPr>
            </a:lvl4pPr>
            <a:lvl5pPr algn="l" rtl="0" eaLnBrk="0" fontAlgn="base" hangingPunct="0">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ctr"/>
            <a:r>
              <a:rPr lang="en-US" sz="2000" kern="0" dirty="0">
                <a:solidFill>
                  <a:srgbClr val="FF9900"/>
                </a:solidFill>
                <a:latin typeface="+mn-lt"/>
              </a:rPr>
              <a:t>Source: 185,000+ product reviews across 26 industries </a:t>
            </a:r>
          </a:p>
          <a:p>
            <a:pPr algn="ctr"/>
            <a:r>
              <a:rPr lang="en-US" sz="2000" kern="0" dirty="0">
                <a:solidFill>
                  <a:srgbClr val="FF9900"/>
                </a:solidFill>
                <a:latin typeface="+mn-lt"/>
              </a:rPr>
              <a:t>collaboratively tagged by 1,300+ Virginia Tech students</a:t>
            </a:r>
            <a:endParaRPr lang="en-US" sz="1800" kern="0" dirty="0">
              <a:solidFill>
                <a:srgbClr val="A50021"/>
              </a:solidFill>
              <a:latin typeface="+mn-lt"/>
            </a:endParaRPr>
          </a:p>
        </p:txBody>
      </p:sp>
      <p:pic>
        <p:nvPicPr>
          <p:cNvPr id="7" name="Picture 6"/>
          <p:cNvPicPr>
            <a:picLocks noChangeAspect="1"/>
          </p:cNvPicPr>
          <p:nvPr/>
        </p:nvPicPr>
        <p:blipFill>
          <a:blip r:embed="rId3"/>
          <a:stretch>
            <a:fillRect/>
          </a:stretch>
        </p:blipFill>
        <p:spPr>
          <a:xfrm>
            <a:off x="442913" y="1295400"/>
            <a:ext cx="8396287" cy="4780889"/>
          </a:xfrm>
          <a:prstGeom prst="rect">
            <a:avLst/>
          </a:prstGeom>
        </p:spPr>
      </p:pic>
    </p:spTree>
    <p:extLst>
      <p:ext uri="{BB962C8B-B14F-4D97-AF65-F5344CB8AC3E}">
        <p14:creationId xmlns:p14="http://schemas.microsoft.com/office/powerpoint/2010/main" val="2118195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2F10E1F-9BCE-4C24-A816-AAC477218B03}"/>
              </a:ext>
            </a:extLst>
          </p:cNvPr>
          <p:cNvSpPr/>
          <p:nvPr/>
        </p:nvSpPr>
        <p:spPr bwMode="auto">
          <a:xfrm>
            <a:off x="0" y="0"/>
            <a:ext cx="914400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6" charset="-128"/>
            </a:endParaRPr>
          </a:p>
        </p:txBody>
      </p:sp>
      <p:sp>
        <p:nvSpPr>
          <p:cNvPr id="4" name="Slide Number Placeholder 3"/>
          <p:cNvSpPr>
            <a:spLocks noGrp="1"/>
          </p:cNvSpPr>
          <p:nvPr>
            <p:ph type="sldNum" sz="quarter" idx="10"/>
          </p:nvPr>
        </p:nvSpPr>
        <p:spPr/>
        <p:txBody>
          <a:bodyPr/>
          <a:lstStyle/>
          <a:p>
            <a:pPr>
              <a:defRPr/>
            </a:pPr>
            <a:fld id="{1000F7EA-A445-4A6A-A341-003BC0E5A571}" type="slidenum">
              <a:rPr lang="en-US" smtClean="0"/>
              <a:pPr>
                <a:defRPr/>
              </a:pPr>
              <a:t>6</a:t>
            </a:fld>
            <a:endParaRPr lang="en-US" dirty="0"/>
          </a:p>
        </p:txBody>
      </p:sp>
      <p:sp>
        <p:nvSpPr>
          <p:cNvPr id="8" name="Title 1">
            <a:extLst>
              <a:ext uri="{FF2B5EF4-FFF2-40B4-BE49-F238E27FC236}">
                <a16:creationId xmlns="" xmlns:a16="http://schemas.microsoft.com/office/drawing/2014/main" id="{0CACD0E9-B0F0-41F3-A38D-F3EDDEF1D3D1}"/>
              </a:ext>
            </a:extLst>
          </p:cNvPr>
          <p:cNvSpPr txBox="1">
            <a:spLocks/>
          </p:cNvSpPr>
          <p:nvPr/>
        </p:nvSpPr>
        <p:spPr bwMode="auto">
          <a:xfrm>
            <a:off x="0" y="0"/>
            <a:ext cx="9144000" cy="685800"/>
          </a:xfrm>
          <a:prstGeom prst="rect">
            <a:avLst/>
          </a:prstGeom>
          <a:solidFill>
            <a:srgbClr val="691638"/>
          </a:solid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rgbClr val="691638"/>
                </a:solidFill>
                <a:latin typeface="+mj-lt"/>
                <a:ea typeface="+mj-ea"/>
                <a:cs typeface="+mj-cs"/>
              </a:defRPr>
            </a:lvl1pPr>
            <a:lvl2pPr algn="l" rtl="0" eaLnBrk="0" fontAlgn="base" hangingPunct="0">
              <a:spcBef>
                <a:spcPct val="0"/>
              </a:spcBef>
              <a:spcAft>
                <a:spcPct val="0"/>
              </a:spcAft>
              <a:defRPr sz="4400">
                <a:solidFill>
                  <a:srgbClr val="691638"/>
                </a:solidFill>
                <a:latin typeface="Arial" charset="0"/>
                <a:ea typeface="ＭＳ Ｐゴシック" pitchFamily="116" charset="-128"/>
              </a:defRPr>
            </a:lvl2pPr>
            <a:lvl3pPr algn="l" rtl="0" eaLnBrk="0" fontAlgn="base" hangingPunct="0">
              <a:spcBef>
                <a:spcPct val="0"/>
              </a:spcBef>
              <a:spcAft>
                <a:spcPct val="0"/>
              </a:spcAft>
              <a:defRPr sz="4400">
                <a:solidFill>
                  <a:srgbClr val="691638"/>
                </a:solidFill>
                <a:latin typeface="Arial" charset="0"/>
                <a:ea typeface="ＭＳ Ｐゴシック" pitchFamily="116" charset="-128"/>
              </a:defRPr>
            </a:lvl3pPr>
            <a:lvl4pPr algn="l" rtl="0" eaLnBrk="0" fontAlgn="base" hangingPunct="0">
              <a:spcBef>
                <a:spcPct val="0"/>
              </a:spcBef>
              <a:spcAft>
                <a:spcPct val="0"/>
              </a:spcAft>
              <a:defRPr sz="4400">
                <a:solidFill>
                  <a:srgbClr val="691638"/>
                </a:solidFill>
                <a:latin typeface="Arial" charset="0"/>
                <a:ea typeface="ＭＳ Ｐゴシック" pitchFamily="116" charset="-128"/>
              </a:defRPr>
            </a:lvl4pPr>
            <a:lvl5pPr algn="l" rtl="0" eaLnBrk="0" fontAlgn="base" hangingPunct="0">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ctr"/>
            <a:r>
              <a:rPr lang="en-US" sz="3800" b="1" kern="0" dirty="0">
                <a:solidFill>
                  <a:schemeClr val="bg1"/>
                </a:solidFill>
              </a:rPr>
              <a:t>Smoke Term Dictionaries</a:t>
            </a:r>
          </a:p>
        </p:txBody>
      </p:sp>
      <p:sp>
        <p:nvSpPr>
          <p:cNvPr id="9" name="Title 1"/>
          <p:cNvSpPr>
            <a:spLocks noGrp="1"/>
          </p:cNvSpPr>
          <p:nvPr>
            <p:ph type="title"/>
          </p:nvPr>
        </p:nvSpPr>
        <p:spPr>
          <a:xfrm>
            <a:off x="0" y="1524000"/>
            <a:ext cx="9144000" cy="1038335"/>
          </a:xfrm>
        </p:spPr>
        <p:style>
          <a:lnRef idx="2">
            <a:schemeClr val="accent3"/>
          </a:lnRef>
          <a:fillRef idx="1">
            <a:schemeClr val="lt1"/>
          </a:fillRef>
          <a:effectRef idx="0">
            <a:schemeClr val="accent3"/>
          </a:effectRef>
          <a:fontRef idx="minor">
            <a:schemeClr val="dk1"/>
          </a:fontRef>
        </p:style>
        <p:txBody>
          <a:bodyPr/>
          <a:lstStyle/>
          <a:p>
            <a:pPr algn="ctr"/>
            <a:r>
              <a:rPr lang="en-US" sz="1000" dirty="0">
                <a:solidFill>
                  <a:srgbClr val="FF9900"/>
                </a:solidFill>
              </a:rPr>
              <a:t/>
            </a:r>
            <a:br>
              <a:rPr lang="en-US" sz="1000" dirty="0">
                <a:solidFill>
                  <a:srgbClr val="FF9900"/>
                </a:solidFill>
              </a:rPr>
            </a:br>
            <a:r>
              <a:rPr lang="en-US" sz="1000" dirty="0">
                <a:solidFill>
                  <a:srgbClr val="FF9900"/>
                </a:solidFill>
              </a:rPr>
              <a:t/>
            </a:r>
            <a:br>
              <a:rPr lang="en-US" sz="1000" dirty="0">
                <a:solidFill>
                  <a:srgbClr val="FF9900"/>
                </a:solidFill>
              </a:rPr>
            </a:br>
            <a:r>
              <a:rPr lang="en-US" sz="2000" dirty="0">
                <a:solidFill>
                  <a:srgbClr val="FF9900"/>
                </a:solidFill>
              </a:rPr>
              <a:t>Smoke words are </a:t>
            </a:r>
            <a:r>
              <a:rPr lang="en-US" sz="2000" b="1" dirty="0">
                <a:solidFill>
                  <a:srgbClr val="FF9900"/>
                </a:solidFill>
              </a:rPr>
              <a:t>highly industry-specific</a:t>
            </a:r>
            <a:r>
              <a:rPr lang="en-US" sz="2000" dirty="0">
                <a:solidFill>
                  <a:srgbClr val="FF9900"/>
                </a:solidFill>
              </a:rPr>
              <a:t>.</a:t>
            </a:r>
            <a:br>
              <a:rPr lang="en-US" sz="2000" dirty="0">
                <a:solidFill>
                  <a:srgbClr val="FF9900"/>
                </a:solidFill>
              </a:rPr>
            </a:br>
            <a:r>
              <a:rPr lang="en-US" sz="2000" dirty="0">
                <a:solidFill>
                  <a:srgbClr val="FF9900"/>
                </a:solidFill>
              </a:rPr>
              <a:t>In </a:t>
            </a:r>
            <a:r>
              <a:rPr lang="en-US" sz="2000" b="1" dirty="0">
                <a:solidFill>
                  <a:srgbClr val="FF9900"/>
                </a:solidFill>
              </a:rPr>
              <a:t>countertop appliances</a:t>
            </a:r>
            <a:r>
              <a:rPr lang="en-US" sz="2000" dirty="0">
                <a:solidFill>
                  <a:srgbClr val="FF9900"/>
                </a:solidFill>
              </a:rPr>
              <a:t>, there are 11 key smoke terms, </a:t>
            </a:r>
            <a:r>
              <a:rPr lang="en-US" sz="2000" u="sng" dirty="0">
                <a:solidFill>
                  <a:srgbClr val="FF9900"/>
                </a:solidFill>
              </a:rPr>
              <a:t>some unexpected</a:t>
            </a:r>
            <a:r>
              <a:rPr lang="en-US" sz="2000" dirty="0">
                <a:solidFill>
                  <a:srgbClr val="FF9900"/>
                </a:solidFill>
              </a:rPr>
              <a:t>!</a:t>
            </a:r>
            <a:endParaRPr lang="en-US" sz="1800" dirty="0">
              <a:solidFill>
                <a:srgbClr val="A50021"/>
              </a:solidFill>
            </a:endParaRPr>
          </a:p>
        </p:txBody>
      </p:sp>
      <p:sp>
        <p:nvSpPr>
          <p:cNvPr id="10" name="Title 1"/>
          <p:cNvSpPr txBox="1">
            <a:spLocks/>
          </p:cNvSpPr>
          <p:nvPr/>
        </p:nvSpPr>
        <p:spPr bwMode="auto">
          <a:xfrm>
            <a:off x="0" y="6248399"/>
            <a:ext cx="9144000" cy="60960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rgbClr val="691638"/>
                </a:solidFill>
                <a:latin typeface="+mj-lt"/>
                <a:ea typeface="+mj-ea"/>
                <a:cs typeface="+mj-cs"/>
              </a:defRPr>
            </a:lvl1pPr>
            <a:lvl2pPr algn="l" rtl="0" eaLnBrk="0" fontAlgn="base" hangingPunct="0">
              <a:spcBef>
                <a:spcPct val="0"/>
              </a:spcBef>
              <a:spcAft>
                <a:spcPct val="0"/>
              </a:spcAft>
              <a:defRPr sz="4400">
                <a:solidFill>
                  <a:srgbClr val="691638"/>
                </a:solidFill>
                <a:latin typeface="Arial" charset="0"/>
                <a:ea typeface="ＭＳ Ｐゴシック" pitchFamily="116" charset="-128"/>
              </a:defRPr>
            </a:lvl2pPr>
            <a:lvl3pPr algn="l" rtl="0" eaLnBrk="0" fontAlgn="base" hangingPunct="0">
              <a:spcBef>
                <a:spcPct val="0"/>
              </a:spcBef>
              <a:spcAft>
                <a:spcPct val="0"/>
              </a:spcAft>
              <a:defRPr sz="4400">
                <a:solidFill>
                  <a:srgbClr val="691638"/>
                </a:solidFill>
                <a:latin typeface="Arial" charset="0"/>
                <a:ea typeface="ＭＳ Ｐゴシック" pitchFamily="116" charset="-128"/>
              </a:defRPr>
            </a:lvl3pPr>
            <a:lvl4pPr algn="l" rtl="0" eaLnBrk="0" fontAlgn="base" hangingPunct="0">
              <a:spcBef>
                <a:spcPct val="0"/>
              </a:spcBef>
              <a:spcAft>
                <a:spcPct val="0"/>
              </a:spcAft>
              <a:defRPr sz="4400">
                <a:solidFill>
                  <a:srgbClr val="691638"/>
                </a:solidFill>
                <a:latin typeface="Arial" charset="0"/>
                <a:ea typeface="ＭＳ Ｐゴシック" pitchFamily="116" charset="-128"/>
              </a:defRPr>
            </a:lvl4pPr>
            <a:lvl5pPr algn="l" rtl="0" eaLnBrk="0" fontAlgn="base" hangingPunct="0">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ctr"/>
            <a:r>
              <a:rPr lang="en-US" sz="1800" kern="0" dirty="0">
                <a:solidFill>
                  <a:schemeClr val="bg1">
                    <a:lumMod val="75000"/>
                  </a:schemeClr>
                </a:solidFill>
                <a:latin typeface="+mn-lt"/>
              </a:rPr>
              <a:t>Source: 80,000+ countertop appliance reviews </a:t>
            </a:r>
            <a:br>
              <a:rPr lang="en-US" sz="1800" kern="0" dirty="0">
                <a:solidFill>
                  <a:schemeClr val="bg1">
                    <a:lumMod val="75000"/>
                  </a:schemeClr>
                </a:solidFill>
                <a:latin typeface="+mn-lt"/>
              </a:rPr>
            </a:br>
            <a:r>
              <a:rPr lang="en-US" sz="1800" kern="0" dirty="0">
                <a:solidFill>
                  <a:schemeClr val="bg1">
                    <a:lumMod val="75000"/>
                  </a:schemeClr>
                </a:solidFill>
                <a:latin typeface="+mn-lt"/>
              </a:rPr>
              <a:t>from 3 major American online retailers</a:t>
            </a:r>
            <a:endParaRPr lang="en-US" sz="1600" kern="0" dirty="0">
              <a:solidFill>
                <a:schemeClr val="bg1">
                  <a:lumMod val="75000"/>
                </a:schemeClr>
              </a:solidFill>
              <a:latin typeface="+mn-lt"/>
            </a:endParaRPr>
          </a:p>
        </p:txBody>
      </p:sp>
      <p:grpSp>
        <p:nvGrpSpPr>
          <p:cNvPr id="2" name="Group 1"/>
          <p:cNvGrpSpPr/>
          <p:nvPr/>
        </p:nvGrpSpPr>
        <p:grpSpPr>
          <a:xfrm>
            <a:off x="1524000" y="3200400"/>
            <a:ext cx="6419850" cy="2895600"/>
            <a:chOff x="838200" y="2792668"/>
            <a:chExt cx="7410450" cy="3379532"/>
          </a:xfrm>
        </p:grpSpPr>
        <p:pic>
          <p:nvPicPr>
            <p:cNvPr id="3" name="Picture 2"/>
            <p:cNvPicPr>
              <a:picLocks noChangeAspect="1"/>
            </p:cNvPicPr>
            <p:nvPr/>
          </p:nvPicPr>
          <p:blipFill>
            <a:blip r:embed="rId3"/>
            <a:stretch>
              <a:fillRect/>
            </a:stretch>
          </p:blipFill>
          <p:spPr>
            <a:xfrm>
              <a:off x="838200" y="2800350"/>
              <a:ext cx="7410450" cy="3371850"/>
            </a:xfrm>
            <a:prstGeom prst="rect">
              <a:avLst/>
            </a:prstGeom>
          </p:spPr>
        </p:pic>
        <p:sp>
          <p:nvSpPr>
            <p:cNvPr id="6" name="Rounded Rectangle 5"/>
            <p:cNvSpPr/>
            <p:nvPr/>
          </p:nvSpPr>
          <p:spPr bwMode="auto">
            <a:xfrm>
              <a:off x="4648200" y="4545268"/>
              <a:ext cx="990600" cy="534115"/>
            </a:xfrm>
            <a:prstGeom prst="roundRect">
              <a:avLst/>
            </a:prstGeom>
            <a:solidFill>
              <a:srgbClr val="FF9900">
                <a:alpha val="30196"/>
              </a:srgbClr>
            </a:solidFill>
            <a:ln w="5715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6" charset="-128"/>
              </a:endParaRPr>
            </a:p>
          </p:txBody>
        </p:sp>
        <p:sp>
          <p:nvSpPr>
            <p:cNvPr id="16" name="Rounded Rectangle 15"/>
            <p:cNvSpPr/>
            <p:nvPr/>
          </p:nvSpPr>
          <p:spPr bwMode="auto">
            <a:xfrm>
              <a:off x="3962400" y="2792668"/>
              <a:ext cx="1676400" cy="534115"/>
            </a:xfrm>
            <a:prstGeom prst="roundRect">
              <a:avLst/>
            </a:prstGeom>
            <a:solidFill>
              <a:srgbClr val="FF9900">
                <a:alpha val="30196"/>
              </a:srgbClr>
            </a:solidFill>
            <a:ln w="5715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6" charset="-128"/>
              </a:endParaRPr>
            </a:p>
          </p:txBody>
        </p:sp>
        <p:sp>
          <p:nvSpPr>
            <p:cNvPr id="17" name="Rounded Rectangle 16"/>
            <p:cNvSpPr/>
            <p:nvPr/>
          </p:nvSpPr>
          <p:spPr bwMode="auto">
            <a:xfrm>
              <a:off x="5867400" y="2945783"/>
              <a:ext cx="1524000" cy="609600"/>
            </a:xfrm>
            <a:prstGeom prst="roundRect">
              <a:avLst/>
            </a:prstGeom>
            <a:solidFill>
              <a:srgbClr val="FF9900">
                <a:alpha val="30196"/>
              </a:srgbClr>
            </a:solidFill>
            <a:ln w="5715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6" charset="-128"/>
              </a:endParaRPr>
            </a:p>
          </p:txBody>
        </p:sp>
        <p:sp>
          <p:nvSpPr>
            <p:cNvPr id="18" name="Rounded Rectangle 17"/>
            <p:cNvSpPr/>
            <p:nvPr/>
          </p:nvSpPr>
          <p:spPr bwMode="auto">
            <a:xfrm>
              <a:off x="6400800" y="3479183"/>
              <a:ext cx="1847850" cy="533400"/>
            </a:xfrm>
            <a:prstGeom prst="roundRect">
              <a:avLst/>
            </a:prstGeom>
            <a:solidFill>
              <a:srgbClr val="FF9900">
                <a:alpha val="30196"/>
              </a:srgbClr>
            </a:solidFill>
            <a:ln w="5715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6" charset="-128"/>
              </a:endParaRPr>
            </a:p>
          </p:txBody>
        </p:sp>
        <p:sp>
          <p:nvSpPr>
            <p:cNvPr id="19" name="Rounded Rectangle 18"/>
            <p:cNvSpPr/>
            <p:nvPr/>
          </p:nvSpPr>
          <p:spPr bwMode="auto">
            <a:xfrm>
              <a:off x="1524000" y="5612782"/>
              <a:ext cx="1847850" cy="498987"/>
            </a:xfrm>
            <a:prstGeom prst="roundRect">
              <a:avLst/>
            </a:prstGeom>
            <a:solidFill>
              <a:srgbClr val="FF9900">
                <a:alpha val="30196"/>
              </a:srgbClr>
            </a:solidFill>
            <a:ln w="5715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6" charset="-128"/>
              </a:endParaRPr>
            </a:p>
          </p:txBody>
        </p:sp>
      </p:grpSp>
      <p:sp>
        <p:nvSpPr>
          <p:cNvPr id="20" name="Rounded Rectangle 19"/>
          <p:cNvSpPr/>
          <p:nvPr/>
        </p:nvSpPr>
        <p:spPr bwMode="auto">
          <a:xfrm>
            <a:off x="6791632" y="2163504"/>
            <a:ext cx="2209800" cy="367183"/>
          </a:xfrm>
          <a:prstGeom prst="roundRect">
            <a:avLst/>
          </a:prstGeom>
          <a:solidFill>
            <a:srgbClr val="FF9900">
              <a:alpha val="30196"/>
            </a:srgbClr>
          </a:solidFill>
          <a:ln w="5715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6" charset="-128"/>
            </a:endParaRPr>
          </a:p>
        </p:txBody>
      </p:sp>
      <p:pic>
        <p:nvPicPr>
          <p:cNvPr id="22" name="Picture 2" descr="Image result for countertop applian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5800"/>
            <a:ext cx="3473348" cy="10346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ountertop applian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85800"/>
            <a:ext cx="3473348" cy="103461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countertop applian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6852" y="685800"/>
            <a:ext cx="3473348" cy="103461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0" y="1478340"/>
            <a:ext cx="9144000" cy="1569660"/>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endParaRPr lang="en-US" sz="3200" b="1" dirty="0">
              <a:solidFill>
                <a:schemeClr val="tx1">
                  <a:lumMod val="50000"/>
                  <a:lumOff val="50000"/>
                </a:schemeClr>
              </a:solidFill>
            </a:endParaRPr>
          </a:p>
          <a:p>
            <a:pPr algn="ctr"/>
            <a:endParaRPr lang="en-US" sz="3200" b="1" dirty="0">
              <a:solidFill>
                <a:schemeClr val="tx1">
                  <a:lumMod val="50000"/>
                  <a:lumOff val="50000"/>
                </a:schemeClr>
              </a:solidFill>
            </a:endParaRPr>
          </a:p>
          <a:p>
            <a:pPr algn="ctr"/>
            <a:r>
              <a:rPr lang="en-US" sz="3200" b="1" dirty="0">
                <a:solidFill>
                  <a:schemeClr val="tx1">
                    <a:lumMod val="50000"/>
                    <a:lumOff val="50000"/>
                  </a:schemeClr>
                </a:solidFill>
              </a:rPr>
              <a:t>Countertop Appliances: Smoke Terms</a:t>
            </a:r>
            <a:endParaRPr lang="en-US" sz="3200" dirty="0">
              <a:solidFill>
                <a:schemeClr val="tx1">
                  <a:lumMod val="50000"/>
                  <a:lumOff val="50000"/>
                </a:schemeClr>
              </a:solidFill>
            </a:endParaRPr>
          </a:p>
        </p:txBody>
      </p:sp>
    </p:spTree>
    <p:extLst>
      <p:ext uri="{BB962C8B-B14F-4D97-AF65-F5344CB8AC3E}">
        <p14:creationId xmlns:p14="http://schemas.microsoft.com/office/powerpoint/2010/main" val="402425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2F10E1F-9BCE-4C24-A816-AAC477218B03}"/>
              </a:ext>
            </a:extLst>
          </p:cNvPr>
          <p:cNvSpPr/>
          <p:nvPr/>
        </p:nvSpPr>
        <p:spPr bwMode="auto">
          <a:xfrm>
            <a:off x="0" y="0"/>
            <a:ext cx="914400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6" charset="-128"/>
            </a:endParaRPr>
          </a:p>
        </p:txBody>
      </p:sp>
      <p:sp>
        <p:nvSpPr>
          <p:cNvPr id="8" name="Title 1">
            <a:extLst>
              <a:ext uri="{FF2B5EF4-FFF2-40B4-BE49-F238E27FC236}">
                <a16:creationId xmlns="" xmlns:a16="http://schemas.microsoft.com/office/drawing/2014/main" id="{0CACD0E9-B0F0-41F3-A38D-F3EDDEF1D3D1}"/>
              </a:ext>
            </a:extLst>
          </p:cNvPr>
          <p:cNvSpPr txBox="1">
            <a:spLocks/>
          </p:cNvSpPr>
          <p:nvPr/>
        </p:nvSpPr>
        <p:spPr bwMode="auto">
          <a:xfrm>
            <a:off x="0" y="0"/>
            <a:ext cx="9144000" cy="685800"/>
          </a:xfrm>
          <a:prstGeom prst="rect">
            <a:avLst/>
          </a:prstGeom>
          <a:solidFill>
            <a:srgbClr val="691638"/>
          </a:solid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rgbClr val="691638"/>
                </a:solidFill>
                <a:latin typeface="+mj-lt"/>
                <a:ea typeface="+mj-ea"/>
                <a:cs typeface="+mj-cs"/>
              </a:defRPr>
            </a:lvl1pPr>
            <a:lvl2pPr algn="l" rtl="0" eaLnBrk="0" fontAlgn="base" hangingPunct="0">
              <a:spcBef>
                <a:spcPct val="0"/>
              </a:spcBef>
              <a:spcAft>
                <a:spcPct val="0"/>
              </a:spcAft>
              <a:defRPr sz="4400">
                <a:solidFill>
                  <a:srgbClr val="691638"/>
                </a:solidFill>
                <a:latin typeface="Arial" charset="0"/>
                <a:ea typeface="ＭＳ Ｐゴシック" pitchFamily="116" charset="-128"/>
              </a:defRPr>
            </a:lvl2pPr>
            <a:lvl3pPr algn="l" rtl="0" eaLnBrk="0" fontAlgn="base" hangingPunct="0">
              <a:spcBef>
                <a:spcPct val="0"/>
              </a:spcBef>
              <a:spcAft>
                <a:spcPct val="0"/>
              </a:spcAft>
              <a:defRPr sz="4400">
                <a:solidFill>
                  <a:srgbClr val="691638"/>
                </a:solidFill>
                <a:latin typeface="Arial" charset="0"/>
                <a:ea typeface="ＭＳ Ｐゴシック" pitchFamily="116" charset="-128"/>
              </a:defRPr>
            </a:lvl3pPr>
            <a:lvl4pPr algn="l" rtl="0" eaLnBrk="0" fontAlgn="base" hangingPunct="0">
              <a:spcBef>
                <a:spcPct val="0"/>
              </a:spcBef>
              <a:spcAft>
                <a:spcPct val="0"/>
              </a:spcAft>
              <a:defRPr sz="4400">
                <a:solidFill>
                  <a:srgbClr val="691638"/>
                </a:solidFill>
                <a:latin typeface="Arial" charset="0"/>
                <a:ea typeface="ＭＳ Ｐゴシック" pitchFamily="116" charset="-128"/>
              </a:defRPr>
            </a:lvl4pPr>
            <a:lvl5pPr algn="l" rtl="0" eaLnBrk="0" fontAlgn="base" hangingPunct="0">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ctr"/>
            <a:r>
              <a:rPr lang="en-US" sz="3800" b="1" kern="0" dirty="0">
                <a:solidFill>
                  <a:schemeClr val="bg1"/>
                </a:solidFill>
              </a:rPr>
              <a:t>Smoke Term Dictionaries</a:t>
            </a:r>
          </a:p>
        </p:txBody>
      </p:sp>
      <p:sp>
        <p:nvSpPr>
          <p:cNvPr id="21" name="Rectangle 20"/>
          <p:cNvSpPr/>
          <p:nvPr/>
        </p:nvSpPr>
        <p:spPr>
          <a:xfrm>
            <a:off x="0" y="30540"/>
            <a:ext cx="9144000" cy="1569660"/>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endParaRPr lang="en-US" sz="3200" b="1" dirty="0">
              <a:solidFill>
                <a:schemeClr val="tx1">
                  <a:lumMod val="50000"/>
                  <a:lumOff val="50000"/>
                </a:schemeClr>
              </a:solidFill>
            </a:endParaRPr>
          </a:p>
          <a:p>
            <a:pPr algn="ctr"/>
            <a:endParaRPr lang="en-US" sz="3200" b="1" dirty="0">
              <a:solidFill>
                <a:schemeClr val="tx1">
                  <a:lumMod val="50000"/>
                  <a:lumOff val="50000"/>
                </a:schemeClr>
              </a:solidFill>
            </a:endParaRPr>
          </a:p>
          <a:p>
            <a:pPr algn="ctr"/>
            <a:r>
              <a:rPr lang="en-US" sz="3200" b="1" dirty="0">
                <a:solidFill>
                  <a:schemeClr val="tx1">
                    <a:lumMod val="50000"/>
                    <a:lumOff val="50000"/>
                  </a:schemeClr>
                </a:solidFill>
              </a:rPr>
              <a:t>Children’s Toys: Smoke Terms</a:t>
            </a:r>
            <a:endParaRPr lang="en-US" sz="3200" dirty="0">
              <a:solidFill>
                <a:schemeClr val="tx1">
                  <a:lumMod val="50000"/>
                  <a:lumOff val="50000"/>
                </a:schemeClr>
              </a:solidFill>
            </a:endParaRPr>
          </a:p>
        </p:txBody>
      </p:sp>
      <p:graphicFrame>
        <p:nvGraphicFramePr>
          <p:cNvPr id="7" name="Table 6"/>
          <p:cNvGraphicFramePr>
            <a:graphicFrameLocks noGrp="1"/>
          </p:cNvGraphicFramePr>
          <p:nvPr/>
        </p:nvGraphicFramePr>
        <p:xfrm>
          <a:off x="3989837" y="2171674"/>
          <a:ext cx="2002099" cy="4362500"/>
        </p:xfrm>
        <a:graphic>
          <a:graphicData uri="http://schemas.openxmlformats.org/drawingml/2006/table">
            <a:tbl>
              <a:tblPr firstRow="1" bandRow="1">
                <a:tableStyleId>{7E9639D4-E3E2-4D34-9284-5A2195B3D0D7}</a:tableStyleId>
              </a:tblPr>
              <a:tblGrid>
                <a:gridCol w="1249815">
                  <a:extLst>
                    <a:ext uri="{9D8B030D-6E8A-4147-A177-3AD203B41FA5}">
                      <a16:colId xmlns="" xmlns:a16="http://schemas.microsoft.com/office/drawing/2014/main" val="20000"/>
                    </a:ext>
                  </a:extLst>
                </a:gridCol>
                <a:gridCol w="752284">
                  <a:extLst>
                    <a:ext uri="{9D8B030D-6E8A-4147-A177-3AD203B41FA5}">
                      <a16:colId xmlns="" xmlns:a16="http://schemas.microsoft.com/office/drawing/2014/main" val="20001"/>
                    </a:ext>
                  </a:extLst>
                </a:gridCol>
              </a:tblGrid>
              <a:tr h="200218">
                <a:tc>
                  <a:txBody>
                    <a:bodyPr/>
                    <a:lstStyle/>
                    <a:p>
                      <a:pPr algn="l" fontAlgn="b"/>
                      <a:r>
                        <a:rPr lang="en-US" sz="1200" u="none" strike="noStrike" dirty="0">
                          <a:effectLst/>
                        </a:rPr>
                        <a:t>Word</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691638"/>
                    </a:solidFill>
                  </a:tcPr>
                </a:tc>
                <a:tc>
                  <a:txBody>
                    <a:bodyPr/>
                    <a:lstStyle/>
                    <a:p>
                      <a:pPr algn="r" fontAlgn="b"/>
                      <a:r>
                        <a:rPr lang="en-US" sz="1200" u="none" strike="noStrike" dirty="0">
                          <a:effectLst/>
                        </a:rPr>
                        <a:t>Score</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691638"/>
                    </a:solidFill>
                  </a:tcPr>
                </a:tc>
                <a:extLst>
                  <a:ext uri="{0D108BD9-81ED-4DB2-BD59-A6C34878D82A}">
                    <a16:rowId xmlns="" xmlns:a16="http://schemas.microsoft.com/office/drawing/2014/main" val="10000"/>
                  </a:ext>
                </a:extLst>
              </a:tr>
              <a:tr h="205602">
                <a:tc>
                  <a:txBody>
                    <a:bodyPr/>
                    <a:lstStyle/>
                    <a:p>
                      <a:pPr algn="l" fontAlgn="b"/>
                      <a:r>
                        <a:rPr lang="en-US" sz="1200" u="none" strike="noStrike" dirty="0">
                          <a:effectLst/>
                        </a:rPr>
                        <a:t>choking</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32.78</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1"/>
                  </a:ext>
                </a:extLst>
              </a:tr>
              <a:tr h="205602">
                <a:tc>
                  <a:txBody>
                    <a:bodyPr/>
                    <a:lstStyle/>
                    <a:p>
                      <a:pPr algn="l" fontAlgn="b"/>
                      <a:r>
                        <a:rPr lang="en-US" sz="1200" u="none" strike="noStrike" dirty="0">
                          <a:effectLst/>
                        </a:rPr>
                        <a:t>recalled</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18.75</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2"/>
                  </a:ext>
                </a:extLst>
              </a:tr>
              <a:tr h="205602">
                <a:tc>
                  <a:txBody>
                    <a:bodyPr/>
                    <a:lstStyle/>
                    <a:p>
                      <a:pPr algn="l" fontAlgn="b"/>
                      <a:r>
                        <a:rPr lang="en-US" sz="1200" u="none" strike="noStrike" dirty="0">
                          <a:effectLst/>
                        </a:rPr>
                        <a:t>recalls</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16.82</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3"/>
                  </a:ext>
                </a:extLst>
              </a:tr>
              <a:tr h="205602">
                <a:tc>
                  <a:txBody>
                    <a:bodyPr/>
                    <a:lstStyle/>
                    <a:p>
                      <a:pPr algn="l" fontAlgn="b"/>
                      <a:r>
                        <a:rPr lang="en-US" sz="1200" u="none" strike="noStrike" dirty="0">
                          <a:effectLst/>
                        </a:rPr>
                        <a:t>lead</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16.78</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4"/>
                  </a:ext>
                </a:extLst>
              </a:tr>
              <a:tr h="255844">
                <a:tc>
                  <a:txBody>
                    <a:bodyPr/>
                    <a:lstStyle/>
                    <a:p>
                      <a:pPr algn="l" fontAlgn="b"/>
                      <a:r>
                        <a:rPr lang="en-US" sz="1200" u="none" strike="noStrike" dirty="0">
                          <a:effectLst/>
                        </a:rPr>
                        <a:t>hazard</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14.73</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5"/>
                  </a:ext>
                </a:extLst>
              </a:tr>
              <a:tr h="205602">
                <a:tc>
                  <a:txBody>
                    <a:bodyPr/>
                    <a:lstStyle/>
                    <a:p>
                      <a:pPr algn="l" fontAlgn="b"/>
                      <a:r>
                        <a:rPr lang="en-US" sz="1200" u="none" strike="noStrike" dirty="0">
                          <a:effectLst/>
                        </a:rPr>
                        <a:t>recall</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12.83</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6"/>
                  </a:ext>
                </a:extLst>
              </a:tr>
              <a:tr h="205602">
                <a:tc>
                  <a:txBody>
                    <a:bodyPr/>
                    <a:lstStyle/>
                    <a:p>
                      <a:pPr algn="l" fontAlgn="b"/>
                      <a:r>
                        <a:rPr lang="en-US" sz="1200" u="none" strike="noStrike" dirty="0">
                          <a:effectLst/>
                        </a:rPr>
                        <a:t>laceration</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10.50</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7"/>
                  </a:ext>
                </a:extLst>
              </a:tr>
              <a:tr h="205602">
                <a:tc>
                  <a:txBody>
                    <a:bodyPr/>
                    <a:lstStyle/>
                    <a:p>
                      <a:pPr algn="l" fontAlgn="b"/>
                      <a:r>
                        <a:rPr lang="en-US" sz="1200" u="none" strike="noStrike" dirty="0">
                          <a:effectLst/>
                        </a:rPr>
                        <a:t>burn</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8.72</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8"/>
                  </a:ext>
                </a:extLst>
              </a:tr>
              <a:tr h="205602">
                <a:tc>
                  <a:txBody>
                    <a:bodyPr/>
                    <a:lstStyle/>
                    <a:p>
                      <a:pPr algn="l" fontAlgn="b"/>
                      <a:r>
                        <a:rPr lang="en-US" sz="1200" u="none" strike="noStrike" dirty="0">
                          <a:effectLst/>
                        </a:rPr>
                        <a:t>paint</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8.34</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9"/>
                  </a:ext>
                </a:extLst>
              </a:tr>
              <a:tr h="205602">
                <a:tc>
                  <a:txBody>
                    <a:bodyPr/>
                    <a:lstStyle/>
                    <a:p>
                      <a:pPr algn="l" fontAlgn="b"/>
                      <a:r>
                        <a:rPr lang="en-US" sz="1200" u="none" strike="noStrike" dirty="0">
                          <a:effectLst/>
                        </a:rPr>
                        <a:t>violation</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8.14</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10"/>
                  </a:ext>
                </a:extLst>
              </a:tr>
              <a:tr h="205602">
                <a:tc>
                  <a:txBody>
                    <a:bodyPr/>
                    <a:lstStyle/>
                    <a:p>
                      <a:pPr algn="l" fontAlgn="b"/>
                      <a:r>
                        <a:rPr lang="en-US" sz="1200" u="none" strike="noStrike" dirty="0">
                          <a:effectLst/>
                        </a:rPr>
                        <a:t>fire</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8.08</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11"/>
                  </a:ext>
                </a:extLst>
              </a:tr>
              <a:tr h="205602">
                <a:tc>
                  <a:txBody>
                    <a:bodyPr/>
                    <a:lstStyle/>
                    <a:p>
                      <a:pPr algn="l" fontAlgn="b"/>
                      <a:r>
                        <a:rPr lang="en-US" sz="1200" u="none" strike="noStrike" dirty="0">
                          <a:effectLst/>
                        </a:rPr>
                        <a:t>hazards</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7.53</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12"/>
                  </a:ext>
                </a:extLst>
              </a:tr>
              <a:tr h="205602">
                <a:tc>
                  <a:txBody>
                    <a:bodyPr/>
                    <a:lstStyle/>
                    <a:p>
                      <a:pPr algn="l" fontAlgn="b"/>
                      <a:r>
                        <a:rPr lang="en-US" sz="1200" u="none" strike="noStrike" dirty="0">
                          <a:effectLst/>
                        </a:rPr>
                        <a:t>strangulation</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6.95</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13"/>
                  </a:ext>
                </a:extLst>
              </a:tr>
              <a:tr h="205602">
                <a:tc>
                  <a:txBody>
                    <a:bodyPr/>
                    <a:lstStyle/>
                    <a:p>
                      <a:pPr algn="l" fontAlgn="b"/>
                      <a:r>
                        <a:rPr lang="en-US" sz="1200" u="none" strike="noStrike" dirty="0">
                          <a:effectLst/>
                        </a:rPr>
                        <a:t>ingestion</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6.48</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14"/>
                  </a:ext>
                </a:extLst>
              </a:tr>
              <a:tr h="205602">
                <a:tc>
                  <a:txBody>
                    <a:bodyPr/>
                    <a:lstStyle/>
                    <a:p>
                      <a:pPr algn="l" fontAlgn="b"/>
                      <a:r>
                        <a:rPr lang="en-US" sz="1200" u="none" strike="noStrike" dirty="0">
                          <a:effectLst/>
                        </a:rPr>
                        <a:t>wooden</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6.23</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15"/>
                  </a:ext>
                </a:extLst>
              </a:tr>
              <a:tr h="205602">
                <a:tc>
                  <a:txBody>
                    <a:bodyPr/>
                    <a:lstStyle/>
                    <a:p>
                      <a:pPr algn="l" fontAlgn="b"/>
                      <a:r>
                        <a:rPr lang="en-US" sz="1200" u="none" strike="noStrike" dirty="0">
                          <a:effectLst/>
                        </a:rPr>
                        <a:t>aspiration</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6.15</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16"/>
                  </a:ext>
                </a:extLst>
              </a:tr>
              <a:tr h="205602">
                <a:tc>
                  <a:txBody>
                    <a:bodyPr/>
                    <a:lstStyle/>
                    <a:p>
                      <a:pPr algn="l" fontAlgn="b"/>
                      <a:r>
                        <a:rPr lang="en-US" sz="1200" u="none" strike="noStrike" dirty="0">
                          <a:effectLst/>
                        </a:rPr>
                        <a:t>posing</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5.71</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17"/>
                  </a:ext>
                </a:extLst>
              </a:tr>
              <a:tr h="205602">
                <a:tc>
                  <a:txBody>
                    <a:bodyPr/>
                    <a:lstStyle/>
                    <a:p>
                      <a:pPr algn="l" fontAlgn="b"/>
                      <a:r>
                        <a:rPr lang="en-US" sz="1200" u="none" strike="noStrike" dirty="0">
                          <a:effectLst/>
                        </a:rPr>
                        <a:t>injury</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5.03</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18"/>
                  </a:ext>
                </a:extLst>
              </a:tr>
              <a:tr h="205602">
                <a:tc>
                  <a:txBody>
                    <a:bodyPr/>
                    <a:lstStyle/>
                    <a:p>
                      <a:pPr algn="l" fontAlgn="b"/>
                      <a:r>
                        <a:rPr lang="en-US" sz="1200" u="none" strike="noStrike" dirty="0">
                          <a:effectLst/>
                        </a:rPr>
                        <a:t>injuries</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4.93</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19"/>
                  </a:ext>
                </a:extLst>
              </a:tr>
              <a:tr h="205602">
                <a:tc>
                  <a:txBody>
                    <a:bodyPr/>
                    <a:lstStyle/>
                    <a:p>
                      <a:pPr algn="l" fontAlgn="b"/>
                      <a:r>
                        <a:rPr lang="en-US" sz="1200" u="none" strike="noStrike" dirty="0">
                          <a:effectLst/>
                        </a:rPr>
                        <a:t>internal</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4.83</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20"/>
                  </a:ext>
                </a:extLst>
              </a:tr>
            </a:tbl>
          </a:graphicData>
        </a:graphic>
      </p:graphicFrame>
      <p:sp>
        <p:nvSpPr>
          <p:cNvPr id="9" name="TextBox 8"/>
          <p:cNvSpPr txBox="1"/>
          <p:nvPr/>
        </p:nvSpPr>
        <p:spPr>
          <a:xfrm>
            <a:off x="762000" y="1752600"/>
            <a:ext cx="3638123" cy="400110"/>
          </a:xfrm>
          <a:prstGeom prst="rect">
            <a:avLst/>
          </a:prstGeom>
          <a:noFill/>
        </p:spPr>
        <p:txBody>
          <a:bodyPr wrap="square" rtlCol="0">
            <a:spAutoFit/>
          </a:bodyPr>
          <a:lstStyle/>
          <a:p>
            <a:r>
              <a:rPr lang="en-US" sz="2000" u="sng" dirty="0"/>
              <a:t>Hospital Admissions</a:t>
            </a:r>
          </a:p>
        </p:txBody>
      </p:sp>
      <p:sp>
        <p:nvSpPr>
          <p:cNvPr id="10" name="TextBox 9"/>
          <p:cNvSpPr txBox="1"/>
          <p:nvPr/>
        </p:nvSpPr>
        <p:spPr>
          <a:xfrm>
            <a:off x="4305087" y="1762082"/>
            <a:ext cx="1371600" cy="400110"/>
          </a:xfrm>
          <a:prstGeom prst="rect">
            <a:avLst/>
          </a:prstGeom>
          <a:noFill/>
        </p:spPr>
        <p:txBody>
          <a:bodyPr wrap="square" rtlCol="0">
            <a:spAutoFit/>
          </a:bodyPr>
          <a:lstStyle/>
          <a:p>
            <a:pPr algn="ctr"/>
            <a:r>
              <a:rPr lang="en-US" sz="2000" u="sng" dirty="0"/>
              <a:t>Recalls</a:t>
            </a:r>
          </a:p>
        </p:txBody>
      </p:sp>
      <p:graphicFrame>
        <p:nvGraphicFramePr>
          <p:cNvPr id="11" name="Table 10"/>
          <p:cNvGraphicFramePr>
            <a:graphicFrameLocks noGrp="1"/>
          </p:cNvGraphicFramePr>
          <p:nvPr/>
        </p:nvGraphicFramePr>
        <p:xfrm>
          <a:off x="914401" y="2196218"/>
          <a:ext cx="1999251" cy="4324693"/>
        </p:xfrm>
        <a:graphic>
          <a:graphicData uri="http://schemas.openxmlformats.org/drawingml/2006/table">
            <a:tbl>
              <a:tblPr firstRow="1" bandRow="1">
                <a:tableStyleId>{7E9639D4-E3E2-4D34-9284-5A2195B3D0D7}</a:tableStyleId>
              </a:tblPr>
              <a:tblGrid>
                <a:gridCol w="1248036">
                  <a:extLst>
                    <a:ext uri="{9D8B030D-6E8A-4147-A177-3AD203B41FA5}">
                      <a16:colId xmlns="" xmlns:a16="http://schemas.microsoft.com/office/drawing/2014/main" val="20000"/>
                    </a:ext>
                  </a:extLst>
                </a:gridCol>
                <a:gridCol w="751215">
                  <a:extLst>
                    <a:ext uri="{9D8B030D-6E8A-4147-A177-3AD203B41FA5}">
                      <a16:colId xmlns="" xmlns:a16="http://schemas.microsoft.com/office/drawing/2014/main" val="20001"/>
                    </a:ext>
                  </a:extLst>
                </a:gridCol>
              </a:tblGrid>
              <a:tr h="202585">
                <a:tc>
                  <a:txBody>
                    <a:bodyPr/>
                    <a:lstStyle/>
                    <a:p>
                      <a:pPr algn="l" fontAlgn="b"/>
                      <a:r>
                        <a:rPr lang="en-US" sz="1200" b="1" i="0" u="none" strike="noStrike" dirty="0">
                          <a:solidFill>
                            <a:schemeClr val="bg1"/>
                          </a:solidFill>
                          <a:effectLst/>
                          <a:latin typeface="+mn-lt"/>
                        </a:rPr>
                        <a:t>Word</a:t>
                      </a:r>
                    </a:p>
                  </a:txBody>
                  <a:tcPr marL="9525" marR="9525" marT="9525" marB="0" anchor="b">
                    <a:solidFill>
                      <a:srgbClr val="691638"/>
                    </a:solidFill>
                  </a:tcPr>
                </a:tc>
                <a:tc>
                  <a:txBody>
                    <a:bodyPr/>
                    <a:lstStyle/>
                    <a:p>
                      <a:pPr algn="l" fontAlgn="b"/>
                      <a:r>
                        <a:rPr lang="en-US" sz="1200" b="1" i="0" u="none" strike="noStrike" dirty="0">
                          <a:solidFill>
                            <a:schemeClr val="bg1"/>
                          </a:solidFill>
                          <a:effectLst/>
                          <a:latin typeface="+mn-lt"/>
                        </a:rPr>
                        <a:t>  Score</a:t>
                      </a:r>
                    </a:p>
                  </a:txBody>
                  <a:tcPr marL="9525" marR="9525" marT="9525" marB="0" anchor="b">
                    <a:solidFill>
                      <a:srgbClr val="691638"/>
                    </a:solidFill>
                  </a:tcPr>
                </a:tc>
                <a:extLst>
                  <a:ext uri="{0D108BD9-81ED-4DB2-BD59-A6C34878D82A}">
                    <a16:rowId xmlns="" xmlns:a16="http://schemas.microsoft.com/office/drawing/2014/main" val="10000"/>
                  </a:ext>
                </a:extLst>
              </a:tr>
              <a:tr h="205602">
                <a:tc>
                  <a:txBody>
                    <a:bodyPr/>
                    <a:lstStyle/>
                    <a:p>
                      <a:pPr algn="l" fontAlgn="b"/>
                      <a:r>
                        <a:rPr lang="en-US" sz="1200" b="0" i="0" u="none" strike="noStrike" dirty="0">
                          <a:solidFill>
                            <a:srgbClr val="000000"/>
                          </a:solidFill>
                          <a:effectLst/>
                          <a:latin typeface="+mn-lt"/>
                        </a:rPr>
                        <a:t>fell</a:t>
                      </a:r>
                    </a:p>
                  </a:txBody>
                  <a:tcPr marL="9525" marR="9525" marT="9525" marB="0" anchor="b"/>
                </a:tc>
                <a:tc>
                  <a:txBody>
                    <a:bodyPr/>
                    <a:lstStyle/>
                    <a:p>
                      <a:pPr algn="r" fontAlgn="b"/>
                      <a:r>
                        <a:rPr lang="en-US" sz="1200" b="0" i="0" u="none" strike="noStrike" dirty="0">
                          <a:solidFill>
                            <a:srgbClr val="000000"/>
                          </a:solidFill>
                          <a:effectLst/>
                          <a:latin typeface="+mn-lt"/>
                        </a:rPr>
                        <a:t>19.16</a:t>
                      </a:r>
                    </a:p>
                  </a:txBody>
                  <a:tcPr marL="9525" marR="9525" marT="9525" marB="0" anchor="b"/>
                </a:tc>
                <a:extLst>
                  <a:ext uri="{0D108BD9-81ED-4DB2-BD59-A6C34878D82A}">
                    <a16:rowId xmlns="" xmlns:a16="http://schemas.microsoft.com/office/drawing/2014/main" val="10001"/>
                  </a:ext>
                </a:extLst>
              </a:tr>
              <a:tr h="205602">
                <a:tc>
                  <a:txBody>
                    <a:bodyPr/>
                    <a:lstStyle/>
                    <a:p>
                      <a:pPr algn="l" fontAlgn="b"/>
                      <a:r>
                        <a:rPr lang="en-US" sz="1200" b="0" i="0" u="none" strike="noStrike">
                          <a:solidFill>
                            <a:srgbClr val="000000"/>
                          </a:solidFill>
                          <a:effectLst/>
                          <a:latin typeface="+mn-lt"/>
                        </a:rPr>
                        <a:t>hit</a:t>
                      </a:r>
                    </a:p>
                  </a:txBody>
                  <a:tcPr marL="9525" marR="9525" marT="9525" marB="0" anchor="b"/>
                </a:tc>
                <a:tc>
                  <a:txBody>
                    <a:bodyPr/>
                    <a:lstStyle/>
                    <a:p>
                      <a:pPr algn="r" fontAlgn="b"/>
                      <a:r>
                        <a:rPr lang="en-US" sz="1200" b="0" i="0" u="none" strike="noStrike" dirty="0">
                          <a:solidFill>
                            <a:srgbClr val="000000"/>
                          </a:solidFill>
                          <a:effectLst/>
                          <a:latin typeface="+mn-lt"/>
                        </a:rPr>
                        <a:t>9.27</a:t>
                      </a:r>
                    </a:p>
                  </a:txBody>
                  <a:tcPr marL="9525" marR="9525" marT="9525" marB="0" anchor="b"/>
                </a:tc>
                <a:extLst>
                  <a:ext uri="{0D108BD9-81ED-4DB2-BD59-A6C34878D82A}">
                    <a16:rowId xmlns="" xmlns:a16="http://schemas.microsoft.com/office/drawing/2014/main" val="10002"/>
                  </a:ext>
                </a:extLst>
              </a:tr>
              <a:tr h="205602">
                <a:tc>
                  <a:txBody>
                    <a:bodyPr/>
                    <a:lstStyle/>
                    <a:p>
                      <a:pPr algn="l" fontAlgn="b"/>
                      <a:r>
                        <a:rPr lang="en-US" sz="1200" b="0" i="0" u="none" strike="noStrike">
                          <a:solidFill>
                            <a:srgbClr val="000000"/>
                          </a:solidFill>
                          <a:effectLst/>
                          <a:latin typeface="+mn-lt"/>
                        </a:rPr>
                        <a:t>swallowed</a:t>
                      </a:r>
                    </a:p>
                  </a:txBody>
                  <a:tcPr marL="9525" marR="9525" marT="9525" marB="0" anchor="b"/>
                </a:tc>
                <a:tc>
                  <a:txBody>
                    <a:bodyPr/>
                    <a:lstStyle/>
                    <a:p>
                      <a:pPr algn="r" fontAlgn="b"/>
                      <a:r>
                        <a:rPr lang="en-US" sz="1200" b="0" i="0" u="none" strike="noStrike" dirty="0">
                          <a:solidFill>
                            <a:srgbClr val="000000"/>
                          </a:solidFill>
                          <a:effectLst/>
                          <a:latin typeface="+mn-lt"/>
                        </a:rPr>
                        <a:t>8.99</a:t>
                      </a:r>
                    </a:p>
                  </a:txBody>
                  <a:tcPr marL="9525" marR="9525" marT="9525" marB="0" anchor="b"/>
                </a:tc>
                <a:extLst>
                  <a:ext uri="{0D108BD9-81ED-4DB2-BD59-A6C34878D82A}">
                    <a16:rowId xmlns="" xmlns:a16="http://schemas.microsoft.com/office/drawing/2014/main" val="10003"/>
                  </a:ext>
                </a:extLst>
              </a:tr>
              <a:tr h="205602">
                <a:tc>
                  <a:txBody>
                    <a:bodyPr/>
                    <a:lstStyle/>
                    <a:p>
                      <a:pPr algn="l" fontAlgn="b"/>
                      <a:r>
                        <a:rPr lang="en-US" sz="1200" b="0" i="0" u="none" strike="noStrike">
                          <a:solidFill>
                            <a:srgbClr val="000000"/>
                          </a:solidFill>
                          <a:effectLst/>
                          <a:latin typeface="+mn-lt"/>
                        </a:rPr>
                        <a:t>tripped</a:t>
                      </a:r>
                    </a:p>
                  </a:txBody>
                  <a:tcPr marL="9525" marR="9525" marT="9525" marB="0" anchor="b"/>
                </a:tc>
                <a:tc>
                  <a:txBody>
                    <a:bodyPr/>
                    <a:lstStyle/>
                    <a:p>
                      <a:pPr algn="r" fontAlgn="b"/>
                      <a:r>
                        <a:rPr lang="en-US" sz="1200" b="0" i="0" u="none" strike="noStrike" dirty="0">
                          <a:solidFill>
                            <a:srgbClr val="000000"/>
                          </a:solidFill>
                          <a:effectLst/>
                          <a:latin typeface="+mn-lt"/>
                        </a:rPr>
                        <a:t>8.17</a:t>
                      </a:r>
                    </a:p>
                  </a:txBody>
                  <a:tcPr marL="9525" marR="9525" marT="9525" marB="0" anchor="b"/>
                </a:tc>
                <a:extLst>
                  <a:ext uri="{0D108BD9-81ED-4DB2-BD59-A6C34878D82A}">
                    <a16:rowId xmlns="" xmlns:a16="http://schemas.microsoft.com/office/drawing/2014/main" val="10004"/>
                  </a:ext>
                </a:extLst>
              </a:tr>
              <a:tr h="215670">
                <a:tc>
                  <a:txBody>
                    <a:bodyPr/>
                    <a:lstStyle/>
                    <a:p>
                      <a:pPr algn="l" fontAlgn="b"/>
                      <a:r>
                        <a:rPr lang="en-US" sz="1200" b="0" i="0" u="none" strike="noStrike" dirty="0">
                          <a:solidFill>
                            <a:srgbClr val="000000"/>
                          </a:solidFill>
                          <a:effectLst/>
                          <a:latin typeface="+mn-lt"/>
                        </a:rPr>
                        <a:t>fracture</a:t>
                      </a:r>
                    </a:p>
                  </a:txBody>
                  <a:tcPr marL="9525" marR="9525" marT="9525" marB="0" anchor="b"/>
                </a:tc>
                <a:tc>
                  <a:txBody>
                    <a:bodyPr/>
                    <a:lstStyle/>
                    <a:p>
                      <a:pPr algn="r" fontAlgn="b"/>
                      <a:r>
                        <a:rPr lang="en-US" sz="1200" b="0" i="0" u="none" strike="noStrike" dirty="0">
                          <a:solidFill>
                            <a:srgbClr val="000000"/>
                          </a:solidFill>
                          <a:effectLst/>
                          <a:latin typeface="+mn-lt"/>
                        </a:rPr>
                        <a:t>7.39</a:t>
                      </a:r>
                    </a:p>
                  </a:txBody>
                  <a:tcPr marL="9525" marR="9525" marT="9525" marB="0" anchor="b"/>
                </a:tc>
                <a:extLst>
                  <a:ext uri="{0D108BD9-81ED-4DB2-BD59-A6C34878D82A}">
                    <a16:rowId xmlns="" xmlns:a16="http://schemas.microsoft.com/office/drawing/2014/main" val="10005"/>
                  </a:ext>
                </a:extLst>
              </a:tr>
              <a:tr h="205602">
                <a:tc>
                  <a:txBody>
                    <a:bodyPr/>
                    <a:lstStyle/>
                    <a:p>
                      <a:pPr algn="l" fontAlgn="b"/>
                      <a:r>
                        <a:rPr lang="en-US" sz="1200" b="0" i="0" u="none" strike="noStrike">
                          <a:solidFill>
                            <a:srgbClr val="000000"/>
                          </a:solidFill>
                          <a:effectLst/>
                          <a:latin typeface="+mn-lt"/>
                        </a:rPr>
                        <a:t>femur</a:t>
                      </a:r>
                    </a:p>
                  </a:txBody>
                  <a:tcPr marL="9525" marR="9525" marT="9525" marB="0" anchor="b"/>
                </a:tc>
                <a:tc>
                  <a:txBody>
                    <a:bodyPr/>
                    <a:lstStyle/>
                    <a:p>
                      <a:pPr algn="r" fontAlgn="b"/>
                      <a:r>
                        <a:rPr lang="en-US" sz="1200" b="0" i="0" u="none" strike="noStrike" dirty="0">
                          <a:solidFill>
                            <a:srgbClr val="000000"/>
                          </a:solidFill>
                          <a:effectLst/>
                          <a:latin typeface="+mn-lt"/>
                        </a:rPr>
                        <a:t>6.98</a:t>
                      </a:r>
                    </a:p>
                  </a:txBody>
                  <a:tcPr marL="9525" marR="9525" marT="9525" marB="0" anchor="b"/>
                </a:tc>
                <a:extLst>
                  <a:ext uri="{0D108BD9-81ED-4DB2-BD59-A6C34878D82A}">
                    <a16:rowId xmlns="" xmlns:a16="http://schemas.microsoft.com/office/drawing/2014/main" val="10006"/>
                  </a:ext>
                </a:extLst>
              </a:tr>
              <a:tr h="205602">
                <a:tc>
                  <a:txBody>
                    <a:bodyPr/>
                    <a:lstStyle/>
                    <a:p>
                      <a:pPr algn="l" fontAlgn="b"/>
                      <a:r>
                        <a:rPr lang="en-US" sz="1200" b="0" i="0" u="none" strike="noStrike" dirty="0">
                          <a:solidFill>
                            <a:srgbClr val="000000"/>
                          </a:solidFill>
                          <a:effectLst/>
                          <a:latin typeface="+mn-lt"/>
                        </a:rPr>
                        <a:t>fractured</a:t>
                      </a:r>
                    </a:p>
                  </a:txBody>
                  <a:tcPr marL="9525" marR="9525" marT="9525" marB="0" anchor="b"/>
                </a:tc>
                <a:tc>
                  <a:txBody>
                    <a:bodyPr/>
                    <a:lstStyle/>
                    <a:p>
                      <a:pPr algn="r" fontAlgn="b"/>
                      <a:r>
                        <a:rPr lang="en-US" sz="1200" b="0" i="0" u="none" strike="noStrike" dirty="0">
                          <a:solidFill>
                            <a:srgbClr val="000000"/>
                          </a:solidFill>
                          <a:effectLst/>
                          <a:latin typeface="+mn-lt"/>
                        </a:rPr>
                        <a:t>6.37</a:t>
                      </a:r>
                    </a:p>
                  </a:txBody>
                  <a:tcPr marL="9525" marR="9525" marT="9525" marB="0" anchor="b"/>
                </a:tc>
                <a:extLst>
                  <a:ext uri="{0D108BD9-81ED-4DB2-BD59-A6C34878D82A}">
                    <a16:rowId xmlns="" xmlns:a16="http://schemas.microsoft.com/office/drawing/2014/main" val="10007"/>
                  </a:ext>
                </a:extLst>
              </a:tr>
              <a:tr h="205602">
                <a:tc>
                  <a:txBody>
                    <a:bodyPr/>
                    <a:lstStyle/>
                    <a:p>
                      <a:pPr algn="l" fontAlgn="b"/>
                      <a:r>
                        <a:rPr lang="en-US" sz="1200" b="0" i="0" u="none" strike="noStrike">
                          <a:solidFill>
                            <a:srgbClr val="000000"/>
                          </a:solidFill>
                          <a:effectLst/>
                          <a:latin typeface="+mn-lt"/>
                        </a:rPr>
                        <a:t>pain</a:t>
                      </a:r>
                    </a:p>
                  </a:txBody>
                  <a:tcPr marL="9525" marR="9525" marT="9525" marB="0" anchor="b"/>
                </a:tc>
                <a:tc>
                  <a:txBody>
                    <a:bodyPr/>
                    <a:lstStyle/>
                    <a:p>
                      <a:pPr algn="r" fontAlgn="b"/>
                      <a:r>
                        <a:rPr lang="en-US" sz="1200" b="0" i="0" u="none" strike="noStrike" dirty="0">
                          <a:solidFill>
                            <a:srgbClr val="000000"/>
                          </a:solidFill>
                          <a:effectLst/>
                          <a:latin typeface="+mn-lt"/>
                        </a:rPr>
                        <a:t>6.02</a:t>
                      </a:r>
                    </a:p>
                  </a:txBody>
                  <a:tcPr marL="9525" marR="9525" marT="9525" marB="0" anchor="b"/>
                </a:tc>
                <a:extLst>
                  <a:ext uri="{0D108BD9-81ED-4DB2-BD59-A6C34878D82A}">
                    <a16:rowId xmlns="" xmlns:a16="http://schemas.microsoft.com/office/drawing/2014/main" val="10008"/>
                  </a:ext>
                </a:extLst>
              </a:tr>
              <a:tr h="205602">
                <a:tc>
                  <a:txBody>
                    <a:bodyPr/>
                    <a:lstStyle/>
                    <a:p>
                      <a:pPr algn="l" fontAlgn="b"/>
                      <a:r>
                        <a:rPr lang="en-US" sz="1200" b="0" i="0" u="none" strike="noStrike">
                          <a:solidFill>
                            <a:srgbClr val="000000"/>
                          </a:solidFill>
                          <a:effectLst/>
                          <a:latin typeface="+mn-lt"/>
                        </a:rPr>
                        <a:t>skull</a:t>
                      </a:r>
                    </a:p>
                  </a:txBody>
                  <a:tcPr marL="9525" marR="9525" marT="9525" marB="0" anchor="b"/>
                </a:tc>
                <a:tc>
                  <a:txBody>
                    <a:bodyPr/>
                    <a:lstStyle/>
                    <a:p>
                      <a:pPr algn="r" fontAlgn="b"/>
                      <a:r>
                        <a:rPr lang="en-US" sz="1200" b="0" i="0" u="none" strike="noStrike" dirty="0">
                          <a:solidFill>
                            <a:srgbClr val="000000"/>
                          </a:solidFill>
                          <a:effectLst/>
                          <a:latin typeface="+mn-lt"/>
                        </a:rPr>
                        <a:t>5.72</a:t>
                      </a:r>
                    </a:p>
                  </a:txBody>
                  <a:tcPr marL="9525" marR="9525" marT="9525" marB="0" anchor="b"/>
                </a:tc>
                <a:extLst>
                  <a:ext uri="{0D108BD9-81ED-4DB2-BD59-A6C34878D82A}">
                    <a16:rowId xmlns="" xmlns:a16="http://schemas.microsoft.com/office/drawing/2014/main" val="10009"/>
                  </a:ext>
                </a:extLst>
              </a:tr>
              <a:tr h="205602">
                <a:tc>
                  <a:txBody>
                    <a:bodyPr/>
                    <a:lstStyle/>
                    <a:p>
                      <a:pPr algn="l" fontAlgn="b"/>
                      <a:r>
                        <a:rPr lang="en-US" sz="1200" b="0" i="0" u="none" strike="noStrike">
                          <a:solidFill>
                            <a:srgbClr val="000000"/>
                          </a:solidFill>
                          <a:effectLst/>
                          <a:latin typeface="+mn-lt"/>
                        </a:rPr>
                        <a:t>admitted</a:t>
                      </a:r>
                    </a:p>
                  </a:txBody>
                  <a:tcPr marL="9525" marR="9525" marT="9525" marB="0" anchor="b"/>
                </a:tc>
                <a:tc>
                  <a:txBody>
                    <a:bodyPr/>
                    <a:lstStyle/>
                    <a:p>
                      <a:pPr algn="r" fontAlgn="b"/>
                      <a:r>
                        <a:rPr lang="en-US" sz="1200" b="0" i="0" u="none" strike="noStrike" dirty="0">
                          <a:solidFill>
                            <a:srgbClr val="000000"/>
                          </a:solidFill>
                          <a:effectLst/>
                          <a:latin typeface="+mn-lt"/>
                        </a:rPr>
                        <a:t>5.62</a:t>
                      </a:r>
                    </a:p>
                  </a:txBody>
                  <a:tcPr marL="9525" marR="9525" marT="9525" marB="0" anchor="b"/>
                </a:tc>
                <a:extLst>
                  <a:ext uri="{0D108BD9-81ED-4DB2-BD59-A6C34878D82A}">
                    <a16:rowId xmlns="" xmlns:a16="http://schemas.microsoft.com/office/drawing/2014/main" val="10010"/>
                  </a:ext>
                </a:extLst>
              </a:tr>
              <a:tr h="205602">
                <a:tc>
                  <a:txBody>
                    <a:bodyPr/>
                    <a:lstStyle/>
                    <a:p>
                      <a:pPr algn="l" fontAlgn="b"/>
                      <a:r>
                        <a:rPr lang="en-US" sz="1200" b="0" i="0" u="none" strike="noStrike">
                          <a:solidFill>
                            <a:srgbClr val="000000"/>
                          </a:solidFill>
                          <a:effectLst/>
                          <a:latin typeface="+mn-lt"/>
                        </a:rPr>
                        <a:t>ingested</a:t>
                      </a:r>
                    </a:p>
                  </a:txBody>
                  <a:tcPr marL="9525" marR="9525" marT="9525" marB="0" anchor="b"/>
                </a:tc>
                <a:tc>
                  <a:txBody>
                    <a:bodyPr/>
                    <a:lstStyle/>
                    <a:p>
                      <a:pPr algn="r" fontAlgn="b"/>
                      <a:r>
                        <a:rPr lang="en-US" sz="1200" b="0" i="0" u="none" strike="noStrike" dirty="0">
                          <a:solidFill>
                            <a:srgbClr val="000000"/>
                          </a:solidFill>
                          <a:effectLst/>
                          <a:latin typeface="+mn-lt"/>
                        </a:rPr>
                        <a:t>5.52</a:t>
                      </a:r>
                    </a:p>
                  </a:txBody>
                  <a:tcPr marL="9525" marR="9525" marT="9525" marB="0" anchor="b"/>
                </a:tc>
                <a:extLst>
                  <a:ext uri="{0D108BD9-81ED-4DB2-BD59-A6C34878D82A}">
                    <a16:rowId xmlns="" xmlns:a16="http://schemas.microsoft.com/office/drawing/2014/main" val="10011"/>
                  </a:ext>
                </a:extLst>
              </a:tr>
              <a:tr h="205602">
                <a:tc>
                  <a:txBody>
                    <a:bodyPr/>
                    <a:lstStyle/>
                    <a:p>
                      <a:pPr algn="l" fontAlgn="b"/>
                      <a:r>
                        <a:rPr lang="en-US" sz="1200" b="0" i="0" u="none" strike="noStrike">
                          <a:solidFill>
                            <a:srgbClr val="000000"/>
                          </a:solidFill>
                          <a:effectLst/>
                          <a:latin typeface="+mn-lt"/>
                        </a:rPr>
                        <a:t>injury</a:t>
                      </a:r>
                    </a:p>
                  </a:txBody>
                  <a:tcPr marL="9525" marR="9525" marT="9525" marB="0" anchor="b"/>
                </a:tc>
                <a:tc>
                  <a:txBody>
                    <a:bodyPr/>
                    <a:lstStyle/>
                    <a:p>
                      <a:pPr algn="r" fontAlgn="b"/>
                      <a:r>
                        <a:rPr lang="en-US" sz="1200" b="0" i="0" u="none" strike="noStrike" dirty="0">
                          <a:solidFill>
                            <a:srgbClr val="000000"/>
                          </a:solidFill>
                          <a:effectLst/>
                          <a:latin typeface="+mn-lt"/>
                        </a:rPr>
                        <a:t>5.23</a:t>
                      </a:r>
                    </a:p>
                  </a:txBody>
                  <a:tcPr marL="9525" marR="9525" marT="9525" marB="0" anchor="b"/>
                </a:tc>
                <a:extLst>
                  <a:ext uri="{0D108BD9-81ED-4DB2-BD59-A6C34878D82A}">
                    <a16:rowId xmlns="" xmlns:a16="http://schemas.microsoft.com/office/drawing/2014/main" val="10012"/>
                  </a:ext>
                </a:extLst>
              </a:tr>
              <a:tr h="205602">
                <a:tc>
                  <a:txBody>
                    <a:bodyPr/>
                    <a:lstStyle/>
                    <a:p>
                      <a:pPr algn="l" fontAlgn="b"/>
                      <a:r>
                        <a:rPr lang="en-US" sz="1200" b="0" i="0" u="none" strike="noStrike">
                          <a:solidFill>
                            <a:srgbClr val="000000"/>
                          </a:solidFill>
                          <a:effectLst/>
                          <a:latin typeface="+mn-lt"/>
                        </a:rPr>
                        <a:t>hitting</a:t>
                      </a:r>
                    </a:p>
                  </a:txBody>
                  <a:tcPr marL="9525" marR="9525" marT="9525" marB="0" anchor="b"/>
                </a:tc>
                <a:tc>
                  <a:txBody>
                    <a:bodyPr/>
                    <a:lstStyle/>
                    <a:p>
                      <a:pPr algn="r" fontAlgn="b"/>
                      <a:r>
                        <a:rPr lang="en-US" sz="1200" b="0" i="0" u="none" strike="noStrike" dirty="0">
                          <a:solidFill>
                            <a:srgbClr val="000000"/>
                          </a:solidFill>
                          <a:effectLst/>
                          <a:latin typeface="+mn-lt"/>
                        </a:rPr>
                        <a:t>4.67</a:t>
                      </a:r>
                    </a:p>
                  </a:txBody>
                  <a:tcPr marL="9525" marR="9525" marT="9525" marB="0" anchor="b"/>
                </a:tc>
                <a:extLst>
                  <a:ext uri="{0D108BD9-81ED-4DB2-BD59-A6C34878D82A}">
                    <a16:rowId xmlns="" xmlns:a16="http://schemas.microsoft.com/office/drawing/2014/main" val="10013"/>
                  </a:ext>
                </a:extLst>
              </a:tr>
              <a:tr h="205602">
                <a:tc>
                  <a:txBody>
                    <a:bodyPr/>
                    <a:lstStyle/>
                    <a:p>
                      <a:pPr algn="l" fontAlgn="b"/>
                      <a:r>
                        <a:rPr lang="en-US" sz="1200" b="0" i="0" u="none" strike="noStrike">
                          <a:solidFill>
                            <a:srgbClr val="000000"/>
                          </a:solidFill>
                          <a:effectLst/>
                          <a:latin typeface="+mn-lt"/>
                        </a:rPr>
                        <a:t>landed</a:t>
                      </a:r>
                    </a:p>
                  </a:txBody>
                  <a:tcPr marL="9525" marR="9525" marT="9525" marB="0" anchor="b"/>
                </a:tc>
                <a:tc>
                  <a:txBody>
                    <a:bodyPr/>
                    <a:lstStyle/>
                    <a:p>
                      <a:pPr algn="r" fontAlgn="b"/>
                      <a:r>
                        <a:rPr lang="en-US" sz="1200" b="0" i="0" u="none" strike="noStrike" dirty="0">
                          <a:solidFill>
                            <a:srgbClr val="000000"/>
                          </a:solidFill>
                          <a:effectLst/>
                          <a:latin typeface="+mn-lt"/>
                        </a:rPr>
                        <a:t>4.31</a:t>
                      </a:r>
                    </a:p>
                  </a:txBody>
                  <a:tcPr marL="9525" marR="9525" marT="9525" marB="0" anchor="b"/>
                </a:tc>
                <a:extLst>
                  <a:ext uri="{0D108BD9-81ED-4DB2-BD59-A6C34878D82A}">
                    <a16:rowId xmlns="" xmlns:a16="http://schemas.microsoft.com/office/drawing/2014/main" val="10014"/>
                  </a:ext>
                </a:extLst>
              </a:tr>
              <a:tr h="205602">
                <a:tc>
                  <a:txBody>
                    <a:bodyPr/>
                    <a:lstStyle/>
                    <a:p>
                      <a:pPr algn="l" fontAlgn="b"/>
                      <a:r>
                        <a:rPr lang="en-US" sz="1200" b="0" i="0" u="none" strike="noStrike">
                          <a:solidFill>
                            <a:srgbClr val="000000"/>
                          </a:solidFill>
                          <a:effectLst/>
                          <a:latin typeface="+mn-lt"/>
                        </a:rPr>
                        <a:t>admit</a:t>
                      </a:r>
                    </a:p>
                  </a:txBody>
                  <a:tcPr marL="9525" marR="9525" marT="9525" marB="0" anchor="b"/>
                </a:tc>
                <a:tc>
                  <a:txBody>
                    <a:bodyPr/>
                    <a:lstStyle/>
                    <a:p>
                      <a:pPr algn="r" fontAlgn="b"/>
                      <a:r>
                        <a:rPr lang="en-US" sz="1200" b="0" i="0" u="none" strike="noStrike" dirty="0">
                          <a:solidFill>
                            <a:srgbClr val="000000"/>
                          </a:solidFill>
                          <a:effectLst/>
                          <a:latin typeface="+mn-lt"/>
                        </a:rPr>
                        <a:t>4.31</a:t>
                      </a:r>
                    </a:p>
                  </a:txBody>
                  <a:tcPr marL="9525" marR="9525" marT="9525" marB="0" anchor="b"/>
                </a:tc>
                <a:extLst>
                  <a:ext uri="{0D108BD9-81ED-4DB2-BD59-A6C34878D82A}">
                    <a16:rowId xmlns="" xmlns:a16="http://schemas.microsoft.com/office/drawing/2014/main" val="10015"/>
                  </a:ext>
                </a:extLst>
              </a:tr>
              <a:tr h="205602">
                <a:tc>
                  <a:txBody>
                    <a:bodyPr/>
                    <a:lstStyle/>
                    <a:p>
                      <a:pPr algn="l" fontAlgn="b"/>
                      <a:r>
                        <a:rPr lang="en-US" sz="1200" b="0" i="0" u="none" strike="noStrike">
                          <a:solidFill>
                            <a:srgbClr val="000000"/>
                          </a:solidFill>
                          <a:effectLst/>
                          <a:latin typeface="+mn-lt"/>
                        </a:rPr>
                        <a:t>ingestion</a:t>
                      </a:r>
                    </a:p>
                  </a:txBody>
                  <a:tcPr marL="9525" marR="9525" marT="9525" marB="0" anchor="b"/>
                </a:tc>
                <a:tc>
                  <a:txBody>
                    <a:bodyPr/>
                    <a:lstStyle/>
                    <a:p>
                      <a:pPr algn="r" fontAlgn="b"/>
                      <a:r>
                        <a:rPr lang="en-US" sz="1200" b="0" i="0" u="none" strike="noStrike" dirty="0">
                          <a:solidFill>
                            <a:srgbClr val="000000"/>
                          </a:solidFill>
                          <a:effectLst/>
                          <a:latin typeface="+mn-lt"/>
                        </a:rPr>
                        <a:t>4.06</a:t>
                      </a:r>
                    </a:p>
                  </a:txBody>
                  <a:tcPr marL="9525" marR="9525" marT="9525" marB="0" anchor="b"/>
                </a:tc>
                <a:extLst>
                  <a:ext uri="{0D108BD9-81ED-4DB2-BD59-A6C34878D82A}">
                    <a16:rowId xmlns="" xmlns:a16="http://schemas.microsoft.com/office/drawing/2014/main" val="10016"/>
                  </a:ext>
                </a:extLst>
              </a:tr>
              <a:tr h="205602">
                <a:tc>
                  <a:txBody>
                    <a:bodyPr/>
                    <a:lstStyle/>
                    <a:p>
                      <a:pPr algn="l" fontAlgn="b"/>
                      <a:r>
                        <a:rPr lang="en-US" sz="1200" b="0" i="0" u="none" strike="noStrike">
                          <a:solidFill>
                            <a:srgbClr val="000000"/>
                          </a:solidFill>
                          <a:effectLst/>
                          <a:latin typeface="+mn-lt"/>
                        </a:rPr>
                        <a:t>fall</a:t>
                      </a:r>
                    </a:p>
                  </a:txBody>
                  <a:tcPr marL="9525" marR="9525" marT="9525" marB="0" anchor="b"/>
                </a:tc>
                <a:tc>
                  <a:txBody>
                    <a:bodyPr/>
                    <a:lstStyle/>
                    <a:p>
                      <a:pPr algn="r" fontAlgn="b"/>
                      <a:r>
                        <a:rPr lang="en-US" sz="1200" b="0" i="0" u="none" strike="noStrike" dirty="0">
                          <a:solidFill>
                            <a:srgbClr val="000000"/>
                          </a:solidFill>
                          <a:effectLst/>
                          <a:latin typeface="+mn-lt"/>
                        </a:rPr>
                        <a:t>4.06</a:t>
                      </a:r>
                    </a:p>
                  </a:txBody>
                  <a:tcPr marL="9525" marR="9525" marT="9525" marB="0" anchor="b"/>
                </a:tc>
                <a:extLst>
                  <a:ext uri="{0D108BD9-81ED-4DB2-BD59-A6C34878D82A}">
                    <a16:rowId xmlns="" xmlns:a16="http://schemas.microsoft.com/office/drawing/2014/main" val="10017"/>
                  </a:ext>
                </a:extLst>
              </a:tr>
              <a:tr h="205602">
                <a:tc>
                  <a:txBody>
                    <a:bodyPr/>
                    <a:lstStyle/>
                    <a:p>
                      <a:pPr algn="l" fontAlgn="b"/>
                      <a:r>
                        <a:rPr lang="en-US" sz="1200" b="0" i="0" u="none" strike="noStrike">
                          <a:solidFill>
                            <a:srgbClr val="000000"/>
                          </a:solidFill>
                          <a:effectLst/>
                          <a:latin typeface="+mn-lt"/>
                        </a:rPr>
                        <a:t>laceration</a:t>
                      </a:r>
                    </a:p>
                  </a:txBody>
                  <a:tcPr marL="9525" marR="9525" marT="9525" marB="0" anchor="b"/>
                </a:tc>
                <a:tc>
                  <a:txBody>
                    <a:bodyPr/>
                    <a:lstStyle/>
                    <a:p>
                      <a:pPr algn="r" fontAlgn="b"/>
                      <a:r>
                        <a:rPr lang="en-US" sz="1200" b="0" i="0" u="none" strike="noStrike" dirty="0">
                          <a:solidFill>
                            <a:srgbClr val="000000"/>
                          </a:solidFill>
                          <a:effectLst/>
                          <a:latin typeface="+mn-lt"/>
                        </a:rPr>
                        <a:t>3.92</a:t>
                      </a:r>
                    </a:p>
                  </a:txBody>
                  <a:tcPr marL="9525" marR="9525" marT="9525" marB="0" anchor="b"/>
                </a:tc>
                <a:extLst>
                  <a:ext uri="{0D108BD9-81ED-4DB2-BD59-A6C34878D82A}">
                    <a16:rowId xmlns="" xmlns:a16="http://schemas.microsoft.com/office/drawing/2014/main" val="10018"/>
                  </a:ext>
                </a:extLst>
              </a:tr>
              <a:tr h="205602">
                <a:tc>
                  <a:txBody>
                    <a:bodyPr/>
                    <a:lstStyle/>
                    <a:p>
                      <a:pPr algn="l" fontAlgn="b"/>
                      <a:r>
                        <a:rPr lang="en-US" sz="1200" b="0" i="0" u="none" strike="noStrike">
                          <a:solidFill>
                            <a:srgbClr val="000000"/>
                          </a:solidFill>
                          <a:effectLst/>
                          <a:latin typeface="+mn-lt"/>
                        </a:rPr>
                        <a:t>humerus</a:t>
                      </a:r>
                    </a:p>
                  </a:txBody>
                  <a:tcPr marL="9525" marR="9525" marT="9525" marB="0" anchor="b"/>
                </a:tc>
                <a:tc>
                  <a:txBody>
                    <a:bodyPr/>
                    <a:lstStyle/>
                    <a:p>
                      <a:pPr algn="r" fontAlgn="b"/>
                      <a:r>
                        <a:rPr lang="en-US" sz="1200" b="0" i="0" u="none" strike="noStrike" dirty="0">
                          <a:solidFill>
                            <a:srgbClr val="000000"/>
                          </a:solidFill>
                          <a:effectLst/>
                          <a:latin typeface="+mn-lt"/>
                        </a:rPr>
                        <a:t>3.66</a:t>
                      </a:r>
                    </a:p>
                  </a:txBody>
                  <a:tcPr marL="9525" marR="9525" marT="9525" marB="0" anchor="b"/>
                </a:tc>
                <a:extLst>
                  <a:ext uri="{0D108BD9-81ED-4DB2-BD59-A6C34878D82A}">
                    <a16:rowId xmlns="" xmlns:a16="http://schemas.microsoft.com/office/drawing/2014/main" val="10019"/>
                  </a:ext>
                </a:extLst>
              </a:tr>
              <a:tr h="205602">
                <a:tc>
                  <a:txBody>
                    <a:bodyPr/>
                    <a:lstStyle/>
                    <a:p>
                      <a:pPr algn="l" fontAlgn="b"/>
                      <a:r>
                        <a:rPr lang="en-US" sz="1200" b="0" i="0" u="none" strike="noStrike">
                          <a:solidFill>
                            <a:srgbClr val="000000"/>
                          </a:solidFill>
                          <a:effectLst/>
                          <a:latin typeface="+mn-lt"/>
                        </a:rPr>
                        <a:t>stuck</a:t>
                      </a:r>
                    </a:p>
                  </a:txBody>
                  <a:tcPr marL="9525" marR="9525" marT="9525" marB="0" anchor="b"/>
                </a:tc>
                <a:tc>
                  <a:txBody>
                    <a:bodyPr/>
                    <a:lstStyle/>
                    <a:p>
                      <a:pPr algn="r" fontAlgn="b"/>
                      <a:r>
                        <a:rPr lang="en-US" sz="1200" b="0" i="0" u="none" strike="noStrike" dirty="0">
                          <a:solidFill>
                            <a:srgbClr val="000000"/>
                          </a:solidFill>
                          <a:effectLst/>
                          <a:latin typeface="+mn-lt"/>
                        </a:rPr>
                        <a:t>3.50</a:t>
                      </a:r>
                    </a:p>
                  </a:txBody>
                  <a:tcPr marL="9525" marR="9525" marT="9525" marB="0" anchor="b"/>
                </a:tc>
                <a:extLst>
                  <a:ext uri="{0D108BD9-81ED-4DB2-BD59-A6C34878D82A}">
                    <a16:rowId xmlns="" xmlns:a16="http://schemas.microsoft.com/office/drawing/2014/main" val="10020"/>
                  </a:ext>
                </a:extLst>
              </a:tr>
            </a:tbl>
          </a:graphicData>
        </a:graphic>
      </p:graphicFrame>
      <p:sp>
        <p:nvSpPr>
          <p:cNvPr id="12" name="TextBox 11"/>
          <p:cNvSpPr txBox="1"/>
          <p:nvPr/>
        </p:nvSpPr>
        <p:spPr>
          <a:xfrm>
            <a:off x="7029736" y="1796108"/>
            <a:ext cx="1371600" cy="400110"/>
          </a:xfrm>
          <a:prstGeom prst="rect">
            <a:avLst/>
          </a:prstGeom>
          <a:noFill/>
        </p:spPr>
        <p:txBody>
          <a:bodyPr wrap="square" rtlCol="0">
            <a:spAutoFit/>
          </a:bodyPr>
          <a:lstStyle/>
          <a:p>
            <a:pPr algn="ctr"/>
            <a:r>
              <a:rPr lang="en-US" sz="2000" u="sng" dirty="0"/>
              <a:t>Overlap</a:t>
            </a:r>
          </a:p>
        </p:txBody>
      </p:sp>
      <p:graphicFrame>
        <p:nvGraphicFramePr>
          <p:cNvPr id="13" name="Table 12"/>
          <p:cNvGraphicFramePr>
            <a:graphicFrameLocks noGrp="1"/>
          </p:cNvGraphicFramePr>
          <p:nvPr/>
        </p:nvGraphicFramePr>
        <p:xfrm>
          <a:off x="7068121" y="2196218"/>
          <a:ext cx="1333215" cy="3713712"/>
        </p:xfrm>
        <a:graphic>
          <a:graphicData uri="http://schemas.openxmlformats.org/drawingml/2006/table">
            <a:tbl>
              <a:tblPr firstRow="1" bandRow="1">
                <a:tableStyleId>{7E9639D4-E3E2-4D34-9284-5A2195B3D0D7}</a:tableStyleId>
              </a:tblPr>
              <a:tblGrid>
                <a:gridCol w="1333215">
                  <a:extLst>
                    <a:ext uri="{9D8B030D-6E8A-4147-A177-3AD203B41FA5}">
                      <a16:colId xmlns="" xmlns:a16="http://schemas.microsoft.com/office/drawing/2014/main" val="20000"/>
                    </a:ext>
                  </a:extLst>
                </a:gridCol>
              </a:tblGrid>
              <a:tr h="267647">
                <a:tc>
                  <a:txBody>
                    <a:bodyPr/>
                    <a:lstStyle/>
                    <a:p>
                      <a:pPr algn="ctr" fontAlgn="b"/>
                      <a:r>
                        <a:rPr lang="en-US" sz="1600" b="1" i="0" u="none" strike="noStrike" dirty="0">
                          <a:solidFill>
                            <a:schemeClr val="bg1"/>
                          </a:solidFill>
                          <a:effectLst/>
                          <a:latin typeface="+mn-lt"/>
                        </a:rPr>
                        <a:t>Word</a:t>
                      </a:r>
                    </a:p>
                  </a:txBody>
                  <a:tcPr marL="9525" marR="9525" marT="9525" marB="0" anchor="b">
                    <a:solidFill>
                      <a:srgbClr val="691638"/>
                    </a:solidFill>
                  </a:tcPr>
                </a:tc>
                <a:extLst>
                  <a:ext uri="{0D108BD9-81ED-4DB2-BD59-A6C34878D82A}">
                    <a16:rowId xmlns="" xmlns:a16="http://schemas.microsoft.com/office/drawing/2014/main" val="10000"/>
                  </a:ext>
                </a:extLst>
              </a:tr>
              <a:tr h="286005">
                <a:tc>
                  <a:txBody>
                    <a:bodyPr/>
                    <a:lstStyle/>
                    <a:p>
                      <a:pPr algn="ctr" fontAlgn="b"/>
                      <a:r>
                        <a:rPr lang="en-US" sz="1600" b="0" i="0" u="none" strike="noStrike" dirty="0">
                          <a:solidFill>
                            <a:srgbClr val="000000"/>
                          </a:solidFill>
                          <a:effectLst/>
                          <a:latin typeface="+mn-lt"/>
                        </a:rPr>
                        <a:t>swallowed</a:t>
                      </a:r>
                    </a:p>
                  </a:txBody>
                  <a:tcPr marL="9525" marR="9525" marT="9525" marB="0" anchor="b"/>
                </a:tc>
                <a:extLst>
                  <a:ext uri="{0D108BD9-81ED-4DB2-BD59-A6C34878D82A}">
                    <a16:rowId xmlns="" xmlns:a16="http://schemas.microsoft.com/office/drawing/2014/main" val="10001"/>
                  </a:ext>
                </a:extLst>
              </a:tr>
              <a:tr h="286005">
                <a:tc>
                  <a:txBody>
                    <a:bodyPr/>
                    <a:lstStyle/>
                    <a:p>
                      <a:pPr algn="ctr" fontAlgn="b"/>
                      <a:r>
                        <a:rPr lang="en-US" sz="1600" b="0" i="0" u="none" strike="noStrike" dirty="0">
                          <a:solidFill>
                            <a:srgbClr val="000000"/>
                          </a:solidFill>
                          <a:effectLst/>
                          <a:latin typeface="+mn-lt"/>
                        </a:rPr>
                        <a:t>ingested</a:t>
                      </a:r>
                    </a:p>
                  </a:txBody>
                  <a:tcPr marL="9525" marR="9525" marT="9525" marB="0" anchor="b"/>
                </a:tc>
                <a:extLst>
                  <a:ext uri="{0D108BD9-81ED-4DB2-BD59-A6C34878D82A}">
                    <a16:rowId xmlns="" xmlns:a16="http://schemas.microsoft.com/office/drawing/2014/main" val="10002"/>
                  </a:ext>
                </a:extLst>
              </a:tr>
              <a:tr h="286005">
                <a:tc>
                  <a:txBody>
                    <a:bodyPr/>
                    <a:lstStyle/>
                    <a:p>
                      <a:pPr algn="ctr" fontAlgn="b"/>
                      <a:r>
                        <a:rPr lang="en-US" sz="1600" b="0" i="0" u="none" strike="noStrike" dirty="0">
                          <a:solidFill>
                            <a:srgbClr val="000000"/>
                          </a:solidFill>
                          <a:effectLst/>
                          <a:latin typeface="+mn-lt"/>
                        </a:rPr>
                        <a:t>injury</a:t>
                      </a:r>
                    </a:p>
                  </a:txBody>
                  <a:tcPr marL="9525" marR="9525" marT="9525" marB="0" anchor="b"/>
                </a:tc>
                <a:extLst>
                  <a:ext uri="{0D108BD9-81ED-4DB2-BD59-A6C34878D82A}">
                    <a16:rowId xmlns="" xmlns:a16="http://schemas.microsoft.com/office/drawing/2014/main" val="10003"/>
                  </a:ext>
                </a:extLst>
              </a:tr>
              <a:tr h="286005">
                <a:tc>
                  <a:txBody>
                    <a:bodyPr/>
                    <a:lstStyle/>
                    <a:p>
                      <a:pPr algn="ctr" fontAlgn="b"/>
                      <a:r>
                        <a:rPr lang="en-US" sz="1600" b="0" i="0" u="none" strike="noStrike" dirty="0">
                          <a:solidFill>
                            <a:srgbClr val="000000"/>
                          </a:solidFill>
                          <a:effectLst/>
                          <a:latin typeface="+mn-lt"/>
                        </a:rPr>
                        <a:t>ingestion</a:t>
                      </a:r>
                    </a:p>
                  </a:txBody>
                  <a:tcPr marL="9525" marR="9525" marT="9525" marB="0" anchor="b"/>
                </a:tc>
                <a:extLst>
                  <a:ext uri="{0D108BD9-81ED-4DB2-BD59-A6C34878D82A}">
                    <a16:rowId xmlns="" xmlns:a16="http://schemas.microsoft.com/office/drawing/2014/main" val="10004"/>
                  </a:ext>
                </a:extLst>
              </a:tr>
              <a:tr h="300010">
                <a:tc>
                  <a:txBody>
                    <a:bodyPr/>
                    <a:lstStyle/>
                    <a:p>
                      <a:pPr algn="ctr" fontAlgn="b"/>
                      <a:r>
                        <a:rPr lang="en-US" sz="1600" b="0" i="0" u="none" strike="noStrike" dirty="0">
                          <a:solidFill>
                            <a:srgbClr val="000000"/>
                          </a:solidFill>
                          <a:effectLst/>
                          <a:latin typeface="+mn-lt"/>
                        </a:rPr>
                        <a:t>fall</a:t>
                      </a:r>
                    </a:p>
                  </a:txBody>
                  <a:tcPr marL="9525" marR="9525" marT="9525" marB="0" anchor="b"/>
                </a:tc>
                <a:extLst>
                  <a:ext uri="{0D108BD9-81ED-4DB2-BD59-A6C34878D82A}">
                    <a16:rowId xmlns="" xmlns:a16="http://schemas.microsoft.com/office/drawing/2014/main" val="10005"/>
                  </a:ext>
                </a:extLst>
              </a:tr>
              <a:tr h="286005">
                <a:tc>
                  <a:txBody>
                    <a:bodyPr/>
                    <a:lstStyle/>
                    <a:p>
                      <a:pPr algn="ctr" fontAlgn="b"/>
                      <a:r>
                        <a:rPr lang="en-US" sz="1600" b="0" i="0" u="none" strike="noStrike" dirty="0">
                          <a:solidFill>
                            <a:srgbClr val="000000"/>
                          </a:solidFill>
                          <a:effectLst/>
                          <a:latin typeface="+mn-lt"/>
                        </a:rPr>
                        <a:t>laceration</a:t>
                      </a:r>
                    </a:p>
                  </a:txBody>
                  <a:tcPr marL="9525" marR="9525" marT="9525" marB="0" anchor="b"/>
                </a:tc>
                <a:extLst>
                  <a:ext uri="{0D108BD9-81ED-4DB2-BD59-A6C34878D82A}">
                    <a16:rowId xmlns="" xmlns:a16="http://schemas.microsoft.com/office/drawing/2014/main" val="10006"/>
                  </a:ext>
                </a:extLst>
              </a:tr>
              <a:tr h="286005">
                <a:tc>
                  <a:txBody>
                    <a:bodyPr/>
                    <a:lstStyle/>
                    <a:p>
                      <a:pPr algn="ctr" fontAlgn="b"/>
                      <a:r>
                        <a:rPr lang="en-US" sz="1600" b="0" i="0" u="none" strike="noStrike" dirty="0">
                          <a:solidFill>
                            <a:srgbClr val="000000"/>
                          </a:solidFill>
                          <a:effectLst/>
                          <a:latin typeface="+mn-lt"/>
                        </a:rPr>
                        <a:t>choking</a:t>
                      </a:r>
                    </a:p>
                  </a:txBody>
                  <a:tcPr marL="9525" marR="9525" marT="9525" marB="0" anchor="b"/>
                </a:tc>
                <a:extLst>
                  <a:ext uri="{0D108BD9-81ED-4DB2-BD59-A6C34878D82A}">
                    <a16:rowId xmlns="" xmlns:a16="http://schemas.microsoft.com/office/drawing/2014/main" val="10007"/>
                  </a:ext>
                </a:extLst>
              </a:tr>
              <a:tr h="286005">
                <a:tc>
                  <a:txBody>
                    <a:bodyPr/>
                    <a:lstStyle/>
                    <a:p>
                      <a:pPr algn="ctr" fontAlgn="b"/>
                      <a:r>
                        <a:rPr lang="en-US" sz="1600" b="0" i="0" u="none" strike="noStrike" dirty="0">
                          <a:solidFill>
                            <a:srgbClr val="000000"/>
                          </a:solidFill>
                          <a:effectLst/>
                          <a:latin typeface="+mn-lt"/>
                        </a:rPr>
                        <a:t>aspiration</a:t>
                      </a:r>
                    </a:p>
                  </a:txBody>
                  <a:tcPr marL="9525" marR="9525" marT="9525" marB="0" anchor="b"/>
                </a:tc>
                <a:extLst>
                  <a:ext uri="{0D108BD9-81ED-4DB2-BD59-A6C34878D82A}">
                    <a16:rowId xmlns="" xmlns:a16="http://schemas.microsoft.com/office/drawing/2014/main" val="10008"/>
                  </a:ext>
                </a:extLst>
              </a:tr>
              <a:tr h="286005">
                <a:tc>
                  <a:txBody>
                    <a:bodyPr/>
                    <a:lstStyle/>
                    <a:p>
                      <a:pPr algn="ctr" fontAlgn="b"/>
                      <a:r>
                        <a:rPr lang="en-US" sz="1600" b="0" i="0" u="none" strike="noStrike" dirty="0">
                          <a:solidFill>
                            <a:srgbClr val="000000"/>
                          </a:solidFill>
                          <a:effectLst/>
                          <a:latin typeface="+mn-lt"/>
                        </a:rPr>
                        <a:t>vomiting</a:t>
                      </a:r>
                    </a:p>
                  </a:txBody>
                  <a:tcPr marL="9525" marR="9525" marT="9525" marB="0" anchor="b"/>
                </a:tc>
                <a:extLst>
                  <a:ext uri="{0D108BD9-81ED-4DB2-BD59-A6C34878D82A}">
                    <a16:rowId xmlns="" xmlns:a16="http://schemas.microsoft.com/office/drawing/2014/main" val="10009"/>
                  </a:ext>
                </a:extLst>
              </a:tr>
              <a:tr h="286005">
                <a:tc>
                  <a:txBody>
                    <a:bodyPr/>
                    <a:lstStyle/>
                    <a:p>
                      <a:pPr algn="ctr" fontAlgn="b"/>
                      <a:r>
                        <a:rPr lang="en-US" sz="1600" b="0" i="0" u="none" strike="noStrike" dirty="0">
                          <a:solidFill>
                            <a:srgbClr val="000000"/>
                          </a:solidFill>
                          <a:effectLst/>
                          <a:latin typeface="+mn-lt"/>
                        </a:rPr>
                        <a:t>fire</a:t>
                      </a:r>
                    </a:p>
                  </a:txBody>
                  <a:tcPr marL="9525" marR="9525" marT="9525" marB="0" anchor="b"/>
                </a:tc>
                <a:extLst>
                  <a:ext uri="{0D108BD9-81ED-4DB2-BD59-A6C34878D82A}">
                    <a16:rowId xmlns="" xmlns:a16="http://schemas.microsoft.com/office/drawing/2014/main" val="10010"/>
                  </a:ext>
                </a:extLst>
              </a:tr>
              <a:tr h="286005">
                <a:tc>
                  <a:txBody>
                    <a:bodyPr/>
                    <a:lstStyle/>
                    <a:p>
                      <a:pPr algn="ctr" fontAlgn="b"/>
                      <a:r>
                        <a:rPr lang="en-US" sz="1600" b="0" i="0" u="none" strike="noStrike" dirty="0">
                          <a:solidFill>
                            <a:srgbClr val="000000"/>
                          </a:solidFill>
                          <a:effectLst/>
                          <a:latin typeface="+mn-lt"/>
                        </a:rPr>
                        <a:t>pieces</a:t>
                      </a:r>
                    </a:p>
                  </a:txBody>
                  <a:tcPr marL="9525" marR="9525" marT="9525" marB="0" anchor="b"/>
                </a:tc>
                <a:extLst>
                  <a:ext uri="{0D108BD9-81ED-4DB2-BD59-A6C34878D82A}">
                    <a16:rowId xmlns="" xmlns:a16="http://schemas.microsoft.com/office/drawing/2014/main" val="10011"/>
                  </a:ext>
                </a:extLst>
              </a:tr>
              <a:tr h="286005">
                <a:tc>
                  <a:txBody>
                    <a:bodyPr/>
                    <a:lstStyle/>
                    <a:p>
                      <a:pPr algn="ctr" fontAlgn="b"/>
                      <a:r>
                        <a:rPr lang="en-US" sz="1600" b="0" i="0" u="none" strike="noStrike" dirty="0">
                          <a:solidFill>
                            <a:srgbClr val="000000"/>
                          </a:solidFill>
                          <a:effectLst/>
                          <a:latin typeface="+mn-lt"/>
                        </a:rPr>
                        <a:t>removed</a:t>
                      </a:r>
                    </a:p>
                  </a:txBody>
                  <a:tcPr marL="9525" marR="9525" marT="9525" marB="0" anchor="b"/>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315026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2F10E1F-9BCE-4C24-A816-AAC477218B03}"/>
              </a:ext>
            </a:extLst>
          </p:cNvPr>
          <p:cNvSpPr/>
          <p:nvPr/>
        </p:nvSpPr>
        <p:spPr bwMode="auto">
          <a:xfrm>
            <a:off x="0" y="0"/>
            <a:ext cx="914400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6" charset="-128"/>
            </a:endParaRPr>
          </a:p>
        </p:txBody>
      </p:sp>
      <p:sp>
        <p:nvSpPr>
          <p:cNvPr id="8" name="Title 1">
            <a:extLst>
              <a:ext uri="{FF2B5EF4-FFF2-40B4-BE49-F238E27FC236}">
                <a16:creationId xmlns="" xmlns:a16="http://schemas.microsoft.com/office/drawing/2014/main" id="{0CACD0E9-B0F0-41F3-A38D-F3EDDEF1D3D1}"/>
              </a:ext>
            </a:extLst>
          </p:cNvPr>
          <p:cNvSpPr txBox="1">
            <a:spLocks/>
          </p:cNvSpPr>
          <p:nvPr/>
        </p:nvSpPr>
        <p:spPr bwMode="auto">
          <a:xfrm>
            <a:off x="0" y="0"/>
            <a:ext cx="9144000" cy="685800"/>
          </a:xfrm>
          <a:prstGeom prst="rect">
            <a:avLst/>
          </a:prstGeom>
          <a:solidFill>
            <a:srgbClr val="691638"/>
          </a:solid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rgbClr val="691638"/>
                </a:solidFill>
                <a:latin typeface="+mj-lt"/>
                <a:ea typeface="+mj-ea"/>
                <a:cs typeface="+mj-cs"/>
              </a:defRPr>
            </a:lvl1pPr>
            <a:lvl2pPr algn="l" rtl="0" eaLnBrk="0" fontAlgn="base" hangingPunct="0">
              <a:spcBef>
                <a:spcPct val="0"/>
              </a:spcBef>
              <a:spcAft>
                <a:spcPct val="0"/>
              </a:spcAft>
              <a:defRPr sz="4400">
                <a:solidFill>
                  <a:srgbClr val="691638"/>
                </a:solidFill>
                <a:latin typeface="Arial" charset="0"/>
                <a:ea typeface="ＭＳ Ｐゴシック" pitchFamily="116" charset="-128"/>
              </a:defRPr>
            </a:lvl2pPr>
            <a:lvl3pPr algn="l" rtl="0" eaLnBrk="0" fontAlgn="base" hangingPunct="0">
              <a:spcBef>
                <a:spcPct val="0"/>
              </a:spcBef>
              <a:spcAft>
                <a:spcPct val="0"/>
              </a:spcAft>
              <a:defRPr sz="4400">
                <a:solidFill>
                  <a:srgbClr val="691638"/>
                </a:solidFill>
                <a:latin typeface="Arial" charset="0"/>
                <a:ea typeface="ＭＳ Ｐゴシック" pitchFamily="116" charset="-128"/>
              </a:defRPr>
            </a:lvl3pPr>
            <a:lvl4pPr algn="l" rtl="0" eaLnBrk="0" fontAlgn="base" hangingPunct="0">
              <a:spcBef>
                <a:spcPct val="0"/>
              </a:spcBef>
              <a:spcAft>
                <a:spcPct val="0"/>
              </a:spcAft>
              <a:defRPr sz="4400">
                <a:solidFill>
                  <a:srgbClr val="691638"/>
                </a:solidFill>
                <a:latin typeface="Arial" charset="0"/>
                <a:ea typeface="ＭＳ Ｐゴシック" pitchFamily="116" charset="-128"/>
              </a:defRPr>
            </a:lvl4pPr>
            <a:lvl5pPr algn="l" rtl="0" eaLnBrk="0" fontAlgn="base" hangingPunct="0">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ctr"/>
            <a:r>
              <a:rPr lang="en-US" sz="3800" b="1" kern="0" dirty="0">
                <a:solidFill>
                  <a:schemeClr val="bg1"/>
                </a:solidFill>
              </a:rPr>
              <a:t>Smoke Term Dictionaries</a:t>
            </a:r>
          </a:p>
        </p:txBody>
      </p:sp>
      <p:sp>
        <p:nvSpPr>
          <p:cNvPr id="21" name="Rectangle 20"/>
          <p:cNvSpPr/>
          <p:nvPr/>
        </p:nvSpPr>
        <p:spPr>
          <a:xfrm>
            <a:off x="0" y="990600"/>
            <a:ext cx="9144000" cy="1200329"/>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r>
              <a:rPr lang="en-US" sz="3600" b="1" dirty="0">
                <a:solidFill>
                  <a:schemeClr val="tx1">
                    <a:lumMod val="50000"/>
                    <a:lumOff val="50000"/>
                  </a:schemeClr>
                </a:solidFill>
              </a:rPr>
              <a:t>Assistive Products for Older Adults: Smoke Terms </a:t>
            </a:r>
            <a:endParaRPr lang="en-US" sz="3200" dirty="0">
              <a:solidFill>
                <a:schemeClr val="tx1">
                  <a:lumMod val="50000"/>
                  <a:lumOff val="50000"/>
                </a:schemeClr>
              </a:solidFill>
            </a:endParaRPr>
          </a:p>
        </p:txBody>
      </p:sp>
      <p:sp>
        <p:nvSpPr>
          <p:cNvPr id="24" name="Content Placeholder 2"/>
          <p:cNvSpPr>
            <a:spLocks noGrp="1"/>
          </p:cNvSpPr>
          <p:nvPr/>
        </p:nvSpPr>
        <p:spPr bwMode="auto">
          <a:xfrm>
            <a:off x="2604899" y="2286000"/>
            <a:ext cx="2348101" cy="4339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691638"/>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DC5A21"/>
              </a:buClr>
              <a:buFont typeface="Times"/>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87ADB0"/>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ct val="0"/>
              </a:spcBef>
              <a:buClr>
                <a:srgbClr val="FF0000"/>
              </a:buClr>
              <a:buFont typeface="Wingdings" panose="05000000000000000000" pitchFamily="2" charset="2"/>
              <a:buChar char="§"/>
            </a:pPr>
            <a:r>
              <a:rPr lang="en-US" sz="2000" b="1" kern="1200" dirty="0">
                <a:solidFill>
                  <a:srgbClr val="FF0000"/>
                </a:solidFill>
                <a:latin typeface="Arial" pitchFamily="34" charset="0"/>
                <a:ea typeface="ＭＳ Ｐゴシック" pitchFamily="34" charset="-128"/>
              </a:rPr>
              <a:t>dangerous</a:t>
            </a:r>
          </a:p>
          <a:p>
            <a:pPr>
              <a:spcBef>
                <a:spcPct val="0"/>
              </a:spcBef>
              <a:buClr>
                <a:srgbClr val="FF0000"/>
              </a:buClr>
              <a:buFont typeface="Wingdings" panose="05000000000000000000" pitchFamily="2" charset="2"/>
              <a:buChar char="§"/>
            </a:pPr>
            <a:r>
              <a:rPr lang="en-US" sz="2000" b="1" kern="1200" dirty="0">
                <a:solidFill>
                  <a:srgbClr val="FF0000"/>
                </a:solidFill>
                <a:latin typeface="Arial" pitchFamily="34" charset="0"/>
                <a:ea typeface="ＭＳ Ｐゴシック" pitchFamily="34" charset="-128"/>
              </a:rPr>
              <a:t>unsafe</a:t>
            </a:r>
          </a:p>
          <a:p>
            <a:pPr>
              <a:spcBef>
                <a:spcPct val="0"/>
              </a:spcBef>
              <a:buClr>
                <a:srgbClr val="FF0000"/>
              </a:buClr>
              <a:buFont typeface="Wingdings" panose="05000000000000000000" pitchFamily="2" charset="2"/>
              <a:buChar char="§"/>
            </a:pPr>
            <a:r>
              <a:rPr lang="en-US" sz="2000" b="1" kern="1200" dirty="0">
                <a:solidFill>
                  <a:srgbClr val="FF0000"/>
                </a:solidFill>
                <a:latin typeface="Arial" pitchFamily="34" charset="0"/>
                <a:ea typeface="ＭＳ Ｐゴシック" pitchFamily="34" charset="-128"/>
              </a:rPr>
              <a:t>slippery</a:t>
            </a:r>
          </a:p>
          <a:p>
            <a:pPr>
              <a:spcBef>
                <a:spcPct val="0"/>
              </a:spcBef>
              <a:buClr>
                <a:srgbClr val="FF0000"/>
              </a:buClr>
              <a:buFont typeface="Wingdings" panose="05000000000000000000" pitchFamily="2" charset="2"/>
              <a:buChar char="§"/>
            </a:pPr>
            <a:r>
              <a:rPr lang="en-US" sz="2000" b="1" kern="1200" dirty="0">
                <a:solidFill>
                  <a:srgbClr val="FF0000"/>
                </a:solidFill>
                <a:latin typeface="Arial" pitchFamily="34" charset="0"/>
                <a:ea typeface="ＭＳ Ｐゴシック" pitchFamily="34" charset="-128"/>
              </a:rPr>
              <a:t>sharp</a:t>
            </a:r>
          </a:p>
          <a:p>
            <a:pPr>
              <a:spcBef>
                <a:spcPct val="0"/>
              </a:spcBef>
              <a:buClr>
                <a:srgbClr val="FF0000"/>
              </a:buClr>
              <a:buFont typeface="Wingdings" panose="05000000000000000000" pitchFamily="2" charset="2"/>
              <a:buChar char="§"/>
            </a:pPr>
            <a:r>
              <a:rPr lang="en-US" sz="2000" b="1" kern="1200" dirty="0">
                <a:solidFill>
                  <a:srgbClr val="FF0000"/>
                </a:solidFill>
                <a:latin typeface="Arial" pitchFamily="34" charset="0"/>
                <a:ea typeface="ＭＳ Ｐゴシック" pitchFamily="34" charset="-128"/>
              </a:rPr>
              <a:t>wobbly</a:t>
            </a:r>
          </a:p>
          <a:p>
            <a:pPr>
              <a:spcBef>
                <a:spcPct val="0"/>
              </a:spcBef>
              <a:buClr>
                <a:srgbClr val="FF0000"/>
              </a:buClr>
              <a:buFont typeface="Wingdings" panose="05000000000000000000" pitchFamily="2" charset="2"/>
              <a:buChar char="§"/>
            </a:pPr>
            <a:r>
              <a:rPr lang="en-US" sz="2000" b="1" kern="1200" dirty="0">
                <a:solidFill>
                  <a:srgbClr val="FF0000"/>
                </a:solidFill>
                <a:latin typeface="Arial" pitchFamily="34" charset="0"/>
                <a:ea typeface="ＭＳ Ｐゴシック" pitchFamily="34" charset="-128"/>
              </a:rPr>
              <a:t>cutouts</a:t>
            </a:r>
          </a:p>
          <a:p>
            <a:pPr>
              <a:spcBef>
                <a:spcPct val="0"/>
              </a:spcBef>
              <a:buClr>
                <a:srgbClr val="FF0000"/>
              </a:buClr>
              <a:buFont typeface="Wingdings" panose="05000000000000000000" pitchFamily="2" charset="2"/>
              <a:buChar char="§"/>
            </a:pPr>
            <a:r>
              <a:rPr lang="en-US" sz="2000" b="1" kern="1200" dirty="0">
                <a:solidFill>
                  <a:srgbClr val="FF0000"/>
                </a:solidFill>
                <a:latin typeface="Arial" pitchFamily="34" charset="0"/>
                <a:ea typeface="ＭＳ Ｐゴシック" pitchFamily="34" charset="-128"/>
              </a:rPr>
              <a:t>shaky</a:t>
            </a:r>
          </a:p>
          <a:p>
            <a:pPr>
              <a:spcBef>
                <a:spcPct val="0"/>
              </a:spcBef>
              <a:buClr>
                <a:srgbClr val="FF0000"/>
              </a:buClr>
              <a:buFont typeface="Wingdings" panose="05000000000000000000" pitchFamily="2" charset="2"/>
              <a:buChar char="§"/>
            </a:pPr>
            <a:r>
              <a:rPr lang="en-US" sz="2000" b="1" kern="1200" dirty="0">
                <a:solidFill>
                  <a:srgbClr val="FF0000"/>
                </a:solidFill>
                <a:latin typeface="Arial" pitchFamily="34" charset="0"/>
                <a:ea typeface="ＭＳ Ｐゴシック" pitchFamily="34" charset="-128"/>
              </a:rPr>
              <a:t>loose</a:t>
            </a:r>
          </a:p>
          <a:p>
            <a:pPr>
              <a:spcBef>
                <a:spcPct val="0"/>
              </a:spcBef>
              <a:buClr>
                <a:srgbClr val="FF0000"/>
              </a:buClr>
              <a:buFont typeface="Wingdings" panose="05000000000000000000" pitchFamily="2" charset="2"/>
              <a:buChar char="§"/>
            </a:pPr>
            <a:r>
              <a:rPr lang="en-US" sz="2000" b="1" kern="1200" dirty="0">
                <a:solidFill>
                  <a:srgbClr val="FF0000"/>
                </a:solidFill>
                <a:latin typeface="Arial" pitchFamily="34" charset="0"/>
                <a:ea typeface="ＭＳ Ｐゴシック" pitchFamily="34" charset="-128"/>
              </a:rPr>
              <a:t>hurts</a:t>
            </a:r>
          </a:p>
          <a:p>
            <a:pPr>
              <a:spcBef>
                <a:spcPct val="0"/>
              </a:spcBef>
              <a:buClr>
                <a:srgbClr val="FF0000"/>
              </a:buClr>
              <a:buFont typeface="Wingdings" panose="05000000000000000000" pitchFamily="2" charset="2"/>
              <a:buChar char="§"/>
            </a:pPr>
            <a:r>
              <a:rPr lang="en-US" sz="2000" b="1" kern="1200" dirty="0">
                <a:solidFill>
                  <a:srgbClr val="FF0000"/>
                </a:solidFill>
                <a:latin typeface="Arial" pitchFamily="34" charset="0"/>
                <a:ea typeface="ＭＳ Ｐゴシック" pitchFamily="34" charset="-128"/>
              </a:rPr>
              <a:t>killed</a:t>
            </a:r>
          </a:p>
          <a:p>
            <a:pPr>
              <a:spcBef>
                <a:spcPct val="0"/>
              </a:spcBef>
              <a:buClr>
                <a:srgbClr val="FF0000"/>
              </a:buClr>
              <a:buFont typeface="Wingdings" panose="05000000000000000000" pitchFamily="2" charset="2"/>
              <a:buChar char="§"/>
            </a:pPr>
            <a:r>
              <a:rPr lang="en-US" sz="2000" b="1" kern="1200" dirty="0">
                <a:solidFill>
                  <a:srgbClr val="FF0000"/>
                </a:solidFill>
                <a:latin typeface="Arial" pitchFamily="34" charset="0"/>
                <a:ea typeface="ＭＳ Ｐゴシック" pitchFamily="34" charset="-128"/>
              </a:rPr>
              <a:t>unevenly</a:t>
            </a:r>
          </a:p>
          <a:p>
            <a:pPr>
              <a:spcBef>
                <a:spcPct val="0"/>
              </a:spcBef>
              <a:buClr>
                <a:srgbClr val="FF0000"/>
              </a:buClr>
              <a:buFont typeface="Wingdings" panose="05000000000000000000" pitchFamily="2" charset="2"/>
              <a:buChar char="§"/>
            </a:pPr>
            <a:r>
              <a:rPr lang="en-US" sz="2000" b="1" kern="1200" dirty="0">
                <a:solidFill>
                  <a:srgbClr val="FF0000"/>
                </a:solidFill>
                <a:latin typeface="Arial" pitchFamily="34" charset="0"/>
                <a:ea typeface="ＭＳ Ｐゴシック" pitchFamily="34" charset="-128"/>
              </a:rPr>
              <a:t>splay</a:t>
            </a:r>
          </a:p>
          <a:p>
            <a:pPr>
              <a:spcBef>
                <a:spcPct val="0"/>
              </a:spcBef>
              <a:buClr>
                <a:srgbClr val="FF0000"/>
              </a:buClr>
              <a:buFont typeface="Wingdings" panose="05000000000000000000" pitchFamily="2" charset="2"/>
              <a:buChar char="§"/>
            </a:pPr>
            <a:r>
              <a:rPr lang="en-US" sz="2000" b="1" kern="1200" dirty="0">
                <a:solidFill>
                  <a:srgbClr val="FF0000"/>
                </a:solidFill>
                <a:latin typeface="Arial" pitchFamily="34" charset="0"/>
                <a:ea typeface="ＭＳ Ｐゴシック" pitchFamily="34" charset="-128"/>
              </a:rPr>
              <a:t>fall</a:t>
            </a:r>
          </a:p>
        </p:txBody>
      </p:sp>
      <p:sp>
        <p:nvSpPr>
          <p:cNvPr id="25" name="TextBox 9"/>
          <p:cNvSpPr txBox="1"/>
          <p:nvPr/>
        </p:nvSpPr>
        <p:spPr>
          <a:xfrm>
            <a:off x="4953000" y="2286000"/>
            <a:ext cx="2109092" cy="378565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342900" indent="-342900">
              <a:buClr>
                <a:srgbClr val="FF0000"/>
              </a:buClr>
              <a:buFont typeface="Wingdings" panose="05000000000000000000" pitchFamily="2" charset="2"/>
              <a:buChar char="§"/>
            </a:pPr>
            <a:r>
              <a:rPr lang="en-US" sz="2000" b="1" dirty="0">
                <a:solidFill>
                  <a:srgbClr val="FF0000"/>
                </a:solidFill>
              </a:rPr>
              <a:t>cautious</a:t>
            </a:r>
          </a:p>
          <a:p>
            <a:pPr marL="342900" indent="-342900">
              <a:buClr>
                <a:srgbClr val="FF0000"/>
              </a:buClr>
              <a:buFont typeface="Wingdings" panose="05000000000000000000" pitchFamily="2" charset="2"/>
              <a:buChar char="§"/>
            </a:pPr>
            <a:r>
              <a:rPr lang="en-US" sz="2000" b="1" dirty="0">
                <a:solidFill>
                  <a:srgbClr val="FF0000"/>
                </a:solidFill>
              </a:rPr>
              <a:t>moves</a:t>
            </a:r>
          </a:p>
          <a:p>
            <a:pPr marL="342900" indent="-342900">
              <a:buClr>
                <a:srgbClr val="FF0000"/>
              </a:buClr>
              <a:buFont typeface="Wingdings" panose="05000000000000000000" pitchFamily="2" charset="2"/>
              <a:buChar char="§"/>
            </a:pPr>
            <a:r>
              <a:rPr lang="en-US" sz="2000" b="1" dirty="0">
                <a:solidFill>
                  <a:srgbClr val="FF0000"/>
                </a:solidFill>
              </a:rPr>
              <a:t>risk</a:t>
            </a:r>
          </a:p>
          <a:p>
            <a:pPr marL="342900" indent="-342900">
              <a:buClr>
                <a:srgbClr val="FF0000"/>
              </a:buClr>
              <a:buFont typeface="Wingdings" panose="05000000000000000000" pitchFamily="2" charset="2"/>
              <a:buChar char="§"/>
            </a:pPr>
            <a:r>
              <a:rPr lang="en-US" sz="2000" b="1" dirty="0">
                <a:solidFill>
                  <a:srgbClr val="FF0000"/>
                </a:solidFill>
              </a:rPr>
              <a:t>injured</a:t>
            </a:r>
          </a:p>
          <a:p>
            <a:pPr marL="342900" indent="-342900">
              <a:buClr>
                <a:srgbClr val="FF0000"/>
              </a:buClr>
              <a:buFont typeface="Wingdings" panose="05000000000000000000" pitchFamily="2" charset="2"/>
              <a:buChar char="§"/>
            </a:pPr>
            <a:r>
              <a:rPr lang="en-US" sz="2000" b="1" dirty="0">
                <a:solidFill>
                  <a:srgbClr val="FF0000"/>
                </a:solidFill>
              </a:rPr>
              <a:t>detached</a:t>
            </a:r>
          </a:p>
          <a:p>
            <a:pPr marL="342900" indent="-342900">
              <a:buClr>
                <a:srgbClr val="FF0000"/>
              </a:buClr>
              <a:buFont typeface="Wingdings" panose="05000000000000000000" pitchFamily="2" charset="2"/>
              <a:buChar char="§"/>
            </a:pPr>
            <a:r>
              <a:rPr lang="en-US" sz="2000" b="1" dirty="0">
                <a:solidFill>
                  <a:srgbClr val="FF0000"/>
                </a:solidFill>
              </a:rPr>
              <a:t>slippage</a:t>
            </a:r>
          </a:p>
          <a:p>
            <a:pPr marL="342900" indent="-342900">
              <a:buClr>
                <a:srgbClr val="FF0000"/>
              </a:buClr>
              <a:buFont typeface="Wingdings" panose="05000000000000000000" pitchFamily="2" charset="2"/>
              <a:buChar char="§"/>
            </a:pPr>
            <a:r>
              <a:rPr lang="en-US" sz="2000" b="1" dirty="0">
                <a:solidFill>
                  <a:srgbClr val="FF0000"/>
                </a:solidFill>
              </a:rPr>
              <a:t>kill</a:t>
            </a:r>
          </a:p>
          <a:p>
            <a:pPr marL="342900" indent="-342900">
              <a:buClr>
                <a:srgbClr val="FF0000"/>
              </a:buClr>
              <a:buFont typeface="Wingdings" panose="05000000000000000000" pitchFamily="2" charset="2"/>
              <a:buChar char="§"/>
            </a:pPr>
            <a:r>
              <a:rPr lang="en-US" sz="2000" b="1" dirty="0">
                <a:solidFill>
                  <a:srgbClr val="FF0000"/>
                </a:solidFill>
              </a:rPr>
              <a:t>bloating</a:t>
            </a:r>
          </a:p>
          <a:p>
            <a:pPr marL="342900" indent="-342900">
              <a:buClr>
                <a:srgbClr val="FF0000"/>
              </a:buClr>
              <a:buFont typeface="Wingdings" panose="05000000000000000000" pitchFamily="2" charset="2"/>
              <a:buChar char="§"/>
            </a:pPr>
            <a:r>
              <a:rPr lang="en-US" sz="2000" b="1" dirty="0">
                <a:solidFill>
                  <a:srgbClr val="FF0000"/>
                </a:solidFill>
              </a:rPr>
              <a:t>unbalanced</a:t>
            </a:r>
          </a:p>
          <a:p>
            <a:pPr marL="342900" indent="-342900">
              <a:buClr>
                <a:srgbClr val="FF0000"/>
              </a:buClr>
              <a:buFont typeface="Wingdings" panose="05000000000000000000" pitchFamily="2" charset="2"/>
              <a:buChar char="§"/>
            </a:pPr>
            <a:r>
              <a:rPr lang="en-US" sz="2000" b="1" dirty="0">
                <a:solidFill>
                  <a:srgbClr val="FF0000"/>
                </a:solidFill>
              </a:rPr>
              <a:t>bruise</a:t>
            </a:r>
          </a:p>
          <a:p>
            <a:pPr marL="342900" indent="-342900">
              <a:buClr>
                <a:srgbClr val="FF0000"/>
              </a:buClr>
              <a:buFont typeface="Wingdings" panose="05000000000000000000" pitchFamily="2" charset="2"/>
              <a:buChar char="§"/>
            </a:pPr>
            <a:r>
              <a:rPr lang="en-US" sz="2000" b="1" dirty="0">
                <a:solidFill>
                  <a:srgbClr val="FF0000"/>
                </a:solidFill>
              </a:rPr>
              <a:t>shocks</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483371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000F7EA-A445-4A6A-A341-003BC0E5A571}" type="slidenum">
              <a:rPr lang="en-US" smtClean="0"/>
              <a:pPr>
                <a:defRPr/>
              </a:pPr>
              <a:t>9</a:t>
            </a:fld>
            <a:endParaRPr lang="en-US" dirty="0"/>
          </a:p>
        </p:txBody>
      </p:sp>
      <p:sp>
        <p:nvSpPr>
          <p:cNvPr id="5" name="Rectangle 4">
            <a:extLst>
              <a:ext uri="{FF2B5EF4-FFF2-40B4-BE49-F238E27FC236}">
                <a16:creationId xmlns="" xmlns:a16="http://schemas.microsoft.com/office/drawing/2014/main" id="{42F10E1F-9BCE-4C24-A816-AAC477218B03}"/>
              </a:ext>
            </a:extLst>
          </p:cNvPr>
          <p:cNvSpPr/>
          <p:nvPr/>
        </p:nvSpPr>
        <p:spPr bwMode="auto">
          <a:xfrm>
            <a:off x="0" y="0"/>
            <a:ext cx="914400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6" charset="-128"/>
            </a:endParaRPr>
          </a:p>
        </p:txBody>
      </p:sp>
      <p:sp>
        <p:nvSpPr>
          <p:cNvPr id="8" name="Title 1">
            <a:extLst>
              <a:ext uri="{FF2B5EF4-FFF2-40B4-BE49-F238E27FC236}">
                <a16:creationId xmlns="" xmlns:a16="http://schemas.microsoft.com/office/drawing/2014/main" id="{0CACD0E9-B0F0-41F3-A38D-F3EDDEF1D3D1}"/>
              </a:ext>
            </a:extLst>
          </p:cNvPr>
          <p:cNvSpPr txBox="1">
            <a:spLocks/>
          </p:cNvSpPr>
          <p:nvPr/>
        </p:nvSpPr>
        <p:spPr bwMode="auto">
          <a:xfrm>
            <a:off x="0" y="0"/>
            <a:ext cx="9144000" cy="685800"/>
          </a:xfrm>
          <a:prstGeom prst="rect">
            <a:avLst/>
          </a:prstGeom>
          <a:solidFill>
            <a:srgbClr val="691638"/>
          </a:solid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rgbClr val="691638"/>
                </a:solidFill>
                <a:latin typeface="+mj-lt"/>
                <a:ea typeface="+mj-ea"/>
                <a:cs typeface="+mj-cs"/>
              </a:defRPr>
            </a:lvl1pPr>
            <a:lvl2pPr algn="l" rtl="0" eaLnBrk="0" fontAlgn="base" hangingPunct="0">
              <a:spcBef>
                <a:spcPct val="0"/>
              </a:spcBef>
              <a:spcAft>
                <a:spcPct val="0"/>
              </a:spcAft>
              <a:defRPr sz="4400">
                <a:solidFill>
                  <a:srgbClr val="691638"/>
                </a:solidFill>
                <a:latin typeface="Arial" charset="0"/>
                <a:ea typeface="ＭＳ Ｐゴシック" pitchFamily="116" charset="-128"/>
              </a:defRPr>
            </a:lvl2pPr>
            <a:lvl3pPr algn="l" rtl="0" eaLnBrk="0" fontAlgn="base" hangingPunct="0">
              <a:spcBef>
                <a:spcPct val="0"/>
              </a:spcBef>
              <a:spcAft>
                <a:spcPct val="0"/>
              </a:spcAft>
              <a:defRPr sz="4400">
                <a:solidFill>
                  <a:srgbClr val="691638"/>
                </a:solidFill>
                <a:latin typeface="Arial" charset="0"/>
                <a:ea typeface="ＭＳ Ｐゴシック" pitchFamily="116" charset="-128"/>
              </a:defRPr>
            </a:lvl3pPr>
            <a:lvl4pPr algn="l" rtl="0" eaLnBrk="0" fontAlgn="base" hangingPunct="0">
              <a:spcBef>
                <a:spcPct val="0"/>
              </a:spcBef>
              <a:spcAft>
                <a:spcPct val="0"/>
              </a:spcAft>
              <a:defRPr sz="4400">
                <a:solidFill>
                  <a:srgbClr val="691638"/>
                </a:solidFill>
                <a:latin typeface="Arial" charset="0"/>
                <a:ea typeface="ＭＳ Ｐゴシック" pitchFamily="116" charset="-128"/>
              </a:defRPr>
            </a:lvl4pPr>
            <a:lvl5pPr algn="l" rtl="0" eaLnBrk="0" fontAlgn="base" hangingPunct="0">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ctr"/>
            <a:r>
              <a:rPr lang="en-US" sz="3800" b="1" kern="0" dirty="0">
                <a:solidFill>
                  <a:schemeClr val="bg1"/>
                </a:solidFill>
              </a:rPr>
              <a:t>Smoke Terms vs Sentiment Analysis</a:t>
            </a:r>
          </a:p>
        </p:txBody>
      </p:sp>
      <p:sp>
        <p:nvSpPr>
          <p:cNvPr id="9" name="Content Placeholder 2"/>
          <p:cNvSpPr>
            <a:spLocks noGrp="1"/>
          </p:cNvSpPr>
          <p:nvPr>
            <p:ph idx="1"/>
          </p:nvPr>
        </p:nvSpPr>
        <p:spPr>
          <a:xfrm>
            <a:off x="152400" y="762000"/>
            <a:ext cx="8839200" cy="4879976"/>
          </a:xfrm>
        </p:spPr>
        <p:txBody>
          <a:bodyPr/>
          <a:lstStyle/>
          <a:p>
            <a:pPr marL="0" indent="0" algn="ctr">
              <a:buNone/>
            </a:pPr>
            <a:r>
              <a:rPr lang="en-US" sz="2400" i="1" dirty="0"/>
              <a:t>Finding hazards faster</a:t>
            </a:r>
          </a:p>
          <a:p>
            <a:pPr marL="0" indent="0" algn="ctr">
              <a:buNone/>
            </a:pPr>
            <a:r>
              <a:rPr lang="en-US" sz="2400" i="1" dirty="0"/>
              <a:t> </a:t>
            </a:r>
            <a:r>
              <a:rPr lang="en-US" sz="2400" dirty="0"/>
              <a:t>using ranked computer-scored reviews</a:t>
            </a:r>
          </a:p>
        </p:txBody>
      </p:sp>
      <p:pic>
        <p:nvPicPr>
          <p:cNvPr id="7" name="Picture 6"/>
          <p:cNvPicPr>
            <a:picLocks noChangeAspect="1"/>
          </p:cNvPicPr>
          <p:nvPr/>
        </p:nvPicPr>
        <p:blipFill>
          <a:blip r:embed="rId3"/>
          <a:stretch>
            <a:fillRect/>
          </a:stretch>
        </p:blipFill>
        <p:spPr>
          <a:xfrm>
            <a:off x="914400" y="1752600"/>
            <a:ext cx="7639594" cy="5029200"/>
          </a:xfrm>
          <a:prstGeom prst="rect">
            <a:avLst/>
          </a:prstGeom>
        </p:spPr>
      </p:pic>
    </p:spTree>
    <p:extLst>
      <p:ext uri="{BB962C8B-B14F-4D97-AF65-F5344CB8AC3E}">
        <p14:creationId xmlns:p14="http://schemas.microsoft.com/office/powerpoint/2010/main" val="34178815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6771</TotalTime>
  <Words>1726</Words>
  <Application>Microsoft Macintosh PowerPoint</Application>
  <PresentationFormat>On-screen Show (4:3)</PresentationFormat>
  <Paragraphs>418</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SPSP Webinar Speakers</vt:lpstr>
      <vt:lpstr>Agenda</vt:lpstr>
      <vt:lpstr>PowerPoint Presentation</vt:lpstr>
      <vt:lpstr> The common words consumers really use to express safety concerns…</vt:lpstr>
      <vt:lpstr>  Smoke words are highly industry-specific. In countertop appliances, there are 11 key smoke terms, some unexpected!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Components of a Leading-Class Safety Data Analytics Infrastructure (SDAI)</vt:lpstr>
      <vt:lpstr>A Leading-Class SDAI Identifies Product Safety Issues Earlier than Traditional Methods</vt:lpstr>
      <vt:lpstr>Data visualizations enable end-to-end issue management, performance monitoring, and research and analysis</vt:lpstr>
      <vt:lpstr>PowerPoint Presentation</vt:lpstr>
      <vt:lpstr>PowerPoint Presentation</vt:lpstr>
      <vt:lpstr>Upcoming Webinars</vt:lpstr>
      <vt:lpstr>SPSP/ADK Educational Programs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Barrera</dc:creator>
  <cp:lastModifiedBy>Don Mays</cp:lastModifiedBy>
  <cp:revision>152</cp:revision>
  <cp:lastPrinted>2021-09-15T03:01:52Z</cp:lastPrinted>
  <dcterms:created xsi:type="dcterms:W3CDTF">2021-02-12T17:20:34Z</dcterms:created>
  <dcterms:modified xsi:type="dcterms:W3CDTF">2023-04-19T11:56:17Z</dcterms:modified>
</cp:coreProperties>
</file>