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0" r:id="rId2"/>
    <p:sldId id="263" r:id="rId3"/>
    <p:sldId id="367" r:id="rId4"/>
    <p:sldId id="368" r:id="rId5"/>
    <p:sldId id="374" r:id="rId6"/>
    <p:sldId id="468" r:id="rId7"/>
    <p:sldId id="372" r:id="rId8"/>
    <p:sldId id="446" r:id="rId9"/>
    <p:sldId id="371" r:id="rId10"/>
    <p:sldId id="370" r:id="rId11"/>
    <p:sldId id="373" r:id="rId12"/>
    <p:sldId id="366" r:id="rId13"/>
    <p:sldId id="278"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arrera" initials="JB" lastIdx="1" clrIdx="0">
    <p:extLst>
      <p:ext uri="{19B8F6BF-5375-455C-9EA6-DF929625EA0E}">
        <p15:presenceInfo xmlns:p15="http://schemas.microsoft.com/office/powerpoint/2012/main" userId="S::j.barrera@goliathgames.com::1b971fd8-c89f-4eb9-ae5b-5043991bd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74" autoAdjust="0"/>
  </p:normalViewPr>
  <p:slideViewPr>
    <p:cSldViewPr snapToGrid="0">
      <p:cViewPr varScale="1">
        <p:scale>
          <a:sx n="76" d="100"/>
          <a:sy n="76" d="100"/>
        </p:scale>
        <p:origin x="1670" y="6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221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403211DB-8663-42E2-BC94-352C181BBD5C}" type="datetimeFigureOut">
              <a:rPr lang="en-US" smtClean="0"/>
              <a:t>9/14/2021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56C512-15FF-432A-AE77-A2B24242FAA9}" type="slidenum">
              <a:rPr lang="en-US" smtClean="0"/>
              <a:t>‹#›</a:t>
            </a:fld>
            <a:endParaRPr lang="en-US"/>
          </a:p>
        </p:txBody>
      </p:sp>
    </p:spTree>
    <p:extLst>
      <p:ext uri="{BB962C8B-B14F-4D97-AF65-F5344CB8AC3E}">
        <p14:creationId xmlns:p14="http://schemas.microsoft.com/office/powerpoint/2010/main" val="3494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6C512-15FF-432A-AE77-A2B24242FAA9}" type="slidenum">
              <a:rPr lang="en-US" smtClean="0"/>
              <a:t>1</a:t>
            </a:fld>
            <a:endParaRPr lang="en-US"/>
          </a:p>
        </p:txBody>
      </p:sp>
    </p:spTree>
    <p:extLst>
      <p:ext uri="{BB962C8B-B14F-4D97-AF65-F5344CB8AC3E}">
        <p14:creationId xmlns:p14="http://schemas.microsoft.com/office/powerpoint/2010/main" val="32015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p>
          <a:p>
            <a:r>
              <a:rPr lang="en-US" dirty="0"/>
              <a:t>KR will ask questions and DM or JB can answer, depending on the question.  </a:t>
            </a:r>
          </a:p>
        </p:txBody>
      </p:sp>
      <p:sp>
        <p:nvSpPr>
          <p:cNvPr id="4" name="Slide Number Placeholder 3"/>
          <p:cNvSpPr>
            <a:spLocks noGrp="1"/>
          </p:cNvSpPr>
          <p:nvPr>
            <p:ph type="sldNum" sz="quarter" idx="5"/>
          </p:nvPr>
        </p:nvSpPr>
        <p:spPr/>
        <p:txBody>
          <a:bodyPr/>
          <a:lstStyle/>
          <a:p>
            <a:fld id="{1C56C512-15FF-432A-AE77-A2B24242FAA9}" type="slidenum">
              <a:rPr lang="en-US" smtClean="0"/>
              <a:t>13</a:t>
            </a:fld>
            <a:endParaRPr lang="en-US"/>
          </a:p>
        </p:txBody>
      </p:sp>
    </p:spTree>
    <p:extLst>
      <p:ext uri="{BB962C8B-B14F-4D97-AF65-F5344CB8AC3E}">
        <p14:creationId xmlns:p14="http://schemas.microsoft.com/office/powerpoint/2010/main" val="116186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 will introduce the speakers and the subject</a:t>
            </a:r>
          </a:p>
          <a:p>
            <a:endParaRPr lang="en-US" dirty="0"/>
          </a:p>
          <a:p>
            <a:r>
              <a:rPr lang="en-US" dirty="0"/>
              <a:t>  </a:t>
            </a:r>
          </a:p>
        </p:txBody>
      </p:sp>
      <p:sp>
        <p:nvSpPr>
          <p:cNvPr id="4" name="Slide Number Placeholder 3"/>
          <p:cNvSpPr>
            <a:spLocks noGrp="1"/>
          </p:cNvSpPr>
          <p:nvPr>
            <p:ph type="sldNum" sz="quarter" idx="5"/>
          </p:nvPr>
        </p:nvSpPr>
        <p:spPr/>
        <p:txBody>
          <a:bodyPr/>
          <a:lstStyle/>
          <a:p>
            <a:fld id="{1C56C512-15FF-432A-AE77-A2B24242FAA9}" type="slidenum">
              <a:rPr lang="en-US" smtClean="0"/>
              <a:t>2</a:t>
            </a:fld>
            <a:endParaRPr lang="en-US"/>
          </a:p>
        </p:txBody>
      </p:sp>
    </p:spTree>
    <p:extLst>
      <p:ext uri="{BB962C8B-B14F-4D97-AF65-F5344CB8AC3E}">
        <p14:creationId xmlns:p14="http://schemas.microsoft.com/office/powerpoint/2010/main" val="3499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3</a:t>
            </a:fld>
            <a:endParaRPr lang="en-US"/>
          </a:p>
        </p:txBody>
      </p:sp>
    </p:spTree>
    <p:extLst>
      <p:ext uri="{BB962C8B-B14F-4D97-AF65-F5344CB8AC3E}">
        <p14:creationId xmlns:p14="http://schemas.microsoft.com/office/powerpoint/2010/main" val="424842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4</a:t>
            </a:fld>
            <a:endParaRPr lang="en-US"/>
          </a:p>
        </p:txBody>
      </p:sp>
    </p:spTree>
    <p:extLst>
      <p:ext uri="{BB962C8B-B14F-4D97-AF65-F5344CB8AC3E}">
        <p14:creationId xmlns:p14="http://schemas.microsoft.com/office/powerpoint/2010/main" val="268750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E9C51-D748-458E-BC13-FA26D1727449}" type="slidenum">
              <a:rPr lang="en-US"/>
              <a:pPr/>
              <a:t>6</a:t>
            </a:fld>
            <a:endParaRPr lang="en-US" dirty="0"/>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sz="900" dirty="0"/>
              <a:t>The way the gas valve worked was based on the action of a spring and energized magnet.</a:t>
            </a:r>
          </a:p>
          <a:p>
            <a:endParaRPr lang="en-US" sz="900" dirty="0"/>
          </a:p>
          <a:p>
            <a:r>
              <a:rPr lang="en-US" sz="900" dirty="0"/>
              <a:t>When the pilot flame was established for the valve (what is referred to as ‘proof of pilot’), the magnet was energized and pulled down to allow for gas flow as you can see in the schematic at the top, where the gas flow from left to right is represented in BLUE.</a:t>
            </a:r>
          </a:p>
          <a:p>
            <a:endParaRPr lang="en-US" sz="900" dirty="0"/>
          </a:p>
          <a:p>
            <a:r>
              <a:rPr lang="en-US" sz="900" dirty="0"/>
              <a:t>When the pilot flame was lost, the magnet was deenergized and the spring uncoiled, pushing the magnet up and closing off the pathway for gas flow, as you can see in the schematic on the bottom, where the BLUE gas is not making it past the valve.</a:t>
            </a:r>
          </a:p>
          <a:p>
            <a:endParaRPr lang="en-US" dirty="0"/>
          </a:p>
        </p:txBody>
      </p:sp>
    </p:spTree>
    <p:extLst>
      <p:ext uri="{BB962C8B-B14F-4D97-AF65-F5344CB8AC3E}">
        <p14:creationId xmlns:p14="http://schemas.microsoft.com/office/powerpoint/2010/main" val="43939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7</a:t>
            </a:fld>
            <a:endParaRPr lang="en-US"/>
          </a:p>
        </p:txBody>
      </p:sp>
    </p:spTree>
    <p:extLst>
      <p:ext uri="{BB962C8B-B14F-4D97-AF65-F5344CB8AC3E}">
        <p14:creationId xmlns:p14="http://schemas.microsoft.com/office/powerpoint/2010/main" val="337878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9</a:t>
            </a:fld>
            <a:endParaRPr lang="en-US"/>
          </a:p>
        </p:txBody>
      </p:sp>
    </p:spTree>
    <p:extLst>
      <p:ext uri="{BB962C8B-B14F-4D97-AF65-F5344CB8AC3E}">
        <p14:creationId xmlns:p14="http://schemas.microsoft.com/office/powerpoint/2010/main" val="88256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10</a:t>
            </a:fld>
            <a:endParaRPr lang="en-US"/>
          </a:p>
        </p:txBody>
      </p:sp>
    </p:spTree>
    <p:extLst>
      <p:ext uri="{BB962C8B-B14F-4D97-AF65-F5344CB8AC3E}">
        <p14:creationId xmlns:p14="http://schemas.microsoft.com/office/powerpoint/2010/main" val="1488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12</a:t>
            </a:fld>
            <a:endParaRPr lang="en-US"/>
          </a:p>
        </p:txBody>
      </p:sp>
    </p:spTree>
    <p:extLst>
      <p:ext uri="{BB962C8B-B14F-4D97-AF65-F5344CB8AC3E}">
        <p14:creationId xmlns:p14="http://schemas.microsoft.com/office/powerpoint/2010/main" val="197313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94890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0555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52644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4500" y="685800"/>
            <a:ext cx="8142288" cy="1066800"/>
          </a:xfrm>
        </p:spPr>
        <p:txBody>
          <a:bodyPr/>
          <a:lstStyle/>
          <a:p>
            <a:r>
              <a:rPr lang="en-US"/>
              <a:t>Click to edit Master title style</a:t>
            </a:r>
          </a:p>
        </p:txBody>
      </p:sp>
      <p:sp>
        <p:nvSpPr>
          <p:cNvPr id="3" name="Text Placeholder 2"/>
          <p:cNvSpPr>
            <a:spLocks noGrp="1"/>
          </p:cNvSpPr>
          <p:nvPr>
            <p:ph type="body" sz="half" idx="1"/>
          </p:nvPr>
        </p:nvSpPr>
        <p:spPr>
          <a:xfrm>
            <a:off x="458788" y="1847851"/>
            <a:ext cx="39941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05340" y="1847851"/>
            <a:ext cx="3995737" cy="4637088"/>
          </a:xfrm>
        </p:spPr>
        <p:txBody>
          <a:bodyPr/>
          <a:lstStyle/>
          <a:p>
            <a:endParaRPr lang="en-US" dirty="0"/>
          </a:p>
        </p:txBody>
      </p:sp>
    </p:spTree>
    <p:extLst>
      <p:ext uri="{BB962C8B-B14F-4D97-AF65-F5344CB8AC3E}">
        <p14:creationId xmlns:p14="http://schemas.microsoft.com/office/powerpoint/2010/main" val="125673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6976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1972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52498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8045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25114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25020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67236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48446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8A93-01A3-4310-8E90-D1C429188A5A}" type="datetimeFigureOut">
              <a:rPr lang="en-US" smtClean="0"/>
              <a:t>9/14/2021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DA4FF-5A13-44AA-84DE-46FBDACA39EC}" type="slidenum">
              <a:rPr lang="en-US" smtClean="0"/>
              <a:t>‹#›</a:t>
            </a:fld>
            <a:endParaRPr lang="en-US" dirty="0"/>
          </a:p>
        </p:txBody>
      </p:sp>
    </p:spTree>
    <p:extLst>
      <p:ext uri="{BB962C8B-B14F-4D97-AF65-F5344CB8AC3E}">
        <p14:creationId xmlns:p14="http://schemas.microsoft.com/office/powerpoint/2010/main" val="1583410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Chris.harvey@sedgwick.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kenrossesq@gmail.com" TargetMode="External"/><Relationship Id="rId5" Type="http://schemas.openxmlformats.org/officeDocument/2006/relationships/hyperlink" Target="mailto:jhertzberg@exponent.com" TargetMode="External"/><Relationship Id="rId4" Type="http://schemas.openxmlformats.org/officeDocument/2006/relationships/hyperlink" Target="mailto:info@productsafetyprofessionals.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600474" y="1649452"/>
            <a:ext cx="1794016" cy="1800786"/>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884075" y="956653"/>
            <a:ext cx="7549631" cy="69279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50" b="1" dirty="0"/>
              <a:t>SPSP 2021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884074" y="4732688"/>
            <a:ext cx="7549631" cy="9517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t>Product Safety Management Best Practices:</a:t>
            </a:r>
          </a:p>
          <a:p>
            <a:r>
              <a:rPr lang="en-US" sz="3000" b="1" dirty="0"/>
              <a:t>Recall Preparation</a:t>
            </a:r>
          </a:p>
          <a:p>
            <a:r>
              <a:rPr lang="en-US" sz="3000" b="1" dirty="0"/>
              <a:t>September 15, 2021</a:t>
            </a:r>
          </a:p>
          <a:p>
            <a:endParaRPr lang="en-US" sz="3000" b="1" dirty="0"/>
          </a:p>
          <a:p>
            <a:r>
              <a:rPr lang="en-US" sz="2400" b="1" dirty="0"/>
              <a:t>Sponsored by Sedgwick Brand Protection</a:t>
            </a:r>
          </a:p>
        </p:txBody>
      </p:sp>
    </p:spTree>
    <p:extLst>
      <p:ext uri="{BB962C8B-B14F-4D97-AF65-F5344CB8AC3E}">
        <p14:creationId xmlns:p14="http://schemas.microsoft.com/office/powerpoint/2010/main" val="28993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737321" y="0"/>
            <a:ext cx="7886700" cy="1325563"/>
          </a:xfrm>
        </p:spPr>
        <p:txBody>
          <a:bodyPr>
            <a:normAutofit/>
          </a:bodyPr>
          <a:lstStyle/>
          <a:p>
            <a:r>
              <a:rPr lang="en-US" sz="4800" b="1" dirty="0"/>
              <a:t>Pre-sale Recall Preparation</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737321" y="1440376"/>
            <a:ext cx="7886700" cy="4351338"/>
          </a:xfrm>
        </p:spPr>
        <p:txBody>
          <a:bodyPr>
            <a:noAutofit/>
          </a:bodyPr>
          <a:lstStyle/>
          <a:p>
            <a:r>
              <a:rPr lang="en-US" sz="3600" dirty="0">
                <a:effectLst/>
                <a:latin typeface="Calibri" panose="020F0502020204030204" pitchFamily="34" charset="0"/>
                <a:ea typeface="Calibri" panose="020F0502020204030204" pitchFamily="34" charset="0"/>
              </a:rPr>
              <a:t>Train all relevant personnel within company on their responsibilities and how to minimize the chance of creating unnecessarily harmful information as they do their jobs. Ask suppliers and sellers to likewise train their people to be careful when discussing post-sale safety issues and incidents. </a:t>
            </a:r>
            <a:endParaRPr lang="en-US" sz="3600" dirty="0"/>
          </a:p>
        </p:txBody>
      </p:sp>
      <p:sp>
        <p:nvSpPr>
          <p:cNvPr id="4" name="Slide Number Placeholder 3"/>
          <p:cNvSpPr>
            <a:spLocks noGrp="1"/>
          </p:cNvSpPr>
          <p:nvPr>
            <p:ph type="sldNum" sz="quarter" idx="12"/>
          </p:nvPr>
        </p:nvSpPr>
        <p:spPr/>
        <p:txBody>
          <a:bodyPr/>
          <a:lstStyle/>
          <a:p>
            <a:fld id="{2E0A0091-35E3-E64D-A905-01E6FD7A5210}" type="slidenum">
              <a:rPr lang="en-US" smtClean="0"/>
              <a:t>10</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109384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8554-8239-4C05-AF23-8C41C73319EA}"/>
              </a:ext>
            </a:extLst>
          </p:cNvPr>
          <p:cNvSpPr>
            <a:spLocks noGrp="1"/>
          </p:cNvSpPr>
          <p:nvPr>
            <p:ph type="title"/>
          </p:nvPr>
        </p:nvSpPr>
        <p:spPr/>
        <p:txBody>
          <a:bodyPr/>
          <a:lstStyle/>
          <a:p>
            <a:r>
              <a:rPr lang="en-US" b="1" dirty="0"/>
              <a:t>Next webinar</a:t>
            </a:r>
          </a:p>
        </p:txBody>
      </p:sp>
      <p:sp>
        <p:nvSpPr>
          <p:cNvPr id="3" name="Content Placeholder 2">
            <a:extLst>
              <a:ext uri="{FF2B5EF4-FFF2-40B4-BE49-F238E27FC236}">
                <a16:creationId xmlns:a16="http://schemas.microsoft.com/office/drawing/2014/main" id="{B5776C43-453B-4114-8456-E1407A55BE78}"/>
              </a:ext>
            </a:extLst>
          </p:cNvPr>
          <p:cNvSpPr>
            <a:spLocks noGrp="1"/>
          </p:cNvSpPr>
          <p:nvPr>
            <p:ph idx="1"/>
          </p:nvPr>
        </p:nvSpPr>
        <p:spPr/>
        <p:txBody>
          <a:bodyPr/>
          <a:lstStyle/>
          <a:p>
            <a:r>
              <a:rPr lang="en-US" dirty="0"/>
              <a:t>Risk assessment – October 13</a:t>
            </a:r>
          </a:p>
          <a:p>
            <a:r>
              <a:rPr lang="en-US" dirty="0"/>
              <a:t>Webinars in November and maybe December.  Topics to be selected. </a:t>
            </a:r>
          </a:p>
          <a:p>
            <a:r>
              <a:rPr lang="en-US" dirty="0"/>
              <a:t>There will be a Recall Preparation webinar, Part 2, in the future.  Subjects include recall insurance and how to protect yourself from recall exposure. </a:t>
            </a:r>
          </a:p>
        </p:txBody>
      </p:sp>
      <p:pic>
        <p:nvPicPr>
          <p:cNvPr id="4" name="Picture 3">
            <a:extLst>
              <a:ext uri="{FF2B5EF4-FFF2-40B4-BE49-F238E27FC236}">
                <a16:creationId xmlns:a16="http://schemas.microsoft.com/office/drawing/2014/main" id="{909CB6D5-D41D-49A8-889D-7C86AFD6FC67}"/>
              </a:ext>
            </a:extLst>
          </p:cNvPr>
          <p:cNvPicPr>
            <a:picLocks noChangeAspect="1"/>
          </p:cNvPicPr>
          <p:nvPr/>
        </p:nvPicPr>
        <p:blipFill>
          <a:blip r:embed="rId2"/>
          <a:stretch>
            <a:fillRect/>
          </a:stretch>
        </p:blipFill>
        <p:spPr>
          <a:xfrm>
            <a:off x="250891" y="5340630"/>
            <a:ext cx="1146147" cy="1152244"/>
          </a:xfrm>
          <a:prstGeom prst="rect">
            <a:avLst/>
          </a:prstGeom>
        </p:spPr>
      </p:pic>
    </p:spTree>
    <p:extLst>
      <p:ext uri="{BB962C8B-B14F-4D97-AF65-F5344CB8AC3E}">
        <p14:creationId xmlns:p14="http://schemas.microsoft.com/office/powerpoint/2010/main" val="278986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020D-12AB-41EB-810C-911C42222BAC}"/>
              </a:ext>
            </a:extLst>
          </p:cNvPr>
          <p:cNvSpPr>
            <a:spLocks noGrp="1"/>
          </p:cNvSpPr>
          <p:nvPr>
            <p:ph type="title"/>
          </p:nvPr>
        </p:nvSpPr>
        <p:spPr>
          <a:xfrm>
            <a:off x="737321" y="67647"/>
            <a:ext cx="7886700" cy="1325563"/>
          </a:xfrm>
        </p:spPr>
        <p:txBody>
          <a:bodyPr/>
          <a:lstStyle/>
          <a:p>
            <a:r>
              <a:rPr lang="en-US" b="1" dirty="0"/>
              <a:t>Questions?</a:t>
            </a:r>
          </a:p>
        </p:txBody>
      </p:sp>
      <p:sp>
        <p:nvSpPr>
          <p:cNvPr id="3" name="Content Placeholder 2">
            <a:extLst>
              <a:ext uri="{FF2B5EF4-FFF2-40B4-BE49-F238E27FC236}">
                <a16:creationId xmlns:a16="http://schemas.microsoft.com/office/drawing/2014/main" id="{56896829-D518-4FC9-8237-E1B6B435FD73}"/>
              </a:ext>
            </a:extLst>
          </p:cNvPr>
          <p:cNvSpPr>
            <a:spLocks noGrp="1"/>
          </p:cNvSpPr>
          <p:nvPr>
            <p:ph idx="1"/>
          </p:nvPr>
        </p:nvSpPr>
        <p:spPr>
          <a:xfrm>
            <a:off x="628650" y="1082047"/>
            <a:ext cx="7886700" cy="4351338"/>
          </a:xfrm>
        </p:spPr>
        <p:txBody>
          <a:bodyPr/>
          <a:lstStyle/>
          <a:p>
            <a:endParaRPr lang="en-US" dirty="0"/>
          </a:p>
          <a:p>
            <a:endParaRPr lang="en-US" dirty="0"/>
          </a:p>
        </p:txBody>
      </p:sp>
      <p:pic>
        <p:nvPicPr>
          <p:cNvPr id="4" name="Picture 3">
            <a:extLst>
              <a:ext uri="{FF2B5EF4-FFF2-40B4-BE49-F238E27FC236}">
                <a16:creationId xmlns:a16="http://schemas.microsoft.com/office/drawing/2014/main" id="{DA3DAFDA-379D-4B6D-8CB6-26043589F821}"/>
              </a:ext>
            </a:extLst>
          </p:cNvPr>
          <p:cNvPicPr>
            <a:picLocks noChangeAspect="1"/>
          </p:cNvPicPr>
          <p:nvPr/>
        </p:nvPicPr>
        <p:blipFill>
          <a:blip r:embed="rId3"/>
          <a:stretch>
            <a:fillRect/>
          </a:stretch>
        </p:blipFill>
        <p:spPr>
          <a:xfrm>
            <a:off x="163736" y="5569976"/>
            <a:ext cx="1147171" cy="1151500"/>
          </a:xfrm>
          <a:prstGeom prst="rect">
            <a:avLst/>
          </a:prstGeom>
        </p:spPr>
      </p:pic>
      <p:sp>
        <p:nvSpPr>
          <p:cNvPr id="5" name="TextBox 4">
            <a:extLst>
              <a:ext uri="{FF2B5EF4-FFF2-40B4-BE49-F238E27FC236}">
                <a16:creationId xmlns:a16="http://schemas.microsoft.com/office/drawing/2014/main" id="{BC2BEC29-F2E3-4687-BED0-06F9F659986B}"/>
              </a:ext>
            </a:extLst>
          </p:cNvPr>
          <p:cNvSpPr txBox="1"/>
          <p:nvPr/>
        </p:nvSpPr>
        <p:spPr>
          <a:xfrm>
            <a:off x="628650" y="1045661"/>
            <a:ext cx="78867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For questions after the webinar, email SPSP at </a:t>
            </a:r>
            <a:r>
              <a:rPr lang="en-US" sz="3200" dirty="0">
                <a:hlinkClick r:id="rId4"/>
              </a:rPr>
              <a:t>info@productsafetyprofessionals.org</a:t>
            </a:r>
            <a:r>
              <a:rPr lang="en-US" sz="3200" dirty="0"/>
              <a:t>, or contact speakers:</a:t>
            </a:r>
          </a:p>
          <a:p>
            <a:pPr marL="1371600" lvl="2" indent="-457200">
              <a:buFont typeface="Wingdings" panose="05000000000000000000" pitchFamily="2" charset="2"/>
              <a:buChar char="Ø"/>
            </a:pPr>
            <a:r>
              <a:rPr lang="de-DE" sz="3200" dirty="0">
                <a:hlinkClick r:id="rId5"/>
              </a:rPr>
              <a:t>jhertzberg@exponent.com</a:t>
            </a:r>
            <a:endParaRPr lang="de-DE" sz="3200" dirty="0"/>
          </a:p>
          <a:p>
            <a:pPr marL="1371600" lvl="2" indent="-457200">
              <a:buFont typeface="Wingdings" panose="05000000000000000000" pitchFamily="2" charset="2"/>
              <a:buChar char="Ø"/>
            </a:pPr>
            <a:r>
              <a:rPr lang="de-DE" sz="3200" dirty="0">
                <a:hlinkClick r:id="rId6"/>
              </a:rPr>
              <a:t>kenrossesq@gmail.com</a:t>
            </a:r>
            <a:endParaRPr lang="de-DE" sz="3200" dirty="0"/>
          </a:p>
          <a:p>
            <a:pPr marL="1371600" lvl="2" indent="-457200">
              <a:buFont typeface="Wingdings" panose="05000000000000000000" pitchFamily="2" charset="2"/>
              <a:buChar char="Ø"/>
            </a:pPr>
            <a:r>
              <a:rPr lang="de-DE" sz="3200" dirty="0">
                <a:hlinkClick r:id="rId7"/>
              </a:rPr>
              <a:t>chris.harvey@sedgwick.com</a:t>
            </a:r>
            <a:endParaRPr lang="de-DE" sz="3200" dirty="0"/>
          </a:p>
          <a:p>
            <a:pPr marL="457200" indent="-457200">
              <a:buFont typeface="Arial" panose="020B0604020202020204" pitchFamily="34" charset="0"/>
              <a:buChar char="•"/>
            </a:pPr>
            <a:r>
              <a:rPr lang="en-US" sz="3200" dirty="0"/>
              <a:t>These slides, a link to this webinar and more recall preparation material can be accessed at the SPSP website under “</a:t>
            </a:r>
            <a:r>
              <a:rPr lang="en-US" sz="3200" dirty="0" err="1"/>
              <a:t>spsp</a:t>
            </a:r>
            <a:r>
              <a:rPr lang="en-US" sz="3200" dirty="0"/>
              <a:t>-webinar-series”</a:t>
            </a:r>
          </a:p>
        </p:txBody>
      </p:sp>
    </p:spTree>
    <p:extLst>
      <p:ext uri="{BB962C8B-B14F-4D97-AF65-F5344CB8AC3E}">
        <p14:creationId xmlns:p14="http://schemas.microsoft.com/office/powerpoint/2010/main" val="287623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927046" y="2886659"/>
            <a:ext cx="1005230" cy="1009024"/>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2618987" y="2284236"/>
            <a:ext cx="3906026" cy="4735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00" b="1" dirty="0"/>
              <a:t>SPSP 2021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2553040" y="3939214"/>
            <a:ext cx="3753240" cy="77684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September 15, 2021</a:t>
            </a:r>
          </a:p>
        </p:txBody>
      </p:sp>
      <p:sp>
        <p:nvSpPr>
          <p:cNvPr id="2" name="TextBox 1">
            <a:extLst>
              <a:ext uri="{FF2B5EF4-FFF2-40B4-BE49-F238E27FC236}">
                <a16:creationId xmlns:a16="http://schemas.microsoft.com/office/drawing/2014/main" id="{64639BF5-63E1-4B4F-9667-F2BB52AE8314}"/>
              </a:ext>
            </a:extLst>
          </p:cNvPr>
          <p:cNvSpPr txBox="1"/>
          <p:nvPr/>
        </p:nvSpPr>
        <p:spPr>
          <a:xfrm>
            <a:off x="1856336" y="1680228"/>
            <a:ext cx="5739493" cy="715581"/>
          </a:xfrm>
          <a:prstGeom prst="rect">
            <a:avLst/>
          </a:prstGeom>
          <a:noFill/>
        </p:spPr>
        <p:txBody>
          <a:bodyPr wrap="square" rtlCol="0">
            <a:spAutoFit/>
          </a:bodyPr>
          <a:lstStyle/>
          <a:p>
            <a:r>
              <a:rPr lang="en-US" sz="4050" dirty="0">
                <a:effectLst>
                  <a:outerShdw blurRad="38100" dist="38100" dir="2700000" algn="tl">
                    <a:srgbClr val="000000">
                      <a:alpha val="43137"/>
                    </a:srgbClr>
                  </a:outerShdw>
                </a:effectLst>
              </a:rPr>
              <a:t>Thank you for attending!</a:t>
            </a:r>
          </a:p>
        </p:txBody>
      </p:sp>
      <p:sp>
        <p:nvSpPr>
          <p:cNvPr id="3" name="TextBox 2">
            <a:extLst>
              <a:ext uri="{FF2B5EF4-FFF2-40B4-BE49-F238E27FC236}">
                <a16:creationId xmlns:a16="http://schemas.microsoft.com/office/drawing/2014/main" id="{B3978A5B-13E9-423D-83C6-867B7EF521A9}"/>
              </a:ext>
            </a:extLst>
          </p:cNvPr>
          <p:cNvSpPr txBox="1"/>
          <p:nvPr/>
        </p:nvSpPr>
        <p:spPr>
          <a:xfrm>
            <a:off x="2190541" y="5014127"/>
            <a:ext cx="4662435" cy="646331"/>
          </a:xfrm>
          <a:prstGeom prst="rect">
            <a:avLst/>
          </a:prstGeom>
          <a:noFill/>
        </p:spPr>
        <p:txBody>
          <a:bodyPr wrap="square" rtlCol="0">
            <a:spAutoFit/>
          </a:bodyPr>
          <a:lstStyle/>
          <a:p>
            <a:pPr algn="ctr"/>
            <a:r>
              <a:rPr lang="en-US" sz="1800" b="1" dirty="0"/>
              <a:t>Sponsored by Sedgwick Brand Protection</a:t>
            </a:r>
          </a:p>
          <a:p>
            <a:pPr algn="ctr"/>
            <a:endParaRPr lang="en-US" dirty="0"/>
          </a:p>
        </p:txBody>
      </p:sp>
    </p:spTree>
    <p:extLst>
      <p:ext uri="{BB962C8B-B14F-4D97-AF65-F5344CB8AC3E}">
        <p14:creationId xmlns:p14="http://schemas.microsoft.com/office/powerpoint/2010/main" val="77256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76E5E3-80F0-4422-92AE-AADE411183B4}"/>
              </a:ext>
            </a:extLst>
          </p:cNvPr>
          <p:cNvSpPr>
            <a:spLocks noGrp="1"/>
          </p:cNvSpPr>
          <p:nvPr>
            <p:ph type="ctrTitle"/>
          </p:nvPr>
        </p:nvSpPr>
        <p:spPr>
          <a:xfrm>
            <a:off x="2228222" y="510288"/>
            <a:ext cx="5035128" cy="759427"/>
          </a:xfrm>
        </p:spPr>
        <p:txBody>
          <a:bodyPr>
            <a:normAutofit/>
          </a:bodyPr>
          <a:lstStyle/>
          <a:p>
            <a:r>
              <a:rPr lang="en-US" sz="4050" b="1" dirty="0"/>
              <a:t>SPSP Webinar Speakers</a:t>
            </a:r>
          </a:p>
        </p:txBody>
      </p:sp>
      <p:sp>
        <p:nvSpPr>
          <p:cNvPr id="16" name="TextBox 15">
            <a:extLst>
              <a:ext uri="{FF2B5EF4-FFF2-40B4-BE49-F238E27FC236}">
                <a16:creationId xmlns:a16="http://schemas.microsoft.com/office/drawing/2014/main" id="{D353AC50-E6F9-4AA6-B6E0-A3C0CCE5D58B}"/>
              </a:ext>
            </a:extLst>
          </p:cNvPr>
          <p:cNvSpPr txBox="1"/>
          <p:nvPr/>
        </p:nvSpPr>
        <p:spPr>
          <a:xfrm>
            <a:off x="636410" y="3345764"/>
            <a:ext cx="2123379" cy="954107"/>
          </a:xfrm>
          <a:prstGeom prst="rect">
            <a:avLst/>
          </a:prstGeom>
          <a:noFill/>
        </p:spPr>
        <p:txBody>
          <a:bodyPr wrap="square" rtlCol="0">
            <a:spAutoFit/>
          </a:bodyPr>
          <a:lstStyle/>
          <a:p>
            <a:r>
              <a:rPr lang="en-US" sz="1400" b="1" dirty="0"/>
              <a:t>Jason Hertzberg</a:t>
            </a:r>
          </a:p>
          <a:p>
            <a:r>
              <a:rPr lang="en-US" sz="1400" dirty="0"/>
              <a:t>Corporate Vice President and Principal Engineer</a:t>
            </a:r>
          </a:p>
          <a:p>
            <a:r>
              <a:rPr lang="en-US" sz="1400" dirty="0">
                <a:ea typeface="Calibri" panose="020F0502020204030204" pitchFamily="34" charset="0"/>
                <a:cs typeface="Calibri" panose="020F0502020204030204" pitchFamily="34" charset="0"/>
              </a:rPr>
              <a:t>Exponent, Inc. </a:t>
            </a:r>
          </a:p>
        </p:txBody>
      </p:sp>
      <p:sp>
        <p:nvSpPr>
          <p:cNvPr id="18" name="TextBox 17">
            <a:extLst>
              <a:ext uri="{FF2B5EF4-FFF2-40B4-BE49-F238E27FC236}">
                <a16:creationId xmlns:a16="http://schemas.microsoft.com/office/drawing/2014/main" id="{B276DD05-2634-474A-AB31-F1A7924B1E9A}"/>
              </a:ext>
            </a:extLst>
          </p:cNvPr>
          <p:cNvSpPr txBox="1"/>
          <p:nvPr/>
        </p:nvSpPr>
        <p:spPr>
          <a:xfrm>
            <a:off x="3691298" y="3388469"/>
            <a:ext cx="1656167" cy="954107"/>
          </a:xfrm>
          <a:prstGeom prst="rect">
            <a:avLst/>
          </a:prstGeom>
          <a:noFill/>
        </p:spPr>
        <p:txBody>
          <a:bodyPr wrap="square" rtlCol="0">
            <a:spAutoFit/>
          </a:bodyPr>
          <a:lstStyle/>
          <a:p>
            <a:r>
              <a:rPr lang="en-US" sz="1400" b="1" dirty="0"/>
              <a:t>Kenneth Ross </a:t>
            </a:r>
          </a:p>
          <a:p>
            <a:r>
              <a:rPr lang="en-US" sz="1400" dirty="0"/>
              <a:t>Of Counsel</a:t>
            </a:r>
          </a:p>
          <a:p>
            <a:r>
              <a:rPr lang="en-US" sz="1400" dirty="0"/>
              <a:t>Bowman and Brooke LLP</a:t>
            </a:r>
          </a:p>
        </p:txBody>
      </p:sp>
      <p:pic>
        <p:nvPicPr>
          <p:cNvPr id="33" name="Picture 32">
            <a:extLst>
              <a:ext uri="{FF2B5EF4-FFF2-40B4-BE49-F238E27FC236}">
                <a16:creationId xmlns:a16="http://schemas.microsoft.com/office/drawing/2014/main" id="{6C3427A6-709A-4586-A786-20523C537311}"/>
              </a:ext>
            </a:extLst>
          </p:cNvPr>
          <p:cNvPicPr>
            <a:picLocks noChangeAspect="1"/>
          </p:cNvPicPr>
          <p:nvPr/>
        </p:nvPicPr>
        <p:blipFill>
          <a:blip r:embed="rId3"/>
          <a:stretch>
            <a:fillRect/>
          </a:stretch>
        </p:blipFill>
        <p:spPr>
          <a:xfrm>
            <a:off x="3742815" y="1573529"/>
            <a:ext cx="1133599" cy="1584285"/>
          </a:xfrm>
          <a:prstGeom prst="rect">
            <a:avLst/>
          </a:prstGeom>
        </p:spPr>
      </p:pic>
      <p:sp>
        <p:nvSpPr>
          <p:cNvPr id="3" name="TextBox 2">
            <a:extLst>
              <a:ext uri="{FF2B5EF4-FFF2-40B4-BE49-F238E27FC236}">
                <a16:creationId xmlns:a16="http://schemas.microsoft.com/office/drawing/2014/main" id="{C38ABDC9-81AA-486C-8AEE-EE6B2BE951E4}"/>
              </a:ext>
            </a:extLst>
          </p:cNvPr>
          <p:cNvSpPr txBox="1"/>
          <p:nvPr/>
        </p:nvSpPr>
        <p:spPr>
          <a:xfrm>
            <a:off x="6278974" y="3345764"/>
            <a:ext cx="1557495" cy="1161857"/>
          </a:xfrm>
          <a:prstGeom prst="rect">
            <a:avLst/>
          </a:prstGeom>
          <a:noFill/>
        </p:spPr>
        <p:txBody>
          <a:bodyPr wrap="square" rtlCol="0">
            <a:spAutoFit/>
          </a:bodyPr>
          <a:lstStyle/>
          <a:p>
            <a:r>
              <a:rPr lang="en-US" sz="1400" b="1" dirty="0">
                <a:effectLst/>
                <a:ea typeface="Calibri" panose="020F0502020204030204" pitchFamily="34" charset="0"/>
              </a:rPr>
              <a:t>Chris Harvey</a:t>
            </a:r>
            <a:r>
              <a:rPr lang="en-US" sz="1400" dirty="0">
                <a:effectLst/>
                <a:ea typeface="Calibri" panose="020F0502020204030204" pitchFamily="34" charset="0"/>
              </a:rPr>
              <a:t> </a:t>
            </a:r>
          </a:p>
          <a:p>
            <a:r>
              <a:rPr lang="en-US" sz="1400" dirty="0">
                <a:effectLst/>
                <a:ea typeface="Calibri" panose="020F0502020204030204" pitchFamily="34" charset="0"/>
              </a:rPr>
              <a:t>Sr. Vice-President Client Services Sedgwick</a:t>
            </a:r>
            <a:br>
              <a:rPr lang="en-US" sz="1400" b="1" dirty="0">
                <a:solidFill>
                  <a:srgbClr val="7E8C8D"/>
                </a:solidFill>
                <a:effectLst/>
                <a:ea typeface="Calibri" panose="020F0502020204030204" pitchFamily="34" charset="0"/>
              </a:rPr>
            </a:br>
            <a:endParaRPr lang="en-US" sz="1350" dirty="0"/>
          </a:p>
        </p:txBody>
      </p:sp>
      <p:pic>
        <p:nvPicPr>
          <p:cNvPr id="10" name="Picture 9">
            <a:extLst>
              <a:ext uri="{FF2B5EF4-FFF2-40B4-BE49-F238E27FC236}">
                <a16:creationId xmlns:a16="http://schemas.microsoft.com/office/drawing/2014/main" id="{658209CA-2B2D-41BF-B9AE-43F83835E737}"/>
              </a:ext>
            </a:extLst>
          </p:cNvPr>
          <p:cNvPicPr>
            <a:picLocks noChangeAspect="1"/>
          </p:cNvPicPr>
          <p:nvPr/>
        </p:nvPicPr>
        <p:blipFill>
          <a:blip r:embed="rId4"/>
          <a:stretch>
            <a:fillRect/>
          </a:stretch>
        </p:blipFill>
        <p:spPr>
          <a:xfrm>
            <a:off x="126404" y="5338475"/>
            <a:ext cx="1330607" cy="1335628"/>
          </a:xfrm>
          <a:prstGeom prst="rect">
            <a:avLst/>
          </a:prstGeom>
        </p:spPr>
      </p:pic>
      <p:pic>
        <p:nvPicPr>
          <p:cNvPr id="4" name="Picture 3" descr="A person in a suit and tie&#10;&#10;Description automatically generated with low confidence">
            <a:extLst>
              <a:ext uri="{FF2B5EF4-FFF2-40B4-BE49-F238E27FC236}">
                <a16:creationId xmlns:a16="http://schemas.microsoft.com/office/drawing/2014/main" id="{933CCD56-D8B7-418C-ABE9-88CC353E9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328" y="1629061"/>
            <a:ext cx="1557495" cy="1557495"/>
          </a:xfrm>
          <a:prstGeom prst="rect">
            <a:avLst/>
          </a:prstGeom>
        </p:spPr>
      </p:pic>
      <p:pic>
        <p:nvPicPr>
          <p:cNvPr id="2" name="Picture 1">
            <a:extLst>
              <a:ext uri="{FF2B5EF4-FFF2-40B4-BE49-F238E27FC236}">
                <a16:creationId xmlns:a16="http://schemas.microsoft.com/office/drawing/2014/main" id="{C87A8D1C-5292-4EB9-80A3-EF7398BFF97A}"/>
              </a:ext>
            </a:extLst>
          </p:cNvPr>
          <p:cNvPicPr>
            <a:picLocks noChangeAspect="1"/>
          </p:cNvPicPr>
          <p:nvPr/>
        </p:nvPicPr>
        <p:blipFill>
          <a:blip r:embed="rId6"/>
          <a:stretch>
            <a:fillRect/>
          </a:stretch>
        </p:blipFill>
        <p:spPr>
          <a:xfrm>
            <a:off x="791707" y="1515191"/>
            <a:ext cx="1085182" cy="1585097"/>
          </a:xfrm>
          <a:prstGeom prst="rect">
            <a:avLst/>
          </a:prstGeom>
        </p:spPr>
      </p:pic>
    </p:spTree>
    <p:extLst>
      <p:ext uri="{BB962C8B-B14F-4D97-AF65-F5344CB8AC3E}">
        <p14:creationId xmlns:p14="http://schemas.microsoft.com/office/powerpoint/2010/main" val="283679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p:txBody>
          <a:bodyPr>
            <a:normAutofit/>
          </a:bodyPr>
          <a:lstStyle/>
          <a:p>
            <a:r>
              <a:rPr lang="en-US" sz="4800" b="1" dirty="0"/>
              <a:t>Pre-sale Recall Preparation</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p:txBody>
          <a:bodyPr>
            <a:normAutofit/>
          </a:bodyPr>
          <a:lstStyle/>
          <a:p>
            <a:r>
              <a:rPr lang="en-US" sz="4000" dirty="0">
                <a:effectLst/>
                <a:latin typeface="Calibri" panose="020F0502020204030204" pitchFamily="34" charset="0"/>
                <a:ea typeface="Calibri" panose="020F0502020204030204" pitchFamily="34" charset="0"/>
              </a:rPr>
              <a:t>Supplier or OEM should establish product traceability procedures on product, on safety critical parts, and in sales documentation to more easily find affected population. </a:t>
            </a:r>
            <a:endParaRPr lang="en-US" sz="5400" dirty="0"/>
          </a:p>
        </p:txBody>
      </p:sp>
      <p:sp>
        <p:nvSpPr>
          <p:cNvPr id="4" name="Slide Number Placeholder 3"/>
          <p:cNvSpPr>
            <a:spLocks noGrp="1"/>
          </p:cNvSpPr>
          <p:nvPr>
            <p:ph type="sldNum" sz="quarter" idx="12"/>
          </p:nvPr>
        </p:nvSpPr>
        <p:spPr/>
        <p:txBody>
          <a:bodyPr/>
          <a:lstStyle/>
          <a:p>
            <a:fld id="{2E0A0091-35E3-E64D-A905-01E6FD7A5210}" type="slidenum">
              <a:rPr lang="en-US" smtClean="0"/>
              <a:t>3</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42659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p:txBody>
          <a:bodyPr>
            <a:normAutofit/>
          </a:bodyPr>
          <a:lstStyle/>
          <a:p>
            <a:r>
              <a:rPr lang="en-US" sz="4800" b="1" dirty="0"/>
              <a:t>Pre-sale Recall Preparation</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p:txBody>
          <a:bodyPr>
            <a:normAutofit/>
          </a:bodyPr>
          <a:lstStyle/>
          <a:p>
            <a:r>
              <a:rPr lang="en-US" sz="4000" dirty="0">
                <a:effectLst/>
                <a:latin typeface="Calibri" panose="020F0502020204030204" pitchFamily="34" charset="0"/>
                <a:ea typeface="Calibri" panose="020F0502020204030204" pitchFamily="34" charset="0"/>
              </a:rPr>
              <a:t>Establish extra rigorous QC procedures for safety critical parts.</a:t>
            </a:r>
            <a:endParaRPr lang="en-US" sz="5400" dirty="0"/>
          </a:p>
        </p:txBody>
      </p:sp>
      <p:sp>
        <p:nvSpPr>
          <p:cNvPr id="4" name="Slide Number Placeholder 3"/>
          <p:cNvSpPr>
            <a:spLocks noGrp="1"/>
          </p:cNvSpPr>
          <p:nvPr>
            <p:ph type="sldNum" sz="quarter" idx="12"/>
          </p:nvPr>
        </p:nvSpPr>
        <p:spPr/>
        <p:txBody>
          <a:bodyPr/>
          <a:lstStyle/>
          <a:p>
            <a:fld id="{2E0A0091-35E3-E64D-A905-01E6FD7A5210}" type="slidenum">
              <a:rPr lang="en-US" smtClean="0"/>
              <a:t>4</a:t>
            </a:fld>
            <a:endParaRPr lang="en-US"/>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219353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9EC-B49E-4C09-B50D-3CC51FB35EE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97FF48D-67A6-41F8-BF40-1848B6974329}"/>
              </a:ext>
            </a:extLst>
          </p:cNvPr>
          <p:cNvPicPr>
            <a:picLocks noGrp="1" noChangeAspect="1"/>
          </p:cNvPicPr>
          <p:nvPr>
            <p:ph idx="1"/>
          </p:nvPr>
        </p:nvPicPr>
        <p:blipFill>
          <a:blip r:embed="rId2"/>
          <a:stretch>
            <a:fillRect/>
          </a:stretch>
        </p:blipFill>
        <p:spPr>
          <a:xfrm>
            <a:off x="293485" y="266326"/>
            <a:ext cx="8557029" cy="6325347"/>
          </a:xfrm>
          <a:prstGeom prst="rect">
            <a:avLst/>
          </a:prstGeom>
        </p:spPr>
      </p:pic>
    </p:spTree>
    <p:extLst>
      <p:ext uri="{BB962C8B-B14F-4D97-AF65-F5344CB8AC3E}">
        <p14:creationId xmlns:p14="http://schemas.microsoft.com/office/powerpoint/2010/main" val="251853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37699" y="171263"/>
            <a:ext cx="6106715" cy="800100"/>
          </a:xfrm>
        </p:spPr>
        <p:txBody>
          <a:bodyPr/>
          <a:lstStyle/>
          <a:p>
            <a:r>
              <a:rPr lang="en-US" dirty="0"/>
              <a:t>Safety Valve Function</a:t>
            </a:r>
          </a:p>
        </p:txBody>
      </p:sp>
      <p:sp>
        <p:nvSpPr>
          <p:cNvPr id="275459" name="Rectangle 3"/>
          <p:cNvSpPr>
            <a:spLocks noGrp="1" noChangeArrowheads="1"/>
          </p:cNvSpPr>
          <p:nvPr>
            <p:ph type="body" sz="half" idx="1"/>
          </p:nvPr>
        </p:nvSpPr>
        <p:spPr>
          <a:xfrm>
            <a:off x="259225" y="1723968"/>
            <a:ext cx="4505233" cy="3727728"/>
          </a:xfrm>
        </p:spPr>
        <p:txBody>
          <a:bodyPr/>
          <a:lstStyle/>
          <a:p>
            <a:pPr marL="0" indent="0">
              <a:buNone/>
            </a:pPr>
            <a:r>
              <a:rPr lang="en-US" sz="1800" b="1" dirty="0"/>
              <a:t>Spring loaded operation</a:t>
            </a:r>
          </a:p>
          <a:p>
            <a:pPr marL="230188" indent="-223838"/>
            <a:r>
              <a:rPr lang="en-US" sz="1800" dirty="0"/>
              <a:t>When pilot flame established, magnet is energized + valve open</a:t>
            </a:r>
            <a:br>
              <a:rPr lang="en-US" sz="1800" dirty="0"/>
            </a:br>
            <a:br>
              <a:rPr lang="en-US" sz="1800" dirty="0"/>
            </a:br>
            <a:r>
              <a:rPr lang="en-US" sz="1800" i="1" dirty="0"/>
              <a:t>(magnet beats the spring)</a:t>
            </a:r>
          </a:p>
          <a:p>
            <a:pPr marL="6350" indent="0">
              <a:buNone/>
            </a:pPr>
            <a:endParaRPr lang="en-US" sz="1800" dirty="0"/>
          </a:p>
          <a:p>
            <a:pPr marL="230188" indent="-223838"/>
            <a:r>
              <a:rPr lang="en-US" sz="1800" dirty="0"/>
              <a:t>When pilot flame is lost, magnet is de-energized + valve closes</a:t>
            </a:r>
            <a:br>
              <a:rPr lang="en-US" sz="1800" dirty="0"/>
            </a:br>
            <a:br>
              <a:rPr lang="en-US" sz="1800" dirty="0"/>
            </a:br>
            <a:r>
              <a:rPr lang="en-US" sz="1800" i="1" dirty="0"/>
              <a:t>(spring beats the magnet)</a:t>
            </a:r>
          </a:p>
        </p:txBody>
      </p:sp>
      <p:graphicFrame>
        <p:nvGraphicFramePr>
          <p:cNvPr id="333824" name="Object 0"/>
          <p:cNvGraphicFramePr>
            <a:graphicFrameLocks noGrp="1" noChangeAspect="1"/>
          </p:cNvGraphicFramePr>
          <p:nvPr>
            <p:ph type="clipArt" sz="half" idx="2"/>
          </p:nvPr>
        </p:nvGraphicFramePr>
        <p:xfrm>
          <a:off x="4572000" y="896274"/>
          <a:ext cx="4083528" cy="4636759"/>
        </p:xfrm>
        <a:graphic>
          <a:graphicData uri="http://schemas.openxmlformats.org/presentationml/2006/ole">
            <mc:AlternateContent xmlns:mc="http://schemas.openxmlformats.org/markup-compatibility/2006">
              <mc:Choice xmlns:v="urn:schemas-microsoft-com:vml" Requires="v">
                <p:oleObj name="Document" r:id="rId3" imgW="5129784" imgH="5824728" progId="Word.Document.8">
                  <p:embed/>
                </p:oleObj>
              </mc:Choice>
              <mc:Fallback>
                <p:oleObj name="Document" r:id="rId3" imgW="5129784" imgH="5824728" progId="Word.Document.8">
                  <p:embed/>
                  <p:pic>
                    <p:nvPicPr>
                      <p:cNvPr id="33382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96274"/>
                        <a:ext cx="4083528" cy="4636759"/>
                      </a:xfrm>
                      <a:prstGeom prst="rect">
                        <a:avLst/>
                      </a:prstGeom>
                      <a:noFill/>
                      <a:ln>
                        <a:noFill/>
                      </a:ln>
                      <a:effectLst/>
                    </p:spPr>
                  </p:pic>
                </p:oleObj>
              </mc:Fallback>
            </mc:AlternateContent>
          </a:graphicData>
        </a:graphic>
      </p:graphicFrame>
      <p:sp>
        <p:nvSpPr>
          <p:cNvPr id="2" name="Freeform: Shape 1">
            <a:extLst>
              <a:ext uri="{FF2B5EF4-FFF2-40B4-BE49-F238E27FC236}">
                <a16:creationId xmlns:a16="http://schemas.microsoft.com/office/drawing/2014/main" id="{107EA9AA-BC35-4389-9530-D508A530CCE1}"/>
              </a:ext>
            </a:extLst>
          </p:cNvPr>
          <p:cNvSpPr/>
          <p:nvPr/>
        </p:nvSpPr>
        <p:spPr>
          <a:xfrm>
            <a:off x="6573124" y="2317044"/>
            <a:ext cx="81280" cy="108940"/>
          </a:xfrm>
          <a:custGeom>
            <a:avLst/>
            <a:gdLst>
              <a:gd name="connsiteX0" fmla="*/ 81280 w 81280"/>
              <a:gd name="connsiteY0" fmla="*/ 1606 h 218920"/>
              <a:gd name="connsiteX1" fmla="*/ 0 w 81280"/>
              <a:gd name="connsiteY1" fmla="*/ 28699 h 218920"/>
              <a:gd name="connsiteX2" fmla="*/ 6774 w 81280"/>
              <a:gd name="connsiteY2" fmla="*/ 49019 h 218920"/>
              <a:gd name="connsiteX3" fmla="*/ 67734 w 81280"/>
              <a:gd name="connsiteY3" fmla="*/ 42246 h 218920"/>
              <a:gd name="connsiteX4" fmla="*/ 47414 w 81280"/>
              <a:gd name="connsiteY4" fmla="*/ 35473 h 218920"/>
              <a:gd name="connsiteX5" fmla="*/ 20320 w 81280"/>
              <a:gd name="connsiteY5" fmla="*/ 42246 h 218920"/>
              <a:gd name="connsiteX6" fmla="*/ 47414 w 81280"/>
              <a:gd name="connsiteY6" fmla="*/ 109979 h 218920"/>
              <a:gd name="connsiteX7" fmla="*/ 81280 w 81280"/>
              <a:gd name="connsiteY7" fmla="*/ 103206 h 218920"/>
              <a:gd name="connsiteX8" fmla="*/ 6774 w 81280"/>
              <a:gd name="connsiteY8" fmla="*/ 103206 h 218920"/>
              <a:gd name="connsiteX9" fmla="*/ 0 w 81280"/>
              <a:gd name="connsiteY9" fmla="*/ 123526 h 218920"/>
              <a:gd name="connsiteX10" fmla="*/ 6774 w 81280"/>
              <a:gd name="connsiteY10" fmla="*/ 143846 h 218920"/>
              <a:gd name="connsiteX11" fmla="*/ 47414 w 81280"/>
              <a:gd name="connsiteY11" fmla="*/ 164166 h 218920"/>
              <a:gd name="connsiteX12" fmla="*/ 67734 w 81280"/>
              <a:gd name="connsiteY12" fmla="*/ 157393 h 218920"/>
              <a:gd name="connsiteX13" fmla="*/ 27094 w 81280"/>
              <a:gd name="connsiteY13" fmla="*/ 150619 h 218920"/>
              <a:gd name="connsiteX14" fmla="*/ 6774 w 81280"/>
              <a:gd name="connsiteY14" fmla="*/ 191259 h 218920"/>
              <a:gd name="connsiteX15" fmla="*/ 13547 w 81280"/>
              <a:gd name="connsiteY15" fmla="*/ 211579 h 218920"/>
              <a:gd name="connsiteX16" fmla="*/ 33867 w 81280"/>
              <a:gd name="connsiteY16" fmla="*/ 218353 h 218920"/>
              <a:gd name="connsiteX17" fmla="*/ 60960 w 81280"/>
              <a:gd name="connsiteY17" fmla="*/ 218353 h 21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80" h="218920">
                <a:moveTo>
                  <a:pt x="81280" y="1606"/>
                </a:moveTo>
                <a:cubicBezTo>
                  <a:pt x="50870" y="4370"/>
                  <a:pt x="0" y="-13946"/>
                  <a:pt x="0" y="28699"/>
                </a:cubicBezTo>
                <a:cubicBezTo>
                  <a:pt x="0" y="35839"/>
                  <a:pt x="4516" y="42246"/>
                  <a:pt x="6774" y="49019"/>
                </a:cubicBezTo>
                <a:cubicBezTo>
                  <a:pt x="27094" y="46761"/>
                  <a:pt x="48338" y="48711"/>
                  <a:pt x="67734" y="42246"/>
                </a:cubicBezTo>
                <a:cubicBezTo>
                  <a:pt x="74507" y="39988"/>
                  <a:pt x="54554" y="35473"/>
                  <a:pt x="47414" y="35473"/>
                </a:cubicBezTo>
                <a:cubicBezTo>
                  <a:pt x="38105" y="35473"/>
                  <a:pt x="29351" y="39988"/>
                  <a:pt x="20320" y="42246"/>
                </a:cubicBezTo>
                <a:cubicBezTo>
                  <a:pt x="22649" y="60873"/>
                  <a:pt x="14388" y="105851"/>
                  <a:pt x="47414" y="109979"/>
                </a:cubicBezTo>
                <a:cubicBezTo>
                  <a:pt x="58837" y="111407"/>
                  <a:pt x="69991" y="105464"/>
                  <a:pt x="81280" y="103206"/>
                </a:cubicBezTo>
                <a:cubicBezTo>
                  <a:pt x="53562" y="93967"/>
                  <a:pt x="42879" y="87159"/>
                  <a:pt x="6774" y="103206"/>
                </a:cubicBezTo>
                <a:cubicBezTo>
                  <a:pt x="250" y="106106"/>
                  <a:pt x="2258" y="116753"/>
                  <a:pt x="0" y="123526"/>
                </a:cubicBezTo>
                <a:cubicBezTo>
                  <a:pt x="2258" y="130299"/>
                  <a:pt x="2314" y="138271"/>
                  <a:pt x="6774" y="143846"/>
                </a:cubicBezTo>
                <a:cubicBezTo>
                  <a:pt x="16324" y="155784"/>
                  <a:pt x="34027" y="159704"/>
                  <a:pt x="47414" y="164166"/>
                </a:cubicBezTo>
                <a:cubicBezTo>
                  <a:pt x="54187" y="161908"/>
                  <a:pt x="67734" y="164533"/>
                  <a:pt x="67734" y="157393"/>
                </a:cubicBezTo>
                <a:cubicBezTo>
                  <a:pt x="67734" y="131132"/>
                  <a:pt x="32105" y="148949"/>
                  <a:pt x="27094" y="150619"/>
                </a:cubicBezTo>
                <a:cubicBezTo>
                  <a:pt x="20244" y="160894"/>
                  <a:pt x="6774" y="177237"/>
                  <a:pt x="6774" y="191259"/>
                </a:cubicBezTo>
                <a:cubicBezTo>
                  <a:pt x="6774" y="198399"/>
                  <a:pt x="8499" y="206530"/>
                  <a:pt x="13547" y="211579"/>
                </a:cubicBezTo>
                <a:cubicBezTo>
                  <a:pt x="18596" y="216628"/>
                  <a:pt x="26799" y="217343"/>
                  <a:pt x="33867" y="218353"/>
                </a:cubicBezTo>
                <a:cubicBezTo>
                  <a:pt x="42807" y="219630"/>
                  <a:pt x="51929" y="218353"/>
                  <a:pt x="60960" y="2183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3506AB72-3697-459C-A42C-F10A27B16BFB}"/>
              </a:ext>
            </a:extLst>
          </p:cNvPr>
          <p:cNvSpPr/>
          <p:nvPr/>
        </p:nvSpPr>
        <p:spPr>
          <a:xfrm>
            <a:off x="6573124" y="4270246"/>
            <a:ext cx="81280" cy="278893"/>
          </a:xfrm>
          <a:custGeom>
            <a:avLst/>
            <a:gdLst>
              <a:gd name="connsiteX0" fmla="*/ 81280 w 81280"/>
              <a:gd name="connsiteY0" fmla="*/ 1606 h 218920"/>
              <a:gd name="connsiteX1" fmla="*/ 0 w 81280"/>
              <a:gd name="connsiteY1" fmla="*/ 28699 h 218920"/>
              <a:gd name="connsiteX2" fmla="*/ 6774 w 81280"/>
              <a:gd name="connsiteY2" fmla="*/ 49019 h 218920"/>
              <a:gd name="connsiteX3" fmla="*/ 67734 w 81280"/>
              <a:gd name="connsiteY3" fmla="*/ 42246 h 218920"/>
              <a:gd name="connsiteX4" fmla="*/ 47414 w 81280"/>
              <a:gd name="connsiteY4" fmla="*/ 35473 h 218920"/>
              <a:gd name="connsiteX5" fmla="*/ 20320 w 81280"/>
              <a:gd name="connsiteY5" fmla="*/ 42246 h 218920"/>
              <a:gd name="connsiteX6" fmla="*/ 47414 w 81280"/>
              <a:gd name="connsiteY6" fmla="*/ 109979 h 218920"/>
              <a:gd name="connsiteX7" fmla="*/ 81280 w 81280"/>
              <a:gd name="connsiteY7" fmla="*/ 103206 h 218920"/>
              <a:gd name="connsiteX8" fmla="*/ 6774 w 81280"/>
              <a:gd name="connsiteY8" fmla="*/ 103206 h 218920"/>
              <a:gd name="connsiteX9" fmla="*/ 0 w 81280"/>
              <a:gd name="connsiteY9" fmla="*/ 123526 h 218920"/>
              <a:gd name="connsiteX10" fmla="*/ 6774 w 81280"/>
              <a:gd name="connsiteY10" fmla="*/ 143846 h 218920"/>
              <a:gd name="connsiteX11" fmla="*/ 47414 w 81280"/>
              <a:gd name="connsiteY11" fmla="*/ 164166 h 218920"/>
              <a:gd name="connsiteX12" fmla="*/ 67734 w 81280"/>
              <a:gd name="connsiteY12" fmla="*/ 157393 h 218920"/>
              <a:gd name="connsiteX13" fmla="*/ 27094 w 81280"/>
              <a:gd name="connsiteY13" fmla="*/ 150619 h 218920"/>
              <a:gd name="connsiteX14" fmla="*/ 6774 w 81280"/>
              <a:gd name="connsiteY14" fmla="*/ 191259 h 218920"/>
              <a:gd name="connsiteX15" fmla="*/ 13547 w 81280"/>
              <a:gd name="connsiteY15" fmla="*/ 211579 h 218920"/>
              <a:gd name="connsiteX16" fmla="*/ 33867 w 81280"/>
              <a:gd name="connsiteY16" fmla="*/ 218353 h 218920"/>
              <a:gd name="connsiteX17" fmla="*/ 60960 w 81280"/>
              <a:gd name="connsiteY17" fmla="*/ 218353 h 21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80" h="218920">
                <a:moveTo>
                  <a:pt x="81280" y="1606"/>
                </a:moveTo>
                <a:cubicBezTo>
                  <a:pt x="50870" y="4370"/>
                  <a:pt x="0" y="-13946"/>
                  <a:pt x="0" y="28699"/>
                </a:cubicBezTo>
                <a:cubicBezTo>
                  <a:pt x="0" y="35839"/>
                  <a:pt x="4516" y="42246"/>
                  <a:pt x="6774" y="49019"/>
                </a:cubicBezTo>
                <a:cubicBezTo>
                  <a:pt x="27094" y="46761"/>
                  <a:pt x="48338" y="48711"/>
                  <a:pt x="67734" y="42246"/>
                </a:cubicBezTo>
                <a:cubicBezTo>
                  <a:pt x="74507" y="39988"/>
                  <a:pt x="54554" y="35473"/>
                  <a:pt x="47414" y="35473"/>
                </a:cubicBezTo>
                <a:cubicBezTo>
                  <a:pt x="38105" y="35473"/>
                  <a:pt x="29351" y="39988"/>
                  <a:pt x="20320" y="42246"/>
                </a:cubicBezTo>
                <a:cubicBezTo>
                  <a:pt x="22649" y="60873"/>
                  <a:pt x="14388" y="105851"/>
                  <a:pt x="47414" y="109979"/>
                </a:cubicBezTo>
                <a:cubicBezTo>
                  <a:pt x="58837" y="111407"/>
                  <a:pt x="69991" y="105464"/>
                  <a:pt x="81280" y="103206"/>
                </a:cubicBezTo>
                <a:cubicBezTo>
                  <a:pt x="53562" y="93967"/>
                  <a:pt x="42879" y="87159"/>
                  <a:pt x="6774" y="103206"/>
                </a:cubicBezTo>
                <a:cubicBezTo>
                  <a:pt x="250" y="106106"/>
                  <a:pt x="2258" y="116753"/>
                  <a:pt x="0" y="123526"/>
                </a:cubicBezTo>
                <a:cubicBezTo>
                  <a:pt x="2258" y="130299"/>
                  <a:pt x="2314" y="138271"/>
                  <a:pt x="6774" y="143846"/>
                </a:cubicBezTo>
                <a:cubicBezTo>
                  <a:pt x="16324" y="155784"/>
                  <a:pt x="34027" y="159704"/>
                  <a:pt x="47414" y="164166"/>
                </a:cubicBezTo>
                <a:cubicBezTo>
                  <a:pt x="54187" y="161908"/>
                  <a:pt x="67734" y="164533"/>
                  <a:pt x="67734" y="157393"/>
                </a:cubicBezTo>
                <a:cubicBezTo>
                  <a:pt x="67734" y="131132"/>
                  <a:pt x="32105" y="148949"/>
                  <a:pt x="27094" y="150619"/>
                </a:cubicBezTo>
                <a:cubicBezTo>
                  <a:pt x="20244" y="160894"/>
                  <a:pt x="6774" y="177237"/>
                  <a:pt x="6774" y="191259"/>
                </a:cubicBezTo>
                <a:cubicBezTo>
                  <a:pt x="6774" y="198399"/>
                  <a:pt x="8499" y="206530"/>
                  <a:pt x="13547" y="211579"/>
                </a:cubicBezTo>
                <a:cubicBezTo>
                  <a:pt x="18596" y="216628"/>
                  <a:pt x="26799" y="217343"/>
                  <a:pt x="33867" y="218353"/>
                </a:cubicBezTo>
                <a:cubicBezTo>
                  <a:pt x="42807" y="219630"/>
                  <a:pt x="51929" y="218353"/>
                  <a:pt x="60960" y="2183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C474417A-6A8B-4597-A8AD-425F350B32AF}"/>
              </a:ext>
            </a:extLst>
          </p:cNvPr>
          <p:cNvSpPr txBox="1">
            <a:spLocks/>
          </p:cNvSpPr>
          <p:nvPr/>
        </p:nvSpPr>
        <p:spPr>
          <a:xfrm>
            <a:off x="6867731" y="1196731"/>
            <a:ext cx="2257425" cy="163134"/>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bg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959DD345-62DD-A84F-BC08-1CA6580E988A}" type="slidenum">
              <a:rPr lang="en-US"/>
              <a:pPr/>
              <a:t>6</a:t>
            </a:fld>
            <a:endParaRPr lang="en-US" dirty="0"/>
          </a:p>
        </p:txBody>
      </p:sp>
    </p:spTree>
    <p:extLst>
      <p:ext uri="{BB962C8B-B14F-4D97-AF65-F5344CB8AC3E}">
        <p14:creationId xmlns:p14="http://schemas.microsoft.com/office/powerpoint/2010/main" val="163359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628650" y="136524"/>
            <a:ext cx="7886700" cy="1325563"/>
          </a:xfrm>
        </p:spPr>
        <p:txBody>
          <a:bodyPr>
            <a:normAutofit/>
          </a:bodyPr>
          <a:lstStyle/>
          <a:p>
            <a:r>
              <a:rPr lang="en-US" sz="4800" b="1" dirty="0"/>
              <a:t>Pre-sale Recall Preparation</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737321" y="1137675"/>
            <a:ext cx="7886700" cy="4351338"/>
          </a:xfrm>
        </p:spPr>
        <p:txBody>
          <a:bodyPr>
            <a:noAutofit/>
          </a:bodyPr>
          <a:lstStyle/>
          <a:p>
            <a:r>
              <a:rPr lang="en-US" sz="3400" dirty="0">
                <a:effectLst/>
                <a:latin typeface="Calibri" panose="020F0502020204030204" pitchFamily="34" charset="0"/>
                <a:ea typeface="Calibri" panose="020F0502020204030204" pitchFamily="34" charset="0"/>
              </a:rPr>
              <a:t>Develop recall plan including where post-sale safety information goes within the organization, and what they are supposed to do to analyze it and make a decision on what to do.  Plan should also include a description of how to implement a recall and who is responsible for what.  And plan could include how to test the adequacy of the plan through trial runs or mock recalls.</a:t>
            </a:r>
            <a:endParaRPr lang="en-US" sz="3400" dirty="0"/>
          </a:p>
        </p:txBody>
      </p:sp>
      <p:sp>
        <p:nvSpPr>
          <p:cNvPr id="4" name="Slide Number Placeholder 3"/>
          <p:cNvSpPr>
            <a:spLocks noGrp="1"/>
          </p:cNvSpPr>
          <p:nvPr>
            <p:ph type="sldNum" sz="quarter" idx="12"/>
          </p:nvPr>
        </p:nvSpPr>
        <p:spPr/>
        <p:txBody>
          <a:bodyPr/>
          <a:lstStyle/>
          <a:p>
            <a:fld id="{2E0A0091-35E3-E64D-A905-01E6FD7A5210}" type="slidenum">
              <a:rPr lang="en-US" smtClean="0"/>
              <a:t>7</a:t>
            </a:fld>
            <a:endParaRPr lang="en-US"/>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407413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261" y="136524"/>
            <a:ext cx="8079099"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9590"/>
                </a:solidFill>
                <a:effectLst/>
                <a:uLnTx/>
                <a:uFillTx/>
                <a:latin typeface="Calibri Light" panose="020F0302020204030204"/>
                <a:ea typeface="+mn-ea"/>
                <a:cs typeface="+mn-cs"/>
              </a:rPr>
              <a:t>Methodology: RACI Chart Introduction </a:t>
            </a:r>
            <a:endPar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TextBox 4"/>
          <p:cNvSpPr txBox="1"/>
          <p:nvPr/>
        </p:nvSpPr>
        <p:spPr>
          <a:xfrm>
            <a:off x="502494" y="810699"/>
            <a:ext cx="798169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The RACI chart is a well established tool used to document roles and responsibilities for business activities or processes</a:t>
            </a:r>
          </a:p>
        </p:txBody>
      </p:sp>
      <p:pic>
        <p:nvPicPr>
          <p:cNvPr id="7" name="Picture 6" descr="A close up of text on a black background&#10;&#10;Description automatically generated">
            <a:extLst>
              <a:ext uri="{FF2B5EF4-FFF2-40B4-BE49-F238E27FC236}">
                <a16:creationId xmlns:a16="http://schemas.microsoft.com/office/drawing/2014/main" id="{FB2393FC-16F9-4CCE-89A1-ED3DC343C560}"/>
              </a:ext>
            </a:extLst>
          </p:cNvPr>
          <p:cNvPicPr>
            <a:picLocks noChangeAspect="1"/>
          </p:cNvPicPr>
          <p:nvPr/>
        </p:nvPicPr>
        <p:blipFill>
          <a:blip r:embed="rId2"/>
          <a:srcRect/>
          <a:stretch>
            <a:fillRect/>
          </a:stretch>
        </p:blipFill>
        <p:spPr>
          <a:xfrm>
            <a:off x="4662339" y="2011028"/>
            <a:ext cx="4734796" cy="292735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895E0C3-9957-41AE-A52D-039CB84D8DF4}"/>
              </a:ext>
            </a:extLst>
          </p:cNvPr>
          <p:cNvPicPr>
            <a:picLocks noChangeAspect="1"/>
          </p:cNvPicPr>
          <p:nvPr/>
        </p:nvPicPr>
        <p:blipFill>
          <a:blip r:embed="rId3"/>
          <a:srcRect/>
          <a:stretch>
            <a:fillRect/>
          </a:stretch>
        </p:blipFill>
        <p:spPr>
          <a:xfrm>
            <a:off x="144522" y="2491483"/>
            <a:ext cx="4427478" cy="2544362"/>
          </a:xfrm>
          <a:prstGeom prst="rect">
            <a:avLst/>
          </a:prstGeom>
        </p:spPr>
      </p:pic>
      <p:sp>
        <p:nvSpPr>
          <p:cNvPr id="4" name="Date Placeholder 3">
            <a:extLst>
              <a:ext uri="{FF2B5EF4-FFF2-40B4-BE49-F238E27FC236}">
                <a16:creationId xmlns:a16="http://schemas.microsoft.com/office/drawing/2014/main" id="{9B789627-43EF-4F4F-B797-654AAA9998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59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p:txBody>
          <a:bodyPr>
            <a:normAutofit/>
          </a:bodyPr>
          <a:lstStyle/>
          <a:p>
            <a:r>
              <a:rPr lang="en-US" sz="4800" b="1" dirty="0"/>
              <a:t>Pre-sale Recall Preparation</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p:txBody>
          <a:bodyPr>
            <a:normAutofit/>
          </a:bodyPr>
          <a:lstStyle/>
          <a:p>
            <a:r>
              <a:rPr lang="en-US" sz="4000" dirty="0">
                <a:effectLst/>
                <a:latin typeface="Calibri" panose="020F0502020204030204" pitchFamily="34" charset="0"/>
                <a:ea typeface="Calibri" panose="020F0502020204030204" pitchFamily="34" charset="0"/>
              </a:rPr>
              <a:t>Train client’s customer service personnel and what information they need to obtain to identify potential safety issue</a:t>
            </a:r>
            <a:endParaRPr lang="en-US" sz="4000" dirty="0"/>
          </a:p>
        </p:txBody>
      </p:sp>
      <p:sp>
        <p:nvSpPr>
          <p:cNvPr id="4" name="Slide Number Placeholder 3"/>
          <p:cNvSpPr>
            <a:spLocks noGrp="1"/>
          </p:cNvSpPr>
          <p:nvPr>
            <p:ph type="sldNum" sz="quarter" idx="12"/>
          </p:nvPr>
        </p:nvSpPr>
        <p:spPr/>
        <p:txBody>
          <a:bodyPr/>
          <a:lstStyle/>
          <a:p>
            <a:fld id="{2E0A0091-35E3-E64D-A905-01E6FD7A5210}" type="slidenum">
              <a:rPr lang="en-US" smtClean="0"/>
              <a:t>9</a:t>
            </a:fld>
            <a:endParaRPr lang="en-US"/>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865542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2240</TotalTime>
  <Words>608</Words>
  <Application>Microsoft Office PowerPoint</Application>
  <PresentationFormat>On-screen Show (4:3)</PresentationFormat>
  <Paragraphs>78</Paragraphs>
  <Slides>13</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Wingdings</vt:lpstr>
      <vt:lpstr>Office Theme</vt:lpstr>
      <vt:lpstr>Document</vt:lpstr>
      <vt:lpstr>PowerPoint Presentation</vt:lpstr>
      <vt:lpstr>SPSP Webinar Speakers</vt:lpstr>
      <vt:lpstr>Pre-sale Recall Preparation</vt:lpstr>
      <vt:lpstr>Pre-sale Recall Preparation</vt:lpstr>
      <vt:lpstr>PowerPoint Presentation</vt:lpstr>
      <vt:lpstr>Safety Valve Function</vt:lpstr>
      <vt:lpstr>Pre-sale Recall Preparation</vt:lpstr>
      <vt:lpstr>PowerPoint Presentation</vt:lpstr>
      <vt:lpstr>Pre-sale Recall Preparation</vt:lpstr>
      <vt:lpstr>Pre-sale Recall Preparation</vt:lpstr>
      <vt:lpstr>Next webinar</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Barrera</dc:creator>
  <cp:lastModifiedBy>Kenneth Ross</cp:lastModifiedBy>
  <cp:revision>125</cp:revision>
  <cp:lastPrinted>2021-09-15T03:01:52Z</cp:lastPrinted>
  <dcterms:created xsi:type="dcterms:W3CDTF">2021-02-12T17:20:34Z</dcterms:created>
  <dcterms:modified xsi:type="dcterms:W3CDTF">2021-09-15T03:01:58Z</dcterms:modified>
</cp:coreProperties>
</file>