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63" r:id="rId3"/>
    <p:sldId id="376" r:id="rId4"/>
    <p:sldId id="367" r:id="rId5"/>
    <p:sldId id="369" r:id="rId6"/>
    <p:sldId id="370" r:id="rId7"/>
    <p:sldId id="371" r:id="rId8"/>
    <p:sldId id="372" r:id="rId9"/>
    <p:sldId id="373" r:id="rId10"/>
    <p:sldId id="374" r:id="rId11"/>
    <p:sldId id="375" r:id="rId12"/>
    <p:sldId id="377" r:id="rId13"/>
    <p:sldId id="368" r:id="rId14"/>
    <p:sldId id="278" r:id="rId1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arrera" initials="JB" lastIdx="1" clrIdx="0">
    <p:extLst>
      <p:ext uri="{19B8F6BF-5375-455C-9EA6-DF929625EA0E}">
        <p15:presenceInfo xmlns:p15="http://schemas.microsoft.com/office/powerpoint/2012/main" userId="S::j.barrera@goliathgames.com::1b971fd8-c89f-4eb9-ae5b-5043991bd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809" autoAdjust="0"/>
  </p:normalViewPr>
  <p:slideViewPr>
    <p:cSldViewPr snapToGrid="0">
      <p:cViewPr varScale="1">
        <p:scale>
          <a:sx n="79" d="100"/>
          <a:sy n="79" d="100"/>
        </p:scale>
        <p:origin x="720"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221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403211DB-8663-42E2-BC94-352C181BBD5C}" type="datetimeFigureOut">
              <a:rPr lang="en-US" smtClean="0"/>
              <a:t>5/16/2023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1C56C512-15FF-432A-AE77-A2B24242FAA9}" type="slidenum">
              <a:rPr lang="en-US" smtClean="0"/>
              <a:t>‹#›</a:t>
            </a:fld>
            <a:endParaRPr lang="en-US"/>
          </a:p>
        </p:txBody>
      </p:sp>
    </p:spTree>
    <p:extLst>
      <p:ext uri="{BB962C8B-B14F-4D97-AF65-F5344CB8AC3E}">
        <p14:creationId xmlns:p14="http://schemas.microsoft.com/office/powerpoint/2010/main" val="3494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6C512-15FF-432A-AE77-A2B24242FAA9}" type="slidenum">
              <a:rPr lang="en-US" smtClean="0"/>
              <a:t>1</a:t>
            </a:fld>
            <a:endParaRPr lang="en-US"/>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latin typeface="+mn-lt"/>
              </a:rPr>
              <a:t>A products liability survey should evaluate the potential for a defect in design, manufacturing, labeling, or advertising to cause bodily injury or property damage.  It should assess adequacy of control systems intended to prevent such defects.  Analyze mitigating factors that limit the probability for adverse outcomes.  Identify measures intended to respond to adverse events, transfer liability and/or defend claims as appropriate.’</a:t>
            </a:r>
          </a:p>
          <a:p>
            <a:pPr>
              <a:defRPr/>
            </a:pPr>
            <a:endParaRPr lang="en-US" altLang="en-US" sz="1200" b="1" dirty="0">
              <a:latin typeface="+mn-lt"/>
            </a:endParaRPr>
          </a:p>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11</a:t>
            </a:fld>
            <a:endParaRPr lang="en-US"/>
          </a:p>
        </p:txBody>
      </p:sp>
    </p:spTree>
    <p:extLst>
      <p:ext uri="{BB962C8B-B14F-4D97-AF65-F5344CB8AC3E}">
        <p14:creationId xmlns:p14="http://schemas.microsoft.com/office/powerpoint/2010/main" val="310687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12</a:t>
            </a:fld>
            <a:endParaRPr lang="en-US"/>
          </a:p>
        </p:txBody>
      </p:sp>
    </p:spTree>
    <p:extLst>
      <p:ext uri="{BB962C8B-B14F-4D97-AF65-F5344CB8AC3E}">
        <p14:creationId xmlns:p14="http://schemas.microsoft.com/office/powerpoint/2010/main" val="279687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13</a:t>
            </a:fld>
            <a:endParaRPr lang="en-US"/>
          </a:p>
        </p:txBody>
      </p:sp>
    </p:spTree>
    <p:extLst>
      <p:ext uri="{BB962C8B-B14F-4D97-AF65-F5344CB8AC3E}">
        <p14:creationId xmlns:p14="http://schemas.microsoft.com/office/powerpoint/2010/main" val="296781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fld id="{1C56C512-15FF-432A-AE77-A2B24242FAA9}" type="slidenum">
              <a:rPr lang="en-US" smtClean="0"/>
              <a:t>14</a:t>
            </a:fld>
            <a:endParaRPr lang="en-US"/>
          </a:p>
        </p:txBody>
      </p:sp>
    </p:spTree>
    <p:extLst>
      <p:ext uri="{BB962C8B-B14F-4D97-AF65-F5344CB8AC3E}">
        <p14:creationId xmlns:p14="http://schemas.microsoft.com/office/powerpoint/2010/main" val="116186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2</a:t>
            </a:fld>
            <a:endParaRPr lang="en-US"/>
          </a:p>
        </p:txBody>
      </p:sp>
    </p:spTree>
    <p:extLst>
      <p:ext uri="{BB962C8B-B14F-4D97-AF65-F5344CB8AC3E}">
        <p14:creationId xmlns:p14="http://schemas.microsoft.com/office/powerpoint/2010/main" val="3499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a:t>
            </a:r>
          </a:p>
        </p:txBody>
      </p:sp>
      <p:sp>
        <p:nvSpPr>
          <p:cNvPr id="4" name="Slide Number Placeholder 3"/>
          <p:cNvSpPr>
            <a:spLocks noGrp="1"/>
          </p:cNvSpPr>
          <p:nvPr>
            <p:ph type="sldNum" sz="quarter" idx="5"/>
          </p:nvPr>
        </p:nvSpPr>
        <p:spPr/>
        <p:txBody>
          <a:bodyPr/>
          <a:lstStyle/>
          <a:p>
            <a:fld id="{1C56C512-15FF-432A-AE77-A2B24242FAA9}" type="slidenum">
              <a:rPr lang="en-US" smtClean="0"/>
              <a:t>4</a:t>
            </a:fld>
            <a:endParaRPr lang="en-US"/>
          </a:p>
        </p:txBody>
      </p:sp>
    </p:spTree>
    <p:extLst>
      <p:ext uri="{BB962C8B-B14F-4D97-AF65-F5344CB8AC3E}">
        <p14:creationId xmlns:p14="http://schemas.microsoft.com/office/powerpoint/2010/main" val="424842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PHIL KASS to Start</a:t>
            </a:r>
          </a:p>
          <a:p>
            <a:endParaRPr lang="en-US" b="0" dirty="0"/>
          </a:p>
          <a:p>
            <a:r>
              <a:rPr lang="en-US" b="0" dirty="0"/>
              <a:t>Self Created Image</a:t>
            </a:r>
          </a:p>
          <a:p>
            <a:r>
              <a:rPr lang="en-US" b="1" dirty="0"/>
              <a:t>Characteristics of a GL claim</a:t>
            </a:r>
            <a:r>
              <a:rPr lang="en-US" dirty="0"/>
              <a:t>:</a:t>
            </a:r>
          </a:p>
          <a:p>
            <a:pPr>
              <a:lnSpc>
                <a:spcPct val="100000"/>
              </a:lnSpc>
            </a:pPr>
            <a:r>
              <a:rPr lang="en-US" altLang="en-US" sz="1200" dirty="0"/>
              <a:t>Low frequency (except for food products)</a:t>
            </a:r>
          </a:p>
          <a:p>
            <a:pPr>
              <a:lnSpc>
                <a:spcPct val="100000"/>
              </a:lnSpc>
            </a:pPr>
            <a:r>
              <a:rPr lang="en-US" altLang="en-US" sz="1200" dirty="0"/>
              <a:t>Higher severity</a:t>
            </a:r>
          </a:p>
          <a:p>
            <a:pPr>
              <a:lnSpc>
                <a:spcPct val="100000"/>
              </a:lnSpc>
            </a:pPr>
            <a:r>
              <a:rPr lang="en-US" altLang="en-US" sz="1200" dirty="0"/>
              <a:t>High defense costs</a:t>
            </a:r>
          </a:p>
          <a:p>
            <a:pPr>
              <a:lnSpc>
                <a:spcPct val="100000"/>
              </a:lnSpc>
            </a:pPr>
            <a:r>
              <a:rPr lang="en-US" altLang="en-US" sz="1200" dirty="0"/>
              <a:t>Time commitment required from insured to defend claims</a:t>
            </a:r>
          </a:p>
          <a:p>
            <a:pPr>
              <a:lnSpc>
                <a:spcPct val="100000"/>
              </a:lnSpc>
            </a:pPr>
            <a:r>
              <a:rPr lang="en-US" altLang="en-US" sz="1200" dirty="0"/>
              <a:t>Defense requires good documentation</a:t>
            </a:r>
          </a:p>
          <a:p>
            <a:pPr>
              <a:lnSpc>
                <a:spcPct val="100000"/>
              </a:lnSpc>
            </a:pPr>
            <a:r>
              <a:rPr lang="en-US" altLang="en-US" sz="1200" dirty="0"/>
              <a:t>Recall costs are not covered</a:t>
            </a:r>
          </a:p>
          <a:p>
            <a:pPr>
              <a:lnSpc>
                <a:spcPct val="100000"/>
              </a:lnSpc>
            </a:pPr>
            <a:r>
              <a:rPr lang="en-US" altLang="en-US" sz="1200" dirty="0"/>
              <a:t>Most vulnerable asset not covered by insurance is your brand reputation</a:t>
            </a:r>
          </a:p>
          <a:p>
            <a:pPr>
              <a:lnSpc>
                <a:spcPct val="100000"/>
              </a:lnSpc>
            </a:pPr>
            <a:r>
              <a:rPr lang="en-US" altLang="en-US" sz="1200" dirty="0"/>
              <a:t>Claims generally take a long time to settle</a:t>
            </a:r>
          </a:p>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5</a:t>
            </a:fld>
            <a:endParaRPr lang="en-US"/>
          </a:p>
        </p:txBody>
      </p:sp>
    </p:spTree>
    <p:extLst>
      <p:ext uri="{BB962C8B-B14F-4D97-AF65-F5344CB8AC3E}">
        <p14:creationId xmlns:p14="http://schemas.microsoft.com/office/powerpoint/2010/main" val="178776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KARINE</a:t>
            </a:r>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6</a:t>
            </a:fld>
            <a:endParaRPr lang="en-US"/>
          </a:p>
        </p:txBody>
      </p:sp>
    </p:spTree>
    <p:extLst>
      <p:ext uri="{BB962C8B-B14F-4D97-AF65-F5344CB8AC3E}">
        <p14:creationId xmlns:p14="http://schemas.microsoft.com/office/powerpoint/2010/main" val="234424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Stock Image</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Product safety and product liability are not the same thing.  You can design and build a safe product and still have a liability claim/lawsuit.  Product had the safety level the </a:t>
            </a:r>
            <a:r>
              <a:rPr lang="en-US" sz="1200" i="1" dirty="0">
                <a:latin typeface="Calibri" panose="020F0502020204030204" pitchFamily="34" charset="0"/>
                <a:ea typeface="Calibri" panose="020F0502020204030204" pitchFamily="34" charset="0"/>
                <a:cs typeface="Times New Roman" panose="02020603050405020304" pitchFamily="18" charset="0"/>
              </a:rPr>
              <a:t>designer</a:t>
            </a:r>
            <a:r>
              <a:rPr lang="en-US" sz="1200" dirty="0">
                <a:latin typeface="Calibri" panose="020F0502020204030204" pitchFamily="34" charset="0"/>
                <a:ea typeface="Calibri" panose="020F0502020204030204" pitchFamily="34" charset="0"/>
                <a:cs typeface="Times New Roman" panose="02020603050405020304" pitchFamily="18" charset="0"/>
              </a:rPr>
              <a:t> intended, but someone still got hurt or it caused property damage.  Plaintiff argues an </a:t>
            </a:r>
            <a:r>
              <a:rPr lang="en-US" sz="1200" b="1" i="1" dirty="0">
                <a:latin typeface="Calibri" panose="020F0502020204030204" pitchFamily="34" charset="0"/>
                <a:ea typeface="Calibri" panose="020F0502020204030204" pitchFamily="34" charset="0"/>
                <a:cs typeface="Times New Roman" panose="02020603050405020304" pitchFamily="18" charset="0"/>
              </a:rPr>
              <a:t>alternative safer design</a:t>
            </a:r>
            <a:r>
              <a:rPr lang="en-US" sz="1200" dirty="0">
                <a:latin typeface="Calibri" panose="020F0502020204030204" pitchFamily="34" charset="0"/>
                <a:ea typeface="Calibri" panose="020F0502020204030204" pitchFamily="34" charset="0"/>
                <a:cs typeface="Times New Roman" panose="02020603050405020304" pitchFamily="18" charset="0"/>
              </a:rPr>
              <a:t> should have been used.  From an insurance perspective I am assessing the company’s ability to Prevent, Respond, Defend, and Transfer risk.  </a:t>
            </a:r>
          </a:p>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7</a:t>
            </a:fld>
            <a:endParaRPr lang="en-US"/>
          </a:p>
        </p:txBody>
      </p:sp>
    </p:spTree>
    <p:extLst>
      <p:ext uri="{BB962C8B-B14F-4D97-AF65-F5344CB8AC3E}">
        <p14:creationId xmlns:p14="http://schemas.microsoft.com/office/powerpoint/2010/main" val="247643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Stock Image</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8</a:t>
            </a:fld>
            <a:endParaRPr lang="en-US"/>
          </a:p>
        </p:txBody>
      </p:sp>
    </p:spTree>
    <p:extLst>
      <p:ext uri="{BB962C8B-B14F-4D97-AF65-F5344CB8AC3E}">
        <p14:creationId xmlns:p14="http://schemas.microsoft.com/office/powerpoint/2010/main" val="338291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Stock Image</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9</a:t>
            </a:fld>
            <a:endParaRPr lang="en-US"/>
          </a:p>
        </p:txBody>
      </p:sp>
    </p:spTree>
    <p:extLst>
      <p:ext uri="{BB962C8B-B14F-4D97-AF65-F5344CB8AC3E}">
        <p14:creationId xmlns:p14="http://schemas.microsoft.com/office/powerpoint/2010/main" val="224862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Stock Image</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1C56C512-15FF-432A-AE77-A2B24242FAA9}" type="slidenum">
              <a:rPr lang="en-US" smtClean="0"/>
              <a:t>10</a:t>
            </a:fld>
            <a:endParaRPr lang="en-US"/>
          </a:p>
        </p:txBody>
      </p:sp>
    </p:spTree>
    <p:extLst>
      <p:ext uri="{BB962C8B-B14F-4D97-AF65-F5344CB8AC3E}">
        <p14:creationId xmlns:p14="http://schemas.microsoft.com/office/powerpoint/2010/main" val="29326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94890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0555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52644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697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1972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252498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8045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425114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2502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67236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08A93-01A3-4310-8E90-D1C429188A5A}"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DA4FF-5A13-44AA-84DE-46FBDACA39EC}" type="slidenum">
              <a:rPr lang="en-US" smtClean="0"/>
              <a:t>‹#›</a:t>
            </a:fld>
            <a:endParaRPr lang="en-US" dirty="0"/>
          </a:p>
        </p:txBody>
      </p:sp>
    </p:spTree>
    <p:extLst>
      <p:ext uri="{BB962C8B-B14F-4D97-AF65-F5344CB8AC3E}">
        <p14:creationId xmlns:p14="http://schemas.microsoft.com/office/powerpoint/2010/main" val="148446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8A93-01A3-4310-8E90-D1C429188A5A}" type="datetimeFigureOut">
              <a:rPr lang="en-US" smtClean="0"/>
              <a:t>5/16/2023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A4FF-5A13-44AA-84DE-46FBDACA39EC}" type="slidenum">
              <a:rPr lang="en-US" smtClean="0"/>
              <a:t>‹#›</a:t>
            </a:fld>
            <a:endParaRPr lang="en-US" dirty="0"/>
          </a:p>
        </p:txBody>
      </p:sp>
    </p:spTree>
    <p:extLst>
      <p:ext uri="{BB962C8B-B14F-4D97-AF65-F5344CB8AC3E}">
        <p14:creationId xmlns:p14="http://schemas.microsoft.com/office/powerpoint/2010/main" val="1583410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474015" y="1255561"/>
            <a:ext cx="1794016" cy="1800786"/>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797184" y="485521"/>
            <a:ext cx="7549631" cy="692798"/>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Calibri" panose="020F0502020204030204" pitchFamily="34" charset="0"/>
                <a:cs typeface="Calibri" panose="020F0502020204030204" pitchFamily="34" charset="0"/>
              </a:rPr>
              <a:t>SPSP 2023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865221" y="5741670"/>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spcAft>
                <a:spcPts val="2400"/>
              </a:spcAft>
            </a:pPr>
            <a:r>
              <a:rPr lang="en-US" sz="4000" b="1" dirty="0"/>
              <a:t>Insurance Company Guidance on Product Safety</a:t>
            </a:r>
          </a:p>
          <a:p>
            <a:pPr>
              <a:lnSpc>
                <a:spcPct val="100000"/>
              </a:lnSpc>
              <a:spcBef>
                <a:spcPts val="0"/>
              </a:spcBef>
              <a:spcAft>
                <a:spcPts val="2400"/>
              </a:spcAft>
            </a:pPr>
            <a:r>
              <a:rPr lang="en-US" sz="3000" b="1" dirty="0"/>
              <a:t>May 17, 2023</a:t>
            </a:r>
          </a:p>
          <a:p>
            <a:r>
              <a:rPr lang="en-US" sz="3000" b="1" dirty="0"/>
              <a:t>1:00 – 2:00 p.m. EST</a:t>
            </a:r>
          </a:p>
          <a:p>
            <a:endParaRPr lang="en-US" sz="3000" b="1" dirty="0"/>
          </a:p>
          <a:p>
            <a:r>
              <a:rPr lang="en-US" sz="2800" b="1" dirty="0"/>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Product Safety vs. Product Liability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890672" y="1378268"/>
            <a:ext cx="2309728" cy="4978083"/>
          </a:xfrm>
        </p:spPr>
        <p:txBody>
          <a:bodyPr>
            <a:normAutofit/>
          </a:bodyPr>
          <a:lstStyle/>
          <a:p>
            <a:r>
              <a:rPr lang="en-US" sz="4000" dirty="0">
                <a:solidFill>
                  <a:schemeClr val="bg1">
                    <a:lumMod val="95000"/>
                  </a:schemeClr>
                </a:solidFill>
              </a:rPr>
              <a:t>Prevent</a:t>
            </a:r>
          </a:p>
          <a:p>
            <a:r>
              <a:rPr lang="en-US" sz="4000" dirty="0">
                <a:solidFill>
                  <a:schemeClr val="bg1">
                    <a:lumMod val="95000"/>
                  </a:schemeClr>
                </a:solidFill>
              </a:rPr>
              <a:t>Respond</a:t>
            </a:r>
          </a:p>
          <a:p>
            <a:r>
              <a:rPr lang="en-US" sz="4000" dirty="0">
                <a:solidFill>
                  <a:srgbClr val="FF0000"/>
                </a:solidFill>
              </a:rPr>
              <a:t>Defend</a:t>
            </a:r>
          </a:p>
          <a:p>
            <a:r>
              <a:rPr lang="en-US" sz="4000" dirty="0">
                <a:solidFill>
                  <a:schemeClr val="bg1">
                    <a:lumMod val="95000"/>
                  </a:schemeClr>
                </a:solidFill>
              </a:rPr>
              <a:t>Transfer</a:t>
            </a:r>
          </a:p>
        </p:txBody>
      </p:sp>
      <p:sp>
        <p:nvSpPr>
          <p:cNvPr id="4" name="Slide Number Placeholder 3"/>
          <p:cNvSpPr>
            <a:spLocks noGrp="1"/>
          </p:cNvSpPr>
          <p:nvPr>
            <p:ph type="sldNum" sz="quarter" idx="12"/>
          </p:nvPr>
        </p:nvSpPr>
        <p:spPr/>
        <p:txBody>
          <a:bodyPr/>
          <a:lstStyle/>
          <a:p>
            <a:fld id="{2E0A0091-35E3-E64D-A905-01E6FD7A5210}" type="slidenum">
              <a:rPr lang="en-US" smtClean="0"/>
              <a:t>10</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2" name="TextBox 1">
            <a:extLst>
              <a:ext uri="{FF2B5EF4-FFF2-40B4-BE49-F238E27FC236}">
                <a16:creationId xmlns:a16="http://schemas.microsoft.com/office/drawing/2014/main" id="{5A2E2D07-17F5-4390-A2A1-310F3D07CC56}"/>
              </a:ext>
            </a:extLst>
          </p:cNvPr>
          <p:cNvSpPr txBox="1"/>
          <p:nvPr/>
        </p:nvSpPr>
        <p:spPr>
          <a:xfrm>
            <a:off x="3480955" y="1662545"/>
            <a:ext cx="503439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Documentation</a:t>
            </a:r>
          </a:p>
          <a:p>
            <a:pPr marL="742950" lvl="1" indent="-285750">
              <a:buFont typeface="Arial" panose="020B0604020202020204" pitchFamily="34" charset="0"/>
              <a:buChar char="•"/>
            </a:pPr>
            <a:r>
              <a:rPr lang="en-US" dirty="0"/>
              <a:t>Design Decisions</a:t>
            </a:r>
          </a:p>
          <a:p>
            <a:pPr marL="742950" lvl="1" indent="-285750">
              <a:buFont typeface="Arial" panose="020B0604020202020204" pitchFamily="34" charset="0"/>
              <a:buChar char="•"/>
            </a:pPr>
            <a:r>
              <a:rPr lang="en-US" dirty="0"/>
              <a:t>Quality Control</a:t>
            </a:r>
          </a:p>
          <a:p>
            <a:pPr marL="742950" lvl="1" indent="-285750">
              <a:buFont typeface="Arial" panose="020B0604020202020204" pitchFamily="34" charset="0"/>
              <a:buChar char="•"/>
            </a:pPr>
            <a:r>
              <a:rPr lang="en-US" dirty="0"/>
              <a:t>Installation</a:t>
            </a:r>
          </a:p>
          <a:p>
            <a:pPr marL="742950" lvl="1" indent="-285750">
              <a:buFont typeface="Arial" panose="020B0604020202020204" pitchFamily="34" charset="0"/>
              <a:buChar char="•"/>
            </a:pPr>
            <a:r>
              <a:rPr lang="en-US" dirty="0"/>
              <a:t>Training</a:t>
            </a:r>
          </a:p>
          <a:p>
            <a:pPr marL="742950" lvl="1" indent="-285750">
              <a:buFont typeface="Arial" panose="020B0604020202020204" pitchFamily="34" charset="0"/>
              <a:buChar char="•"/>
            </a:pPr>
            <a:r>
              <a:rPr lang="en-US" dirty="0"/>
              <a:t>Customer Complaints</a:t>
            </a:r>
          </a:p>
        </p:txBody>
      </p:sp>
    </p:spTree>
    <p:extLst>
      <p:ext uri="{BB962C8B-B14F-4D97-AF65-F5344CB8AC3E}">
        <p14:creationId xmlns:p14="http://schemas.microsoft.com/office/powerpoint/2010/main" val="180758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Product Safety vs. Product Liability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890672" y="1378268"/>
            <a:ext cx="2309728" cy="4978083"/>
          </a:xfrm>
        </p:spPr>
        <p:txBody>
          <a:bodyPr>
            <a:normAutofit/>
          </a:bodyPr>
          <a:lstStyle/>
          <a:p>
            <a:r>
              <a:rPr lang="en-US" sz="4000" dirty="0">
                <a:solidFill>
                  <a:schemeClr val="bg1">
                    <a:lumMod val="95000"/>
                  </a:schemeClr>
                </a:solidFill>
              </a:rPr>
              <a:t>Prevent</a:t>
            </a:r>
          </a:p>
          <a:p>
            <a:r>
              <a:rPr lang="en-US" sz="4000" dirty="0">
                <a:solidFill>
                  <a:schemeClr val="bg1">
                    <a:lumMod val="95000"/>
                  </a:schemeClr>
                </a:solidFill>
              </a:rPr>
              <a:t>Respond</a:t>
            </a:r>
          </a:p>
          <a:p>
            <a:r>
              <a:rPr lang="en-US" sz="4000" dirty="0">
                <a:solidFill>
                  <a:schemeClr val="bg1">
                    <a:lumMod val="95000"/>
                  </a:schemeClr>
                </a:solidFill>
              </a:rPr>
              <a:t>Defend</a:t>
            </a:r>
          </a:p>
          <a:p>
            <a:r>
              <a:rPr lang="en-US" sz="4000" dirty="0">
                <a:solidFill>
                  <a:srgbClr val="FF0000"/>
                </a:solidFill>
              </a:rPr>
              <a:t>Transfer</a:t>
            </a:r>
          </a:p>
        </p:txBody>
      </p:sp>
      <p:sp>
        <p:nvSpPr>
          <p:cNvPr id="4" name="Slide Number Placeholder 3"/>
          <p:cNvSpPr>
            <a:spLocks noGrp="1"/>
          </p:cNvSpPr>
          <p:nvPr>
            <p:ph type="sldNum" sz="quarter" idx="12"/>
          </p:nvPr>
        </p:nvSpPr>
        <p:spPr/>
        <p:txBody>
          <a:bodyPr/>
          <a:lstStyle/>
          <a:p>
            <a:fld id="{2E0A0091-35E3-E64D-A905-01E6FD7A5210}" type="slidenum">
              <a:rPr lang="en-US" smtClean="0"/>
              <a:t>11</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2" name="TextBox 1">
            <a:extLst>
              <a:ext uri="{FF2B5EF4-FFF2-40B4-BE49-F238E27FC236}">
                <a16:creationId xmlns:a16="http://schemas.microsoft.com/office/drawing/2014/main" id="{5A2E2D07-17F5-4390-A2A1-310F3D07CC56}"/>
              </a:ext>
            </a:extLst>
          </p:cNvPr>
          <p:cNvSpPr txBox="1"/>
          <p:nvPr/>
        </p:nvSpPr>
        <p:spPr>
          <a:xfrm>
            <a:off x="3480955" y="1662545"/>
            <a:ext cx="503439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Subcontractors</a:t>
            </a:r>
          </a:p>
          <a:p>
            <a:pPr marL="285750" indent="-285750">
              <a:buFont typeface="Arial" panose="020B0604020202020204" pitchFamily="34" charset="0"/>
              <a:buChar char="•"/>
            </a:pPr>
            <a:r>
              <a:rPr lang="en-US" dirty="0"/>
              <a:t>Suppliers</a:t>
            </a:r>
          </a:p>
          <a:p>
            <a:pPr marL="285750" indent="-285750">
              <a:buFont typeface="Arial" panose="020B0604020202020204" pitchFamily="34" charset="0"/>
              <a:buChar char="•"/>
            </a:pPr>
            <a:r>
              <a:rPr lang="en-US" dirty="0"/>
              <a:t>Customers</a:t>
            </a:r>
          </a:p>
          <a:p>
            <a:pPr marL="285750" indent="-285750">
              <a:buFont typeface="Arial" panose="020B0604020202020204" pitchFamily="34" charset="0"/>
              <a:buChar char="•"/>
            </a:pPr>
            <a:r>
              <a:rPr lang="en-US" dirty="0"/>
              <a:t>Certificates of Insurance</a:t>
            </a:r>
          </a:p>
        </p:txBody>
      </p:sp>
    </p:spTree>
    <p:extLst>
      <p:ext uri="{BB962C8B-B14F-4D97-AF65-F5344CB8AC3E}">
        <p14:creationId xmlns:p14="http://schemas.microsoft.com/office/powerpoint/2010/main" val="269322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623888" y="503510"/>
            <a:ext cx="7886700" cy="2852737"/>
          </a:xfrm>
        </p:spPr>
        <p:txBody>
          <a:bodyPr>
            <a:normAutofit/>
          </a:bodyPr>
          <a:lstStyle/>
          <a:p>
            <a:pPr algn="ctr"/>
            <a:r>
              <a:rPr lang="en-US" sz="4800" b="1" dirty="0">
                <a:latin typeface="+mn-lt"/>
              </a:rPr>
              <a:t>Questions?</a:t>
            </a:r>
          </a:p>
        </p:txBody>
      </p:sp>
      <p:sp>
        <p:nvSpPr>
          <p:cNvPr id="4" name="Slide Number Placeholder 3"/>
          <p:cNvSpPr>
            <a:spLocks noGrp="1"/>
          </p:cNvSpPr>
          <p:nvPr>
            <p:ph type="sldNum" sz="quarter" idx="12"/>
          </p:nvPr>
        </p:nvSpPr>
        <p:spPr/>
        <p:txBody>
          <a:bodyPr/>
          <a:lstStyle/>
          <a:p>
            <a:fld id="{2E0A0091-35E3-E64D-A905-01E6FD7A5210}" type="slidenum">
              <a:rPr lang="en-US" smtClean="0"/>
              <a:t>12</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110937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a:bodyPr>
          <a:lstStyle/>
          <a:p>
            <a:pPr algn="ctr"/>
            <a:r>
              <a:rPr lang="en-US" sz="4800" b="1" dirty="0">
                <a:latin typeface="+mn-lt"/>
              </a:rPr>
              <a:t>Upcoming Webinars</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1310907" y="1167643"/>
            <a:ext cx="7479029" cy="4978083"/>
          </a:xfrm>
        </p:spPr>
        <p:txBody>
          <a:bodyPr>
            <a:normAutofit/>
          </a:bodyPr>
          <a:lstStyle/>
          <a:p>
            <a:pPr>
              <a:lnSpc>
                <a:spcPct val="100000"/>
              </a:lnSpc>
              <a:spcBef>
                <a:spcPts val="0"/>
              </a:spcBef>
              <a:spcAft>
                <a:spcPts val="2400"/>
              </a:spcAft>
            </a:pPr>
            <a:r>
              <a:rPr lang="en-US" sz="4000" dirty="0"/>
              <a:t>June 20, 2023 – International Update</a:t>
            </a:r>
          </a:p>
        </p:txBody>
      </p:sp>
      <p:sp>
        <p:nvSpPr>
          <p:cNvPr id="4" name="Slide Number Placeholder 3"/>
          <p:cNvSpPr>
            <a:spLocks noGrp="1"/>
          </p:cNvSpPr>
          <p:nvPr>
            <p:ph type="sldNum" sz="quarter" idx="12"/>
          </p:nvPr>
        </p:nvSpPr>
        <p:spPr/>
        <p:txBody>
          <a:bodyPr/>
          <a:lstStyle/>
          <a:p>
            <a:fld id="{2E0A0091-35E3-E64D-A905-01E6FD7A5210}" type="slidenum">
              <a:rPr lang="en-US" smtClean="0"/>
              <a:t>13</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90712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927046" y="2886659"/>
            <a:ext cx="1005230" cy="1009024"/>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2618987" y="2284236"/>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dirty="0"/>
              <a:t>SPSP 2023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2553040" y="3939214"/>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May 17, 2023</a:t>
            </a:r>
          </a:p>
        </p:txBody>
      </p:sp>
      <p:sp>
        <p:nvSpPr>
          <p:cNvPr id="2" name="TextBox 1">
            <a:extLst>
              <a:ext uri="{FF2B5EF4-FFF2-40B4-BE49-F238E27FC236}">
                <a16:creationId xmlns:a16="http://schemas.microsoft.com/office/drawing/2014/main" id="{64639BF5-63E1-4B4F-9667-F2BB52AE8314}"/>
              </a:ext>
            </a:extLst>
          </p:cNvPr>
          <p:cNvSpPr txBox="1"/>
          <p:nvPr/>
        </p:nvSpPr>
        <p:spPr>
          <a:xfrm>
            <a:off x="1856336" y="1680228"/>
            <a:ext cx="5739493" cy="715581"/>
          </a:xfrm>
          <a:prstGeom prst="rect">
            <a:avLst/>
          </a:prstGeom>
          <a:noFill/>
        </p:spPr>
        <p:txBody>
          <a:bodyPr wrap="square" rtlCol="0">
            <a:spAutoFit/>
          </a:bodyPr>
          <a:lstStyle/>
          <a:p>
            <a:r>
              <a:rPr lang="en-US" sz="4050" dirty="0">
                <a:effectLst>
                  <a:outerShdw blurRad="38100" dist="38100" dir="2700000" algn="tl">
                    <a:srgbClr val="000000">
                      <a:alpha val="43137"/>
                    </a:srgbClr>
                  </a:outerShdw>
                </a:effectLst>
              </a:rPr>
              <a:t>Thank you for attending!</a:t>
            </a:r>
          </a:p>
        </p:txBody>
      </p:sp>
      <p:sp>
        <p:nvSpPr>
          <p:cNvPr id="3" name="TextBox 2">
            <a:extLst>
              <a:ext uri="{FF2B5EF4-FFF2-40B4-BE49-F238E27FC236}">
                <a16:creationId xmlns:a16="http://schemas.microsoft.com/office/drawing/2014/main" id="{B3978A5B-13E9-423D-83C6-867B7EF521A9}"/>
              </a:ext>
            </a:extLst>
          </p:cNvPr>
          <p:cNvSpPr txBox="1"/>
          <p:nvPr/>
        </p:nvSpPr>
        <p:spPr>
          <a:xfrm>
            <a:off x="2190541" y="5014127"/>
            <a:ext cx="4662435" cy="646331"/>
          </a:xfrm>
          <a:prstGeom prst="rect">
            <a:avLst/>
          </a:prstGeom>
          <a:noFill/>
        </p:spPr>
        <p:txBody>
          <a:bodyPr wrap="square" rtlCol="0">
            <a:spAutoFit/>
          </a:bodyPr>
          <a:lstStyle/>
          <a:p>
            <a:pPr algn="ctr"/>
            <a:r>
              <a:rPr lang="en-US" sz="1800" b="1" dirty="0"/>
              <a:t>Sponsored by Sedgwick Brand Protection</a:t>
            </a:r>
          </a:p>
          <a:p>
            <a:pPr algn="ctr"/>
            <a:endParaRPr lang="en-US" dirty="0"/>
          </a:p>
        </p:txBody>
      </p:sp>
    </p:spTree>
    <p:extLst>
      <p:ext uri="{BB962C8B-B14F-4D97-AF65-F5344CB8AC3E}">
        <p14:creationId xmlns:p14="http://schemas.microsoft.com/office/powerpoint/2010/main" val="77256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6E5E3-80F0-4422-92AE-AADE411183B4}"/>
              </a:ext>
            </a:extLst>
          </p:cNvPr>
          <p:cNvSpPr>
            <a:spLocks noGrp="1"/>
          </p:cNvSpPr>
          <p:nvPr>
            <p:ph type="ctrTitle"/>
          </p:nvPr>
        </p:nvSpPr>
        <p:spPr>
          <a:xfrm>
            <a:off x="2228222" y="510288"/>
            <a:ext cx="5035128" cy="759427"/>
          </a:xfrm>
        </p:spPr>
        <p:txBody>
          <a:bodyPr>
            <a:normAutofit/>
          </a:bodyPr>
          <a:lstStyle/>
          <a:p>
            <a:r>
              <a:rPr lang="en-US" sz="4050" b="1" dirty="0"/>
              <a:t>SPSP Webinar Speakers</a:t>
            </a:r>
          </a:p>
        </p:txBody>
      </p:sp>
      <p:sp>
        <p:nvSpPr>
          <p:cNvPr id="16" name="TextBox 15">
            <a:extLst>
              <a:ext uri="{FF2B5EF4-FFF2-40B4-BE49-F238E27FC236}">
                <a16:creationId xmlns:a16="http://schemas.microsoft.com/office/drawing/2014/main" id="{D353AC50-E6F9-4AA6-B6E0-A3C0CCE5D58B}"/>
              </a:ext>
            </a:extLst>
          </p:cNvPr>
          <p:cNvSpPr txBox="1"/>
          <p:nvPr/>
        </p:nvSpPr>
        <p:spPr>
          <a:xfrm>
            <a:off x="3746206" y="3485655"/>
            <a:ext cx="1557495" cy="523220"/>
          </a:xfrm>
          <a:prstGeom prst="rect">
            <a:avLst/>
          </a:prstGeom>
          <a:noFill/>
        </p:spPr>
        <p:txBody>
          <a:bodyPr wrap="square" rtlCol="0">
            <a:spAutoFit/>
          </a:bodyPr>
          <a:lstStyle/>
          <a:p>
            <a:r>
              <a:rPr lang="en-US" sz="1400" b="1" dirty="0">
                <a:ea typeface="Calibri" panose="020F0502020204030204" pitchFamily="34" charset="0"/>
                <a:cs typeface="Calibri" panose="020F0502020204030204" pitchFamily="34" charset="0"/>
              </a:rPr>
              <a:t>Karine Narr</a:t>
            </a:r>
          </a:p>
          <a:p>
            <a:r>
              <a:rPr lang="en-US" sz="1400" dirty="0">
                <a:ea typeface="Calibri" panose="020F0502020204030204" pitchFamily="34" charset="0"/>
                <a:cs typeface="Calibri" panose="020F0502020204030204" pitchFamily="34" charset="0"/>
              </a:rPr>
              <a:t>Chubb</a:t>
            </a:r>
          </a:p>
        </p:txBody>
      </p:sp>
      <p:sp>
        <p:nvSpPr>
          <p:cNvPr id="18" name="TextBox 17">
            <a:extLst>
              <a:ext uri="{FF2B5EF4-FFF2-40B4-BE49-F238E27FC236}">
                <a16:creationId xmlns:a16="http://schemas.microsoft.com/office/drawing/2014/main" id="{B276DD05-2634-474A-AB31-F1A7924B1E9A}"/>
              </a:ext>
            </a:extLst>
          </p:cNvPr>
          <p:cNvSpPr txBox="1"/>
          <p:nvPr/>
        </p:nvSpPr>
        <p:spPr>
          <a:xfrm>
            <a:off x="5828525" y="3349914"/>
            <a:ext cx="1434825" cy="738664"/>
          </a:xfrm>
          <a:prstGeom prst="rect">
            <a:avLst/>
          </a:prstGeom>
          <a:noFill/>
        </p:spPr>
        <p:txBody>
          <a:bodyPr wrap="square" rtlCol="0">
            <a:spAutoFit/>
          </a:bodyPr>
          <a:lstStyle/>
          <a:p>
            <a:r>
              <a:rPr lang="en-US" sz="1400" b="1" dirty="0"/>
              <a:t>Kenneth Ross </a:t>
            </a:r>
          </a:p>
          <a:p>
            <a:r>
              <a:rPr lang="en-US" sz="1400" dirty="0"/>
              <a:t>Bowman and Brooke LLP</a:t>
            </a:r>
          </a:p>
        </p:txBody>
      </p:sp>
      <p:pic>
        <p:nvPicPr>
          <p:cNvPr id="33" name="Picture 32">
            <a:extLst>
              <a:ext uri="{FF2B5EF4-FFF2-40B4-BE49-F238E27FC236}">
                <a16:creationId xmlns:a16="http://schemas.microsoft.com/office/drawing/2014/main" id="{6C3427A6-709A-4586-A786-20523C537311}"/>
              </a:ext>
            </a:extLst>
          </p:cNvPr>
          <p:cNvPicPr>
            <a:picLocks noChangeAspect="1"/>
          </p:cNvPicPr>
          <p:nvPr/>
        </p:nvPicPr>
        <p:blipFill>
          <a:blip r:embed="rId3"/>
          <a:stretch>
            <a:fillRect/>
          </a:stretch>
        </p:blipFill>
        <p:spPr>
          <a:xfrm>
            <a:off x="5888786" y="1743389"/>
            <a:ext cx="1133599" cy="1584285"/>
          </a:xfrm>
          <a:prstGeom prst="rect">
            <a:avLst/>
          </a:prstGeom>
        </p:spPr>
      </p:pic>
      <p:pic>
        <p:nvPicPr>
          <p:cNvPr id="10" name="Picture 9">
            <a:extLst>
              <a:ext uri="{FF2B5EF4-FFF2-40B4-BE49-F238E27FC236}">
                <a16:creationId xmlns:a16="http://schemas.microsoft.com/office/drawing/2014/main" id="{658209CA-2B2D-41BF-B9AE-43F83835E737}"/>
              </a:ext>
            </a:extLst>
          </p:cNvPr>
          <p:cNvPicPr>
            <a:picLocks noChangeAspect="1"/>
          </p:cNvPicPr>
          <p:nvPr/>
        </p:nvPicPr>
        <p:blipFill>
          <a:blip r:embed="rId4"/>
          <a:stretch>
            <a:fillRect/>
          </a:stretch>
        </p:blipFill>
        <p:spPr>
          <a:xfrm>
            <a:off x="126404" y="5338475"/>
            <a:ext cx="1330607" cy="1335628"/>
          </a:xfrm>
          <a:prstGeom prst="rect">
            <a:avLst/>
          </a:prstGeom>
        </p:spPr>
      </p:pic>
      <p:sp>
        <p:nvSpPr>
          <p:cNvPr id="2" name="TextBox 1">
            <a:extLst>
              <a:ext uri="{FF2B5EF4-FFF2-40B4-BE49-F238E27FC236}">
                <a16:creationId xmlns:a16="http://schemas.microsoft.com/office/drawing/2014/main" id="{F9C582C9-38CC-D27D-A669-1285863579D9}"/>
              </a:ext>
            </a:extLst>
          </p:cNvPr>
          <p:cNvSpPr txBox="1"/>
          <p:nvPr/>
        </p:nvSpPr>
        <p:spPr>
          <a:xfrm>
            <a:off x="1627880" y="3457636"/>
            <a:ext cx="1557495" cy="523220"/>
          </a:xfrm>
          <a:prstGeom prst="rect">
            <a:avLst/>
          </a:prstGeom>
          <a:noFill/>
        </p:spPr>
        <p:txBody>
          <a:bodyPr wrap="square" rtlCol="0">
            <a:spAutoFit/>
          </a:bodyPr>
          <a:lstStyle/>
          <a:p>
            <a:r>
              <a:rPr lang="en-US" sz="1400" b="1" dirty="0">
                <a:ea typeface="Calibri" panose="020F0502020204030204" pitchFamily="34" charset="0"/>
                <a:cs typeface="Calibri" panose="020F0502020204030204" pitchFamily="34" charset="0"/>
              </a:rPr>
              <a:t>Phil Kass</a:t>
            </a:r>
          </a:p>
          <a:p>
            <a:r>
              <a:rPr lang="en-US" sz="1400" dirty="0">
                <a:ea typeface="Calibri" panose="020F0502020204030204" pitchFamily="34" charset="0"/>
                <a:cs typeface="Calibri" panose="020F0502020204030204" pitchFamily="34" charset="0"/>
              </a:rPr>
              <a:t>CNA</a:t>
            </a:r>
          </a:p>
        </p:txBody>
      </p:sp>
      <p:pic>
        <p:nvPicPr>
          <p:cNvPr id="7" name="Picture 6" descr="A picture containing person, person&#10;&#10;Description automatically generated">
            <a:extLst>
              <a:ext uri="{FF2B5EF4-FFF2-40B4-BE49-F238E27FC236}">
                <a16:creationId xmlns:a16="http://schemas.microsoft.com/office/drawing/2014/main" id="{87B597EA-CB69-4521-98D2-8B9CE66E4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156" y="1776810"/>
            <a:ext cx="1305634" cy="1672220"/>
          </a:xfrm>
          <a:prstGeom prst="rect">
            <a:avLst/>
          </a:prstGeom>
        </p:spPr>
      </p:pic>
      <p:pic>
        <p:nvPicPr>
          <p:cNvPr id="1026" name="Picture 2" descr="https://connections.cna.com/profiles/photo.do?uid=CAF0766&amp;version=1681995168617">
            <a:extLst>
              <a:ext uri="{FF2B5EF4-FFF2-40B4-BE49-F238E27FC236}">
                <a16:creationId xmlns:a16="http://schemas.microsoft.com/office/drawing/2014/main" id="{21C5A1B9-5EBC-79C3-0C50-449D9602D6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0071" y="1749739"/>
            <a:ext cx="1679261" cy="167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79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49C8-BD76-E592-C4AE-957311BB2106}"/>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AE37CEE2-F5D2-F59A-0973-E73BDFDBB685}"/>
              </a:ext>
            </a:extLst>
          </p:cNvPr>
          <p:cNvSpPr>
            <a:spLocks noGrp="1"/>
          </p:cNvSpPr>
          <p:nvPr>
            <p:ph idx="1"/>
          </p:nvPr>
        </p:nvSpPr>
        <p:spPr>
          <a:xfrm>
            <a:off x="628650" y="1597025"/>
            <a:ext cx="7886700" cy="4351338"/>
          </a:xfrm>
        </p:spPr>
        <p:txBody>
          <a:bodyPr>
            <a:normAutofit fontScale="92500" lnSpcReduction="20000"/>
          </a:bodyPr>
          <a:lstStyle/>
          <a:p>
            <a:pPr marL="0" indent="0">
              <a:buNone/>
            </a:pPr>
            <a:r>
              <a:rPr lang="en-US" sz="1800" b="1" u="sng" dirty="0">
                <a:effectLst/>
                <a:ea typeface="Calibri" panose="020F0502020204030204" pitchFamily="34" charset="0"/>
              </a:rPr>
              <a:t>Chubb Disclaimer</a:t>
            </a:r>
          </a:p>
          <a:p>
            <a:pPr marL="0" indent="0">
              <a:buNone/>
            </a:pPr>
            <a:r>
              <a:rPr lang="en-US" sz="1800" dirty="0">
                <a:effectLst/>
                <a:ea typeface="Calibri" panose="020F0502020204030204" pitchFamily="34" charset="0"/>
              </a:rPr>
              <a:t>The material presented herein is not intended to provide legal or other expert advice as to any of the subjects mentioned, but rather is presented for general information only. You should consult knowledgeable legal counsel or other knowledgeable experts as to any legal or technical questions you may have. </a:t>
            </a:r>
            <a:r>
              <a:rPr lang="en-US" sz="1800" i="1" u="sng" dirty="0">
                <a:effectLst/>
                <a:ea typeface="Calibri" panose="020F0502020204030204" pitchFamily="34" charset="0"/>
              </a:rPr>
              <a:t>The opinions and positions expressed in this presentation are the presenter’s own and not necessarily those of Chubb. </a:t>
            </a:r>
          </a:p>
          <a:p>
            <a:pPr marL="0" indent="0">
              <a:buNone/>
            </a:pPr>
            <a:endParaRPr lang="en-US" sz="1800" i="1" u="sng" dirty="0">
              <a:ea typeface="Calibri" panose="020F0502020204030204" pitchFamily="34" charset="0"/>
            </a:endParaRPr>
          </a:p>
          <a:p>
            <a:pPr marL="0" indent="0">
              <a:buNone/>
            </a:pPr>
            <a:r>
              <a:rPr lang="en-US" sz="1800" b="1" u="sng" dirty="0">
                <a:effectLst/>
                <a:ea typeface="Calibri" panose="020F0502020204030204" pitchFamily="34" charset="0"/>
              </a:rPr>
              <a:t>CNA Notice and Disclaimer</a:t>
            </a:r>
          </a:p>
          <a:p>
            <a:pPr marL="0" indent="0">
              <a:buNone/>
            </a:pPr>
            <a:r>
              <a:rPr lang="en-US" sz="1800" dirty="0">
                <a:effectLst/>
                <a:ea typeface="Calibri" panose="020F0502020204030204" pitchFamily="34" charset="0"/>
              </a:rPr>
              <a:t>The information, examples and suggestions presented in this material have been developed from sources believed to be reliable, but they should not be construed as legal or other professional advice. CNA accepts no responsibility for the accuracy or completeness of this material and recommends the consultation with competent legal counsel and/or other professional advisors before applying this material in any particular factual situations. This material is for illustrative purposes and is not intended to constitute a contract. Please remember that only the relevant insurance policy can provide the actual terms, coverages, amounts, conditions and exclusions for an insured. All products and services may not be available in all states and may be subject to change without notice. “CNA” is a registered trademark of CNA Financial Corporation. Certain CNA Financial Corporation subsidiaries use the “CNA” trademark in connection with insurance underwriting and claims activities. </a:t>
            </a:r>
          </a:p>
          <a:p>
            <a:pPr marL="0" indent="0">
              <a:buNone/>
            </a:pPr>
            <a:endParaRPr lang="en-US" dirty="0"/>
          </a:p>
        </p:txBody>
      </p:sp>
    </p:spTree>
    <p:extLst>
      <p:ext uri="{BB962C8B-B14F-4D97-AF65-F5344CB8AC3E}">
        <p14:creationId xmlns:p14="http://schemas.microsoft.com/office/powerpoint/2010/main" val="337989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a:bodyPr>
          <a:lstStyle/>
          <a:p>
            <a:pPr algn="ctr"/>
            <a:r>
              <a:rPr lang="en-US" sz="4800" b="1" dirty="0">
                <a:latin typeface="+mn-lt"/>
              </a:rPr>
              <a:t>Agenda</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1310907" y="1308101"/>
            <a:ext cx="7482897" cy="4978083"/>
          </a:xfrm>
        </p:spPr>
        <p:txBody>
          <a:bodyPr>
            <a:normAutofit/>
          </a:bodyPr>
          <a:lstStyle/>
          <a:p>
            <a:r>
              <a:rPr lang="en-US" sz="4000" dirty="0"/>
              <a:t>Commercial General Liability</a:t>
            </a:r>
          </a:p>
          <a:p>
            <a:r>
              <a:rPr lang="en-US" sz="4000" dirty="0"/>
              <a:t>Product Liability – Theories of Recovery</a:t>
            </a:r>
          </a:p>
          <a:p>
            <a:r>
              <a:rPr lang="en-US" sz="4000" dirty="0"/>
              <a:t>Prevent, Respond, Defend, Transfer</a:t>
            </a:r>
          </a:p>
          <a:p>
            <a:r>
              <a:rPr lang="en-US" sz="4000" dirty="0"/>
              <a:t>Questions</a:t>
            </a:r>
          </a:p>
          <a:p>
            <a:endParaRPr lang="en-US" sz="4000" dirty="0"/>
          </a:p>
        </p:txBody>
      </p:sp>
      <p:sp>
        <p:nvSpPr>
          <p:cNvPr id="4" name="Slide Number Placeholder 3"/>
          <p:cNvSpPr>
            <a:spLocks noGrp="1"/>
          </p:cNvSpPr>
          <p:nvPr>
            <p:ph type="sldNum" sz="quarter" idx="12"/>
          </p:nvPr>
        </p:nvSpPr>
        <p:spPr/>
        <p:txBody>
          <a:bodyPr/>
          <a:lstStyle/>
          <a:p>
            <a:fld id="{2E0A0091-35E3-E64D-A905-01E6FD7A5210}" type="slidenum">
              <a:rPr lang="en-US" smtClean="0"/>
              <a:t>4</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426592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Commercial General Liability Policy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911454" y="1272955"/>
            <a:ext cx="7886700" cy="4978083"/>
          </a:xfrm>
        </p:spPr>
        <p:txBody>
          <a:bodyPr>
            <a:normAutofit/>
          </a:bodyPr>
          <a:lstStyle/>
          <a:p>
            <a:pPr marL="0" indent="0">
              <a:lnSpc>
                <a:spcPct val="100000"/>
              </a:lnSpc>
              <a:buNone/>
              <a:defRPr/>
            </a:pPr>
            <a:r>
              <a:rPr lang="en-US" sz="2000" dirty="0"/>
              <a:t>A standard commercial general liability (CGL) insurance policy issued to businesses to protect them against liability claims for bodily injury (BI) and property damage (PD) arising out of premises operations, </a:t>
            </a:r>
            <a:r>
              <a:rPr lang="en-US" sz="2000" dirty="0">
                <a:solidFill>
                  <a:srgbClr val="92D050"/>
                </a:solidFill>
              </a:rPr>
              <a:t>products</a:t>
            </a:r>
            <a:r>
              <a:rPr lang="en-US" sz="2000" dirty="0"/>
              <a:t>, and completed operations; and advertising and personal injury (PI) liability.</a:t>
            </a:r>
          </a:p>
          <a:p>
            <a:pPr marL="180000" indent="-180000" eaLnBrk="1" fontAlgn="auto" hangingPunct="1">
              <a:lnSpc>
                <a:spcPct val="100000"/>
              </a:lnSpc>
              <a:spcBef>
                <a:spcPts val="0"/>
              </a:spcBef>
              <a:buFont typeface="Arial" charset="0"/>
              <a:buNone/>
              <a:defRPr/>
            </a:pPr>
            <a:endParaRPr lang="en-US" altLang="en-US" sz="1800" dirty="0"/>
          </a:p>
          <a:p>
            <a:pPr marL="180000" indent="-180000" eaLnBrk="1" fontAlgn="auto" hangingPunct="1">
              <a:lnSpc>
                <a:spcPct val="100000"/>
              </a:lnSpc>
              <a:spcBef>
                <a:spcPts val="0"/>
              </a:spcBef>
              <a:buFont typeface="Arial" charset="0"/>
              <a:buNone/>
              <a:defRPr/>
            </a:pPr>
            <a:r>
              <a:rPr lang="en-US" altLang="en-US" sz="2000" dirty="0"/>
              <a:t>Product Liability Coverage responds in the event of:</a:t>
            </a:r>
          </a:p>
          <a:p>
            <a:pPr marL="360000" lvl="1" indent="-180000" eaLnBrk="1" fontAlgn="auto" hangingPunct="1">
              <a:lnSpc>
                <a:spcPct val="100000"/>
              </a:lnSpc>
              <a:spcBef>
                <a:spcPts val="0"/>
              </a:spcBef>
              <a:spcAft>
                <a:spcPts val="0"/>
              </a:spcAft>
              <a:defRPr/>
            </a:pPr>
            <a:r>
              <a:rPr lang="en-US" altLang="en-US" sz="2000" dirty="0"/>
              <a:t>Third Party Bodily Injury</a:t>
            </a:r>
          </a:p>
          <a:p>
            <a:pPr marL="360000" lvl="1" indent="-180000" eaLnBrk="1" fontAlgn="auto" hangingPunct="1">
              <a:lnSpc>
                <a:spcPct val="100000"/>
              </a:lnSpc>
              <a:spcBef>
                <a:spcPts val="0"/>
              </a:spcBef>
              <a:spcAft>
                <a:spcPts val="0"/>
              </a:spcAft>
              <a:defRPr/>
            </a:pPr>
            <a:r>
              <a:rPr lang="en-US" altLang="en-US" sz="2000" dirty="0"/>
              <a:t>Third Party Property Damage</a:t>
            </a:r>
          </a:p>
          <a:p>
            <a:pPr marL="180000" lvl="1" indent="0" eaLnBrk="1" fontAlgn="auto" hangingPunct="1">
              <a:lnSpc>
                <a:spcPct val="100000"/>
              </a:lnSpc>
              <a:spcBef>
                <a:spcPts val="0"/>
              </a:spcBef>
              <a:spcAft>
                <a:spcPts val="0"/>
              </a:spcAft>
              <a:buFont typeface="Symbol" panose="05050102010706020507" pitchFamily="18" charset="2"/>
              <a:buNone/>
              <a:defRPr/>
            </a:pPr>
            <a:endParaRPr lang="en-US" altLang="en-US" sz="2000" dirty="0"/>
          </a:p>
          <a:p>
            <a:pPr marL="0" indent="0" eaLnBrk="1" fontAlgn="auto" hangingPunct="1">
              <a:lnSpc>
                <a:spcPct val="100000"/>
              </a:lnSpc>
              <a:spcBef>
                <a:spcPts val="0"/>
              </a:spcBef>
              <a:buFont typeface="Arial" panose="020B0604020202020204" pitchFamily="34" charset="0"/>
              <a:buNone/>
              <a:defRPr/>
            </a:pPr>
            <a:r>
              <a:rPr lang="en-US" altLang="en-US" sz="2000" dirty="0"/>
              <a:t>What is not covered by the CGL?</a:t>
            </a:r>
          </a:p>
          <a:p>
            <a:pPr lvl="1" eaLnBrk="1" fontAlgn="auto" hangingPunct="1">
              <a:lnSpc>
                <a:spcPct val="100000"/>
              </a:lnSpc>
              <a:spcBef>
                <a:spcPts val="0"/>
              </a:spcBef>
              <a:defRPr/>
            </a:pPr>
            <a:r>
              <a:rPr lang="en-US" altLang="en-US" sz="2000" dirty="0"/>
              <a:t>Recall Expenses</a:t>
            </a:r>
          </a:p>
          <a:p>
            <a:pPr lvl="1" eaLnBrk="1" fontAlgn="auto" hangingPunct="1">
              <a:lnSpc>
                <a:spcPct val="100000"/>
              </a:lnSpc>
              <a:spcBef>
                <a:spcPts val="0"/>
              </a:spcBef>
              <a:defRPr/>
            </a:pPr>
            <a:r>
              <a:rPr lang="en-US" altLang="en-US" sz="2000" dirty="0"/>
              <a:t>Errors and Omissions</a:t>
            </a:r>
          </a:p>
          <a:p>
            <a:pPr lvl="2" eaLnBrk="1" fontAlgn="auto" hangingPunct="1">
              <a:lnSpc>
                <a:spcPct val="100000"/>
              </a:lnSpc>
              <a:spcBef>
                <a:spcPts val="0"/>
              </a:spcBef>
              <a:defRPr/>
            </a:pPr>
            <a:r>
              <a:rPr lang="en-US" altLang="en-US" dirty="0"/>
              <a:t>Financial Injury </a:t>
            </a:r>
          </a:p>
          <a:p>
            <a:pPr marL="719388" lvl="3" indent="-180000" eaLnBrk="1" fontAlgn="auto" hangingPunct="1">
              <a:lnSpc>
                <a:spcPct val="100000"/>
              </a:lnSpc>
              <a:spcBef>
                <a:spcPts val="0"/>
              </a:spcBef>
              <a:spcAft>
                <a:spcPts val="0"/>
              </a:spcAft>
              <a:defRPr/>
            </a:pPr>
            <a:r>
              <a:rPr lang="en-US" altLang="en-US" sz="2000" dirty="0"/>
              <a:t>Inadequate Work</a:t>
            </a:r>
          </a:p>
          <a:p>
            <a:pPr marL="719388" lvl="3" indent="-180000" eaLnBrk="1" fontAlgn="auto" hangingPunct="1">
              <a:lnSpc>
                <a:spcPct val="100000"/>
              </a:lnSpc>
              <a:spcBef>
                <a:spcPts val="0"/>
              </a:spcBef>
              <a:spcAft>
                <a:spcPts val="0"/>
              </a:spcAft>
              <a:defRPr/>
            </a:pPr>
            <a:r>
              <a:rPr lang="en-US" altLang="en-US" sz="2000" dirty="0"/>
              <a:t>Negligent Actions</a:t>
            </a:r>
          </a:p>
          <a:p>
            <a:pPr marL="719388" lvl="3" indent="-180000" eaLnBrk="1" fontAlgn="auto" hangingPunct="1">
              <a:lnSpc>
                <a:spcPct val="100000"/>
              </a:lnSpc>
              <a:spcBef>
                <a:spcPts val="0"/>
              </a:spcBef>
              <a:spcAft>
                <a:spcPts val="0"/>
              </a:spcAft>
              <a:defRPr/>
            </a:pPr>
            <a:r>
              <a:rPr lang="en-US" altLang="en-US" sz="2000" dirty="0"/>
              <a:t>Discontinued Products</a:t>
            </a:r>
          </a:p>
          <a:p>
            <a:endParaRPr lang="en-US" sz="4000" dirty="0"/>
          </a:p>
        </p:txBody>
      </p:sp>
      <p:sp>
        <p:nvSpPr>
          <p:cNvPr id="4" name="Slide Number Placeholder 3"/>
          <p:cNvSpPr>
            <a:spLocks noGrp="1"/>
          </p:cNvSpPr>
          <p:nvPr>
            <p:ph type="sldNum" sz="quarter" idx="12"/>
          </p:nvPr>
        </p:nvSpPr>
        <p:spPr/>
        <p:txBody>
          <a:bodyPr/>
          <a:lstStyle/>
          <a:p>
            <a:fld id="{2E0A0091-35E3-E64D-A905-01E6FD7A5210}" type="slidenum">
              <a:rPr lang="en-US" smtClean="0"/>
              <a:t>5</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grpSp>
        <p:nvGrpSpPr>
          <p:cNvPr id="8" name="Group 7">
            <a:extLst>
              <a:ext uri="{FF2B5EF4-FFF2-40B4-BE49-F238E27FC236}">
                <a16:creationId xmlns:a16="http://schemas.microsoft.com/office/drawing/2014/main" id="{36D03E17-D986-444E-A18E-25B301D9D3C9}"/>
              </a:ext>
            </a:extLst>
          </p:cNvPr>
          <p:cNvGrpSpPr/>
          <p:nvPr/>
        </p:nvGrpSpPr>
        <p:grpSpPr>
          <a:xfrm>
            <a:off x="4983391" y="3602551"/>
            <a:ext cx="3814763" cy="2543175"/>
            <a:chOff x="4994275" y="3765550"/>
            <a:chExt cx="3814763" cy="2543175"/>
          </a:xfrm>
        </p:grpSpPr>
        <p:pic>
          <p:nvPicPr>
            <p:cNvPr id="9" name="Picture 6" descr="Colorful confetti on pink background">
              <a:extLst>
                <a:ext uri="{FF2B5EF4-FFF2-40B4-BE49-F238E27FC236}">
                  <a16:creationId xmlns:a16="http://schemas.microsoft.com/office/drawing/2014/main" id="{74699C79-5F3A-4E1B-AEA5-9D2044021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3765550"/>
              <a:ext cx="38147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Process 9">
              <a:extLst>
                <a:ext uri="{FF2B5EF4-FFF2-40B4-BE49-F238E27FC236}">
                  <a16:creationId xmlns:a16="http://schemas.microsoft.com/office/drawing/2014/main" id="{C7F8ECDE-0E7C-40D8-A082-BFA2BA2FA92E}"/>
                </a:ext>
              </a:extLst>
            </p:cNvPr>
            <p:cNvSpPr/>
            <p:nvPr/>
          </p:nvSpPr>
          <p:spPr>
            <a:xfrm rot="421419">
              <a:off x="6588125" y="3933825"/>
              <a:ext cx="287338" cy="2374900"/>
            </a:xfrm>
            <a:prstGeom prst="flowChart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p>
          </p:txBody>
        </p:sp>
        <p:sp>
          <p:nvSpPr>
            <p:cNvPr id="11" name="Arrow: Pentagon 10">
              <a:extLst>
                <a:ext uri="{FF2B5EF4-FFF2-40B4-BE49-F238E27FC236}">
                  <a16:creationId xmlns:a16="http://schemas.microsoft.com/office/drawing/2014/main" id="{6454DE36-199D-4FC4-AAB8-E91B138F6958}"/>
                </a:ext>
              </a:extLst>
            </p:cNvPr>
            <p:cNvSpPr/>
            <p:nvPr/>
          </p:nvSpPr>
          <p:spPr>
            <a:xfrm rot="421419">
              <a:off x="6084888" y="4149725"/>
              <a:ext cx="1582737" cy="71913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p>
          </p:txBody>
        </p:sp>
        <p:sp>
          <p:nvSpPr>
            <p:cNvPr id="12" name="Arrow: Pentagon 11">
              <a:extLst>
                <a:ext uri="{FF2B5EF4-FFF2-40B4-BE49-F238E27FC236}">
                  <a16:creationId xmlns:a16="http://schemas.microsoft.com/office/drawing/2014/main" id="{97F48315-E4B6-4BCC-9A24-9B523B634113}"/>
                </a:ext>
              </a:extLst>
            </p:cNvPr>
            <p:cNvSpPr/>
            <p:nvPr/>
          </p:nvSpPr>
          <p:spPr>
            <a:xfrm rot="11021299">
              <a:off x="5946775" y="4986338"/>
              <a:ext cx="1584325" cy="72072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p>
          </p:txBody>
        </p:sp>
        <p:sp>
          <p:nvSpPr>
            <p:cNvPr id="13" name="TextBox 9">
              <a:extLst>
                <a:ext uri="{FF2B5EF4-FFF2-40B4-BE49-F238E27FC236}">
                  <a16:creationId xmlns:a16="http://schemas.microsoft.com/office/drawing/2014/main" id="{8C029CDE-408C-4B94-974C-239AA20FF385}"/>
                </a:ext>
              </a:extLst>
            </p:cNvPr>
            <p:cNvSpPr txBox="1">
              <a:spLocks noChangeArrowheads="1"/>
            </p:cNvSpPr>
            <p:nvPr/>
          </p:nvSpPr>
          <p:spPr bwMode="auto">
            <a:xfrm>
              <a:off x="6502400" y="4244975"/>
              <a:ext cx="115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r>
                <a:rPr lang="en-US" altLang="en-US" sz="3000" b="1"/>
                <a:t>PL</a:t>
              </a:r>
            </a:p>
          </p:txBody>
        </p:sp>
        <p:sp>
          <p:nvSpPr>
            <p:cNvPr id="14" name="TextBox 15">
              <a:extLst>
                <a:ext uri="{FF2B5EF4-FFF2-40B4-BE49-F238E27FC236}">
                  <a16:creationId xmlns:a16="http://schemas.microsoft.com/office/drawing/2014/main" id="{2A784DDB-DD7B-43D8-8383-762A9694705E}"/>
                </a:ext>
              </a:extLst>
            </p:cNvPr>
            <p:cNvSpPr txBox="1">
              <a:spLocks noChangeArrowheads="1"/>
            </p:cNvSpPr>
            <p:nvPr/>
          </p:nvSpPr>
          <p:spPr bwMode="auto">
            <a:xfrm>
              <a:off x="6372225" y="5121275"/>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r>
                <a:rPr lang="en-US" altLang="en-US" sz="3000" b="1"/>
                <a:t>E&amp;O</a:t>
              </a:r>
            </a:p>
          </p:txBody>
        </p:sp>
      </p:grpSp>
    </p:spTree>
    <p:extLst>
      <p:ext uri="{BB962C8B-B14F-4D97-AF65-F5344CB8AC3E}">
        <p14:creationId xmlns:p14="http://schemas.microsoft.com/office/powerpoint/2010/main" val="222394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Product Liability – Theories of Recovery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890672" y="1378268"/>
            <a:ext cx="7886700" cy="4978083"/>
          </a:xfrm>
        </p:spPr>
        <p:txBody>
          <a:bodyPr>
            <a:normAutofit lnSpcReduction="10000"/>
          </a:bodyPr>
          <a:lstStyle/>
          <a:p>
            <a:pPr marL="0" indent="0" eaLnBrk="1" hangingPunct="1">
              <a:lnSpc>
                <a:spcPct val="100000"/>
              </a:lnSpc>
              <a:spcAft>
                <a:spcPct val="0"/>
              </a:spcAft>
              <a:buFont typeface="Arial" panose="020B0604020202020204" pitchFamily="34" charset="0"/>
              <a:buNone/>
            </a:pPr>
            <a:r>
              <a:rPr lang="en-US" altLang="en-US" sz="2400" b="1" u="sng" dirty="0"/>
              <a:t>Breach of Warranty  </a:t>
            </a:r>
            <a:r>
              <a:rPr lang="en-US" altLang="en-US" sz="2400" dirty="0"/>
              <a:t>– implied or expressed</a:t>
            </a:r>
          </a:p>
          <a:p>
            <a:pPr marL="0" indent="0" eaLnBrk="1" hangingPunct="1">
              <a:lnSpc>
                <a:spcPct val="100000"/>
              </a:lnSpc>
              <a:spcAft>
                <a:spcPct val="0"/>
              </a:spcAft>
              <a:buFont typeface="Arial" panose="020B0604020202020204" pitchFamily="34" charset="0"/>
              <a:buNone/>
            </a:pPr>
            <a:endParaRPr lang="en-US" altLang="en-US" sz="2400" dirty="0"/>
          </a:p>
          <a:p>
            <a:pPr marL="0" indent="0" eaLnBrk="1" hangingPunct="1">
              <a:lnSpc>
                <a:spcPct val="100000"/>
              </a:lnSpc>
              <a:spcAft>
                <a:spcPct val="0"/>
              </a:spcAft>
              <a:buFont typeface="Arial" panose="020B0604020202020204" pitchFamily="34" charset="0"/>
              <a:buNone/>
            </a:pPr>
            <a:r>
              <a:rPr lang="en-US" altLang="en-US" sz="2400" b="1" u="sng" dirty="0"/>
              <a:t>Negligence</a:t>
            </a:r>
            <a:r>
              <a:rPr lang="en-US" altLang="en-US" sz="2000" dirty="0"/>
              <a:t> - The manufacturer is obliged to exercise “reasonable” care in the design and manufacture of their product so injury does not occur to a user of the product or others.</a:t>
            </a:r>
          </a:p>
          <a:p>
            <a:pPr marL="0" indent="0" eaLnBrk="1" hangingPunct="1">
              <a:lnSpc>
                <a:spcPct val="100000"/>
              </a:lnSpc>
              <a:spcAft>
                <a:spcPct val="0"/>
              </a:spcAft>
              <a:buFont typeface="Arial" panose="020B0604020202020204" pitchFamily="34" charset="0"/>
              <a:buNone/>
            </a:pPr>
            <a:endParaRPr lang="en-US" altLang="en-US" sz="2000" dirty="0"/>
          </a:p>
          <a:p>
            <a:pPr marL="0" indent="0" eaLnBrk="1" hangingPunct="1">
              <a:buFont typeface="Arial" panose="020B0604020202020204" pitchFamily="34" charset="0"/>
              <a:buNone/>
            </a:pPr>
            <a:r>
              <a:rPr lang="en-US" altLang="en-US" sz="2400" b="1" u="sng" dirty="0"/>
              <a:t>Strict Liability /Tort Law</a:t>
            </a:r>
            <a:r>
              <a:rPr lang="en-US" altLang="en-US" sz="2000" dirty="0"/>
              <a:t>– “Defective”</a:t>
            </a:r>
          </a:p>
          <a:p>
            <a:pPr marL="180000" indent="-180000" eaLnBrk="1" fontAlgn="auto" hangingPunct="1">
              <a:spcBef>
                <a:spcPts val="0"/>
              </a:spcBef>
              <a:buFont typeface="Arial" charset="0"/>
              <a:buNone/>
              <a:defRPr/>
            </a:pPr>
            <a:endParaRPr lang="en-US" altLang="en-US" sz="2000" u="sng" dirty="0"/>
          </a:p>
          <a:p>
            <a:pPr marL="180000" indent="-180000" eaLnBrk="1" fontAlgn="auto" hangingPunct="1">
              <a:spcBef>
                <a:spcPts val="0"/>
              </a:spcBef>
              <a:buFont typeface="Arial" charset="0"/>
              <a:buNone/>
              <a:defRPr/>
            </a:pPr>
            <a:r>
              <a:rPr lang="en-US" altLang="en-US" sz="2000" u="sng" dirty="0"/>
              <a:t>Three Elements of Evidence</a:t>
            </a:r>
          </a:p>
          <a:p>
            <a:pPr marL="180000" indent="-180000" eaLnBrk="1" fontAlgn="auto" hangingPunct="1">
              <a:spcBef>
                <a:spcPts val="0"/>
              </a:spcBef>
              <a:buFont typeface="Arial" charset="0"/>
              <a:buNone/>
              <a:defRPr/>
            </a:pPr>
            <a:endParaRPr lang="en-US" altLang="en-US" sz="2000" u="sng" dirty="0"/>
          </a:p>
          <a:p>
            <a:pPr marL="180000" indent="-180000" eaLnBrk="1" fontAlgn="auto" hangingPunct="1">
              <a:spcBef>
                <a:spcPts val="0"/>
              </a:spcBef>
              <a:buFont typeface="Arial" charset="0"/>
              <a:buNone/>
              <a:defRPr/>
            </a:pPr>
            <a:r>
              <a:rPr lang="en-US" altLang="en-US" sz="2000" dirty="0"/>
              <a:t>		Product was defective</a:t>
            </a:r>
          </a:p>
          <a:p>
            <a:pPr marL="180000" indent="-180000" eaLnBrk="1" fontAlgn="auto" hangingPunct="1">
              <a:spcBef>
                <a:spcPts val="0"/>
              </a:spcBef>
              <a:buFont typeface="Arial" charset="0"/>
              <a:buNone/>
              <a:defRPr/>
            </a:pPr>
            <a:endParaRPr lang="en-US" altLang="en-US" sz="2000" dirty="0"/>
          </a:p>
          <a:p>
            <a:pPr marL="180000" indent="-180000" eaLnBrk="1" fontAlgn="auto" hangingPunct="1">
              <a:spcBef>
                <a:spcPts val="0"/>
              </a:spcBef>
              <a:buFont typeface="Arial" charset="0"/>
              <a:buNone/>
              <a:defRPr/>
            </a:pPr>
            <a:r>
              <a:rPr lang="en-US" altLang="en-US" sz="2000" dirty="0"/>
              <a:t>		Defect existed at the time the product left the manufacturer</a:t>
            </a:r>
          </a:p>
          <a:p>
            <a:pPr marL="180000" indent="-180000" eaLnBrk="1" fontAlgn="auto" hangingPunct="1">
              <a:spcBef>
                <a:spcPts val="0"/>
              </a:spcBef>
              <a:buFont typeface="Arial" charset="0"/>
              <a:buNone/>
              <a:defRPr/>
            </a:pPr>
            <a:endParaRPr lang="en-US" altLang="en-US" sz="2000" dirty="0"/>
          </a:p>
          <a:p>
            <a:pPr marL="180000" indent="-180000" eaLnBrk="1" fontAlgn="auto" hangingPunct="1">
              <a:spcBef>
                <a:spcPts val="0"/>
              </a:spcBef>
              <a:buFont typeface="Arial" charset="0"/>
              <a:buNone/>
              <a:defRPr/>
            </a:pPr>
            <a:r>
              <a:rPr lang="en-US" altLang="en-US" sz="2000" dirty="0"/>
              <a:t>		The defect caused or contributed to the bodily injury or property	damage</a:t>
            </a:r>
          </a:p>
          <a:p>
            <a:endParaRPr lang="en-US" sz="4000" dirty="0"/>
          </a:p>
        </p:txBody>
      </p:sp>
      <p:sp>
        <p:nvSpPr>
          <p:cNvPr id="4" name="Slide Number Placeholder 3"/>
          <p:cNvSpPr>
            <a:spLocks noGrp="1"/>
          </p:cNvSpPr>
          <p:nvPr>
            <p:ph type="sldNum" sz="quarter" idx="12"/>
          </p:nvPr>
        </p:nvSpPr>
        <p:spPr/>
        <p:txBody>
          <a:bodyPr/>
          <a:lstStyle/>
          <a:p>
            <a:fld id="{2E0A0091-35E3-E64D-A905-01E6FD7A5210}" type="slidenum">
              <a:rPr lang="en-US" smtClean="0"/>
              <a:t>6</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139623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Product Safety vs. Product Liability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890672" y="1378268"/>
            <a:ext cx="7886700" cy="4978083"/>
          </a:xfrm>
        </p:spPr>
        <p:txBody>
          <a:bodyPr>
            <a:normAutofit/>
          </a:bodyPr>
          <a:lstStyle/>
          <a:p>
            <a:r>
              <a:rPr lang="en-US" sz="4000" dirty="0"/>
              <a:t>Prevent</a:t>
            </a:r>
          </a:p>
          <a:p>
            <a:r>
              <a:rPr lang="en-US" sz="4000" dirty="0"/>
              <a:t>Respond</a:t>
            </a:r>
          </a:p>
          <a:p>
            <a:r>
              <a:rPr lang="en-US" sz="4000" dirty="0"/>
              <a:t>Defend</a:t>
            </a:r>
          </a:p>
          <a:p>
            <a:r>
              <a:rPr lang="en-US" sz="4000" dirty="0"/>
              <a:t>Risk Transfer </a:t>
            </a:r>
          </a:p>
        </p:txBody>
      </p:sp>
      <p:sp>
        <p:nvSpPr>
          <p:cNvPr id="4" name="Slide Number Placeholder 3"/>
          <p:cNvSpPr>
            <a:spLocks noGrp="1"/>
          </p:cNvSpPr>
          <p:nvPr>
            <p:ph type="sldNum" sz="quarter" idx="12"/>
          </p:nvPr>
        </p:nvSpPr>
        <p:spPr/>
        <p:txBody>
          <a:bodyPr/>
          <a:lstStyle/>
          <a:p>
            <a:fld id="{2E0A0091-35E3-E64D-A905-01E6FD7A5210}" type="slidenum">
              <a:rPr lang="en-US" smtClean="0"/>
              <a:t>7</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pic>
        <p:nvPicPr>
          <p:cNvPr id="8" name="Picture 7" descr="Scales of justice on blue background">
            <a:extLst>
              <a:ext uri="{FF2B5EF4-FFF2-40B4-BE49-F238E27FC236}">
                <a16:creationId xmlns:a16="http://schemas.microsoft.com/office/drawing/2014/main" id="{B4F2649B-CEFA-4097-9A71-AD5878FEA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169" y="1772950"/>
            <a:ext cx="4505181" cy="300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05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Product Safety vs. Product Liability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890672" y="1378268"/>
            <a:ext cx="2309728" cy="4978083"/>
          </a:xfrm>
        </p:spPr>
        <p:txBody>
          <a:bodyPr>
            <a:normAutofit/>
          </a:bodyPr>
          <a:lstStyle/>
          <a:p>
            <a:r>
              <a:rPr lang="en-US" sz="4000" dirty="0">
                <a:solidFill>
                  <a:srgbClr val="FF0000"/>
                </a:solidFill>
              </a:rPr>
              <a:t>Prevent</a:t>
            </a:r>
          </a:p>
          <a:p>
            <a:r>
              <a:rPr lang="en-US" sz="4000" dirty="0">
                <a:solidFill>
                  <a:schemeClr val="bg1">
                    <a:lumMod val="95000"/>
                  </a:schemeClr>
                </a:solidFill>
              </a:rPr>
              <a:t>Respond</a:t>
            </a:r>
          </a:p>
          <a:p>
            <a:r>
              <a:rPr lang="en-US" sz="4000" dirty="0">
                <a:solidFill>
                  <a:schemeClr val="bg1">
                    <a:lumMod val="95000"/>
                  </a:schemeClr>
                </a:solidFill>
              </a:rPr>
              <a:t>Defend</a:t>
            </a:r>
          </a:p>
          <a:p>
            <a:r>
              <a:rPr lang="en-US" sz="4000" dirty="0">
                <a:solidFill>
                  <a:schemeClr val="bg1">
                    <a:lumMod val="95000"/>
                  </a:schemeClr>
                </a:solidFill>
              </a:rPr>
              <a:t>Transfer</a:t>
            </a:r>
          </a:p>
        </p:txBody>
      </p:sp>
      <p:sp>
        <p:nvSpPr>
          <p:cNvPr id="4" name="Slide Number Placeholder 3"/>
          <p:cNvSpPr>
            <a:spLocks noGrp="1"/>
          </p:cNvSpPr>
          <p:nvPr>
            <p:ph type="sldNum" sz="quarter" idx="12"/>
          </p:nvPr>
        </p:nvSpPr>
        <p:spPr/>
        <p:txBody>
          <a:bodyPr/>
          <a:lstStyle/>
          <a:p>
            <a:fld id="{2E0A0091-35E3-E64D-A905-01E6FD7A5210}" type="slidenum">
              <a:rPr lang="en-US" smtClean="0"/>
              <a:t>8</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2" name="TextBox 1">
            <a:extLst>
              <a:ext uri="{FF2B5EF4-FFF2-40B4-BE49-F238E27FC236}">
                <a16:creationId xmlns:a16="http://schemas.microsoft.com/office/drawing/2014/main" id="{5A2E2D07-17F5-4390-A2A1-310F3D07CC56}"/>
              </a:ext>
            </a:extLst>
          </p:cNvPr>
          <p:cNvSpPr txBox="1"/>
          <p:nvPr/>
        </p:nvSpPr>
        <p:spPr>
          <a:xfrm>
            <a:off x="3480955" y="1662545"/>
            <a:ext cx="503439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Design Practices</a:t>
            </a:r>
          </a:p>
          <a:p>
            <a:pPr marL="285750" indent="-285750">
              <a:buFont typeface="Arial" panose="020B0604020202020204" pitchFamily="34" charset="0"/>
              <a:buChar char="•"/>
            </a:pPr>
            <a:r>
              <a:rPr lang="en-US" dirty="0"/>
              <a:t>Manufacturing</a:t>
            </a:r>
          </a:p>
          <a:p>
            <a:pPr marL="285750" indent="-285750">
              <a:buFont typeface="Arial" panose="020B0604020202020204" pitchFamily="34" charset="0"/>
              <a:buChar char="•"/>
            </a:pPr>
            <a:r>
              <a:rPr lang="en-US" dirty="0"/>
              <a:t>Quality Control</a:t>
            </a:r>
          </a:p>
          <a:p>
            <a:pPr marL="285750" indent="-285750">
              <a:buFont typeface="Arial" panose="020B0604020202020204" pitchFamily="34" charset="0"/>
              <a:buChar char="•"/>
            </a:pPr>
            <a:r>
              <a:rPr lang="en-US" dirty="0"/>
              <a:t>Manuals and Warning Labels</a:t>
            </a:r>
          </a:p>
        </p:txBody>
      </p:sp>
    </p:spTree>
    <p:extLst>
      <p:ext uri="{BB962C8B-B14F-4D97-AF65-F5344CB8AC3E}">
        <p14:creationId xmlns:p14="http://schemas.microsoft.com/office/powerpoint/2010/main" val="251024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CE5DB8-578E-4D4E-A78B-A62D0B5284D9}"/>
              </a:ext>
            </a:extLst>
          </p:cNvPr>
          <p:cNvSpPr>
            <a:spLocks noGrp="1"/>
          </p:cNvSpPr>
          <p:nvPr>
            <p:ph type="title"/>
          </p:nvPr>
        </p:nvSpPr>
        <p:spPr>
          <a:xfrm>
            <a:off x="476250" y="0"/>
            <a:ext cx="7886700" cy="1325563"/>
          </a:xfrm>
        </p:spPr>
        <p:txBody>
          <a:bodyPr>
            <a:normAutofit fontScale="90000"/>
          </a:bodyPr>
          <a:lstStyle/>
          <a:p>
            <a:pPr algn="ctr"/>
            <a:r>
              <a:rPr lang="en-US" sz="4800" b="1" dirty="0">
                <a:latin typeface="+mn-lt"/>
              </a:rPr>
              <a:t>Product Safety vs. Product Liability</a:t>
            </a:r>
          </a:p>
        </p:txBody>
      </p:sp>
      <p:sp>
        <p:nvSpPr>
          <p:cNvPr id="7" name="Content Placeholder 6">
            <a:extLst>
              <a:ext uri="{FF2B5EF4-FFF2-40B4-BE49-F238E27FC236}">
                <a16:creationId xmlns:a16="http://schemas.microsoft.com/office/drawing/2014/main" id="{C01762AA-CD36-4D97-882F-2DB7F31BFEC2}"/>
              </a:ext>
            </a:extLst>
          </p:cNvPr>
          <p:cNvSpPr>
            <a:spLocks noGrp="1"/>
          </p:cNvSpPr>
          <p:nvPr>
            <p:ph idx="1"/>
          </p:nvPr>
        </p:nvSpPr>
        <p:spPr>
          <a:xfrm>
            <a:off x="890672" y="1378268"/>
            <a:ext cx="2309728" cy="4978083"/>
          </a:xfrm>
        </p:spPr>
        <p:txBody>
          <a:bodyPr>
            <a:normAutofit/>
          </a:bodyPr>
          <a:lstStyle/>
          <a:p>
            <a:r>
              <a:rPr lang="en-US" sz="4000" dirty="0">
                <a:solidFill>
                  <a:schemeClr val="bg1">
                    <a:lumMod val="95000"/>
                  </a:schemeClr>
                </a:solidFill>
              </a:rPr>
              <a:t>Prevent</a:t>
            </a:r>
          </a:p>
          <a:p>
            <a:r>
              <a:rPr lang="en-US" sz="4000" dirty="0">
                <a:solidFill>
                  <a:srgbClr val="FF0000"/>
                </a:solidFill>
              </a:rPr>
              <a:t>Respond</a:t>
            </a:r>
          </a:p>
          <a:p>
            <a:r>
              <a:rPr lang="en-US" sz="4000" dirty="0">
                <a:solidFill>
                  <a:schemeClr val="bg1">
                    <a:lumMod val="95000"/>
                  </a:schemeClr>
                </a:solidFill>
              </a:rPr>
              <a:t>Defend</a:t>
            </a:r>
          </a:p>
          <a:p>
            <a:r>
              <a:rPr lang="en-US" sz="4000" dirty="0">
                <a:solidFill>
                  <a:schemeClr val="bg1">
                    <a:lumMod val="95000"/>
                  </a:schemeClr>
                </a:solidFill>
              </a:rPr>
              <a:t>Transfer</a:t>
            </a:r>
          </a:p>
        </p:txBody>
      </p:sp>
      <p:sp>
        <p:nvSpPr>
          <p:cNvPr id="4" name="Slide Number Placeholder 3"/>
          <p:cNvSpPr>
            <a:spLocks noGrp="1"/>
          </p:cNvSpPr>
          <p:nvPr>
            <p:ph type="sldNum" sz="quarter" idx="12"/>
          </p:nvPr>
        </p:nvSpPr>
        <p:spPr/>
        <p:txBody>
          <a:bodyPr/>
          <a:lstStyle/>
          <a:p>
            <a:fld id="{2E0A0091-35E3-E64D-A905-01E6FD7A5210}" type="slidenum">
              <a:rPr lang="en-US" smtClean="0"/>
              <a:t>9</a:t>
            </a:fld>
            <a:endParaRPr lang="en-US" dirty="0"/>
          </a:p>
        </p:txBody>
      </p:sp>
      <p:pic>
        <p:nvPicPr>
          <p:cNvPr id="5" name="Picture 4">
            <a:extLst>
              <a:ext uri="{FF2B5EF4-FFF2-40B4-BE49-F238E27FC236}">
                <a16:creationId xmlns:a16="http://schemas.microsoft.com/office/drawing/2014/main" id="{179A1CDE-D353-4A7D-B190-73D2F5109CC5}"/>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2" name="TextBox 1">
            <a:extLst>
              <a:ext uri="{FF2B5EF4-FFF2-40B4-BE49-F238E27FC236}">
                <a16:creationId xmlns:a16="http://schemas.microsoft.com/office/drawing/2014/main" id="{5A2E2D07-17F5-4390-A2A1-310F3D07CC56}"/>
              </a:ext>
            </a:extLst>
          </p:cNvPr>
          <p:cNvSpPr txBox="1"/>
          <p:nvPr/>
        </p:nvSpPr>
        <p:spPr>
          <a:xfrm>
            <a:off x="3480955" y="1662545"/>
            <a:ext cx="503439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Warranty</a:t>
            </a:r>
          </a:p>
          <a:p>
            <a:pPr marL="285750" indent="-285750">
              <a:buFont typeface="Arial" panose="020B0604020202020204" pitchFamily="34" charset="0"/>
              <a:buChar char="•"/>
            </a:pPr>
            <a:r>
              <a:rPr lang="en-US" dirty="0"/>
              <a:t>Market Surveillance</a:t>
            </a:r>
          </a:p>
          <a:p>
            <a:pPr marL="285750" indent="-285750">
              <a:buFont typeface="Arial" panose="020B0604020202020204" pitchFamily="34" charset="0"/>
              <a:buChar char="•"/>
            </a:pPr>
            <a:r>
              <a:rPr lang="en-US" dirty="0"/>
              <a:t>Customer Complaint Handling</a:t>
            </a:r>
          </a:p>
          <a:p>
            <a:pPr marL="285750" indent="-285750">
              <a:buFont typeface="Arial" panose="020B0604020202020204" pitchFamily="34" charset="0"/>
              <a:buChar char="•"/>
            </a:pPr>
            <a:r>
              <a:rPr lang="en-US" dirty="0"/>
              <a:t>Recall Procedures</a:t>
            </a:r>
          </a:p>
        </p:txBody>
      </p:sp>
    </p:spTree>
    <p:extLst>
      <p:ext uri="{BB962C8B-B14F-4D97-AF65-F5344CB8AC3E}">
        <p14:creationId xmlns:p14="http://schemas.microsoft.com/office/powerpoint/2010/main" val="768165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2690</TotalTime>
  <Words>868</Words>
  <Application>Microsoft Office PowerPoint</Application>
  <PresentationFormat>On-screen Show (4:3)</PresentationFormat>
  <Paragraphs>152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Symbol</vt:lpstr>
      <vt:lpstr>Office Theme</vt:lpstr>
      <vt:lpstr>PowerPoint Presentation</vt:lpstr>
      <vt:lpstr>SPSP Webinar Speakers</vt:lpstr>
      <vt:lpstr>Disclaimers</vt:lpstr>
      <vt:lpstr>Agenda</vt:lpstr>
      <vt:lpstr>Commercial General Liability Policy</vt:lpstr>
      <vt:lpstr>Product Liability – Theories of Recovery</vt:lpstr>
      <vt:lpstr>Product Safety vs. Product Liability</vt:lpstr>
      <vt:lpstr>Product Safety vs. Product Liability</vt:lpstr>
      <vt:lpstr>Product Safety vs. Product Liability</vt:lpstr>
      <vt:lpstr>Product Safety vs. Product Liability</vt:lpstr>
      <vt:lpstr>Product Safety vs. Product Liability</vt:lpstr>
      <vt:lpstr>Questions?</vt:lpstr>
      <vt:lpstr>Upcoming Webinars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Barrera</dc:creator>
  <cp:lastModifiedBy>Kenneth Ross</cp:lastModifiedBy>
  <cp:revision>141</cp:revision>
  <cp:lastPrinted>2023-05-17T02:46:27Z</cp:lastPrinted>
  <dcterms:created xsi:type="dcterms:W3CDTF">2021-02-12T17:20:34Z</dcterms:created>
  <dcterms:modified xsi:type="dcterms:W3CDTF">2023-05-17T02:46:41Z</dcterms:modified>
</cp:coreProperties>
</file>